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6.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27.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28.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9.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40.xml" ContentType="application/vnd.openxmlformats-officedocument.presentationml.notesSlid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notesSlides/notesSlide41.xml" ContentType="application/vnd.openxmlformats-officedocument.presentationml.notesSlid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notesSlides/notesSlide42.xml" ContentType="application/vnd.openxmlformats-officedocument.presentationml.notesSlid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62" r:id="rId1"/>
  </p:sldMasterIdLst>
  <p:notesMasterIdLst>
    <p:notesMasterId r:id="rId61"/>
  </p:notesMasterIdLst>
  <p:sldIdLst>
    <p:sldId id="281" r:id="rId2"/>
    <p:sldId id="257" r:id="rId3"/>
    <p:sldId id="260" r:id="rId4"/>
    <p:sldId id="289" r:id="rId5"/>
    <p:sldId id="286" r:id="rId6"/>
    <p:sldId id="291" r:id="rId7"/>
    <p:sldId id="267" r:id="rId8"/>
    <p:sldId id="328" r:id="rId9"/>
    <p:sldId id="329" r:id="rId10"/>
    <p:sldId id="330" r:id="rId11"/>
    <p:sldId id="313" r:id="rId12"/>
    <p:sldId id="262" r:id="rId13"/>
    <p:sldId id="333" r:id="rId14"/>
    <p:sldId id="287" r:id="rId15"/>
    <p:sldId id="334" r:id="rId16"/>
    <p:sldId id="271" r:id="rId17"/>
    <p:sldId id="320" r:id="rId18"/>
    <p:sldId id="292" r:id="rId19"/>
    <p:sldId id="335" r:id="rId20"/>
    <p:sldId id="319" r:id="rId21"/>
    <p:sldId id="274" r:id="rId22"/>
    <p:sldId id="288" r:id="rId23"/>
    <p:sldId id="312" r:id="rId24"/>
    <p:sldId id="321" r:id="rId25"/>
    <p:sldId id="285" r:id="rId26"/>
    <p:sldId id="263" r:id="rId27"/>
    <p:sldId id="336" r:id="rId28"/>
    <p:sldId id="337" r:id="rId29"/>
    <p:sldId id="324" r:id="rId30"/>
    <p:sldId id="325" r:id="rId31"/>
    <p:sldId id="326" r:id="rId32"/>
    <p:sldId id="316" r:id="rId33"/>
    <p:sldId id="264" r:id="rId34"/>
    <p:sldId id="295" r:id="rId35"/>
    <p:sldId id="299" r:id="rId36"/>
    <p:sldId id="283" r:id="rId37"/>
    <p:sldId id="256" r:id="rId38"/>
    <p:sldId id="280" r:id="rId39"/>
    <p:sldId id="306" r:id="rId40"/>
    <p:sldId id="303" r:id="rId41"/>
    <p:sldId id="258" r:id="rId42"/>
    <p:sldId id="304" r:id="rId43"/>
    <p:sldId id="268" r:id="rId44"/>
    <p:sldId id="322" r:id="rId45"/>
    <p:sldId id="270" r:id="rId46"/>
    <p:sldId id="302" r:id="rId47"/>
    <p:sldId id="307" r:id="rId48"/>
    <p:sldId id="290" r:id="rId49"/>
    <p:sldId id="272" r:id="rId50"/>
    <p:sldId id="332" r:id="rId51"/>
    <p:sldId id="310" r:id="rId52"/>
    <p:sldId id="311" r:id="rId53"/>
    <p:sldId id="294" r:id="rId54"/>
    <p:sldId id="293" r:id="rId55"/>
    <p:sldId id="314" r:id="rId56"/>
    <p:sldId id="317" r:id="rId57"/>
    <p:sldId id="327" r:id="rId58"/>
    <p:sldId id="318" r:id="rId59"/>
    <p:sldId id="305" r:id="rId60"/>
  </p:sldIdLst>
  <p:sldSz cx="12192000" cy="6858000"/>
  <p:notesSz cx="6858000" cy="9144000"/>
  <p:defaultText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5EFD5748-669D-8E48-B843-6177BBD8D194}">
          <p14:sldIdLst>
            <p14:sldId id="281"/>
            <p14:sldId id="257"/>
            <p14:sldId id="260"/>
            <p14:sldId id="289"/>
            <p14:sldId id="286"/>
            <p14:sldId id="291"/>
            <p14:sldId id="267"/>
            <p14:sldId id="328"/>
            <p14:sldId id="329"/>
            <p14:sldId id="330"/>
            <p14:sldId id="313"/>
          </p14:sldIdLst>
        </p14:section>
        <p14:section name="Proposed Solution" id="{43B88994-890F-8B48-AA02-51D5CE025563}">
          <p14:sldIdLst>
            <p14:sldId id="262"/>
            <p14:sldId id="333"/>
            <p14:sldId id="287"/>
            <p14:sldId id="334"/>
            <p14:sldId id="271"/>
            <p14:sldId id="320"/>
            <p14:sldId id="292"/>
            <p14:sldId id="335"/>
            <p14:sldId id="319"/>
            <p14:sldId id="274"/>
            <p14:sldId id="288"/>
            <p14:sldId id="312"/>
            <p14:sldId id="321"/>
            <p14:sldId id="285"/>
          </p14:sldIdLst>
        </p14:section>
        <p14:section name="Experimental Evaluation" id="{B7017E4D-36C3-2A4B-A64C-0E91CF7DE180}">
          <p14:sldIdLst>
            <p14:sldId id="263"/>
            <p14:sldId id="336"/>
            <p14:sldId id="337"/>
            <p14:sldId id="324"/>
            <p14:sldId id="325"/>
            <p14:sldId id="326"/>
            <p14:sldId id="316"/>
          </p14:sldIdLst>
        </p14:section>
        <p14:section name="Conclusion" id="{67A2E5F5-E6D2-5644-904E-9AB815DA9F21}">
          <p14:sldIdLst>
            <p14:sldId id="264"/>
            <p14:sldId id="295"/>
            <p14:sldId id="299"/>
            <p14:sldId id="283"/>
          </p14:sldIdLst>
        </p14:section>
        <p14:section name="Personal Notes" id="{9CF3E437-CDD0-9F40-B967-B258C650CADB}">
          <p14:sldIdLst>
            <p14:sldId id="256"/>
            <p14:sldId id="280"/>
            <p14:sldId id="306"/>
            <p14:sldId id="303"/>
            <p14:sldId id="258"/>
            <p14:sldId id="304"/>
            <p14:sldId id="268"/>
            <p14:sldId id="322"/>
            <p14:sldId id="270"/>
            <p14:sldId id="302"/>
            <p14:sldId id="307"/>
            <p14:sldId id="290"/>
            <p14:sldId id="272"/>
            <p14:sldId id="332"/>
            <p14:sldId id="310"/>
            <p14:sldId id="311"/>
            <p14:sldId id="294"/>
            <p14:sldId id="293"/>
            <p14:sldId id="314"/>
            <p14:sldId id="317"/>
            <p14:sldId id="327"/>
            <p14:sldId id="318"/>
            <p14:sldId id="30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F7F7F"/>
    <a:srgbClr val="C10000"/>
    <a:srgbClr val="33C078"/>
    <a:srgbClr val="FF0000"/>
    <a:srgbClr val="C10001"/>
    <a:srgbClr val="1DADE4"/>
    <a:srgbClr val="FF69F9"/>
    <a:srgbClr val="AF4AFF"/>
    <a:srgbClr val="4875C5"/>
    <a:srgbClr val="FF000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370"/>
    <p:restoredTop sz="57760"/>
  </p:normalViewPr>
  <p:slideViewPr>
    <p:cSldViewPr snapToGrid="0" snapToObjects="1">
      <p:cViewPr>
        <p:scale>
          <a:sx n="89" d="100"/>
          <a:sy n="89" d="100"/>
        </p:scale>
        <p:origin x="2120" y="968"/>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Worksheet9.xlsx"/><Relationship Id="rId2" Type="http://schemas.microsoft.com/office/2011/relationships/chartColorStyle" Target="colors10.xml"/><Relationship Id="rId1" Type="http://schemas.microsoft.com/office/2011/relationships/chartStyle" Target="style10.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bg1"/>
                </a:solidFill>
                <a:latin typeface="+mn-lt"/>
                <a:ea typeface="+mn-ea"/>
                <a:cs typeface="+mn-cs"/>
              </a:defRPr>
            </a:pPr>
            <a:r>
              <a:rPr lang="en-GB" b="1" i="0" u="none" strike="noStrike" dirty="0">
                <a:effectLst/>
              </a:rPr>
              <a:t>Cloud Data </a:t>
            </a:r>
            <a:r>
              <a:rPr lang="en-GB" b="1" i="0" u="none" strike="noStrike" dirty="0" err="1">
                <a:effectLst/>
              </a:rPr>
              <a:t>Centers</a:t>
            </a:r>
            <a:r>
              <a:rPr lang="en-GB" b="1" i="0" u="none" strike="noStrike" dirty="0">
                <a:effectLst/>
              </a:rPr>
              <a:t> Are Poised to Take the Spotlight</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bg1"/>
              </a:solidFill>
              <a:latin typeface="+mn-lt"/>
              <a:ea typeface="+mn-ea"/>
              <a:cs typeface="+mn-cs"/>
            </a:defRPr>
          </a:pPr>
          <a:endParaRPr lang="en-PT"/>
        </a:p>
      </c:txPr>
    </c:title>
    <c:autoTitleDeleted val="0"/>
    <c:plotArea>
      <c:layout/>
      <c:barChart>
        <c:barDir val="col"/>
        <c:grouping val="stacked"/>
        <c:varyColors val="0"/>
        <c:ser>
          <c:idx val="0"/>
          <c:order val="0"/>
          <c:tx>
            <c:strRef>
              <c:f>Sheet1!$B$1</c:f>
              <c:strCache>
                <c:ptCount val="1"/>
                <c:pt idx="0">
                  <c:v>Cloud Data Center</c:v>
                </c:pt>
              </c:strCache>
            </c:strRef>
          </c:tx>
          <c:spPr>
            <a:solidFill>
              <a:schemeClr val="accent1"/>
            </a:solidFill>
            <a:ln>
              <a:noFill/>
            </a:ln>
            <a:effectLst>
              <a:outerShdw blurRad="50800" dist="38100" dir="2700000" algn="tl" rotWithShape="0">
                <a:prstClr val="black">
                  <a:alpha val="40000"/>
                </a:prstClr>
              </a:outerShdw>
              <a:softEdge rad="12700"/>
            </a:effectLst>
          </c:spPr>
          <c:invertIfNegative val="0"/>
          <c:cat>
            <c:numRef>
              <c:f>Sheet1!$A$2:$A$7</c:f>
              <c:numCache>
                <c:formatCode>General</c:formatCode>
                <c:ptCount val="6"/>
                <c:pt idx="0">
                  <c:v>2013</c:v>
                </c:pt>
                <c:pt idx="1">
                  <c:v>2014</c:v>
                </c:pt>
                <c:pt idx="2">
                  <c:v>2015</c:v>
                </c:pt>
                <c:pt idx="3">
                  <c:v>2016</c:v>
                </c:pt>
                <c:pt idx="4">
                  <c:v>2017</c:v>
                </c:pt>
                <c:pt idx="5">
                  <c:v>2018</c:v>
                </c:pt>
              </c:numCache>
            </c:numRef>
          </c:cat>
          <c:val>
            <c:numRef>
              <c:f>Sheet1!$B$2:$B$7</c:f>
              <c:numCache>
                <c:formatCode>General</c:formatCode>
                <c:ptCount val="6"/>
                <c:pt idx="0">
                  <c:v>1.6739999999999999</c:v>
                </c:pt>
                <c:pt idx="1">
                  <c:v>2.16</c:v>
                </c:pt>
                <c:pt idx="2">
                  <c:v>2.9889999999999999</c:v>
                </c:pt>
                <c:pt idx="3">
                  <c:v>3.9529999999999998</c:v>
                </c:pt>
                <c:pt idx="4">
                  <c:v>5.05</c:v>
                </c:pt>
                <c:pt idx="5">
                  <c:v>6.48</c:v>
                </c:pt>
              </c:numCache>
            </c:numRef>
          </c:val>
          <c:extLst>
            <c:ext xmlns:c16="http://schemas.microsoft.com/office/drawing/2014/chart" uri="{C3380CC4-5D6E-409C-BE32-E72D297353CC}">
              <c16:uniqueId val="{00000000-C478-674C-83B4-3F3028FCF16D}"/>
            </c:ext>
          </c:extLst>
        </c:ser>
        <c:ser>
          <c:idx val="1"/>
          <c:order val="1"/>
          <c:tx>
            <c:strRef>
              <c:f>Sheet1!$C$1</c:f>
              <c:strCache>
                <c:ptCount val="1"/>
                <c:pt idx="0">
                  <c:v>Traditional Data Center</c:v>
                </c:pt>
              </c:strCache>
            </c:strRef>
          </c:tx>
          <c:spPr>
            <a:solidFill>
              <a:schemeClr val="accent2"/>
            </a:solidFill>
            <a:ln>
              <a:noFill/>
            </a:ln>
            <a:effectLst>
              <a:outerShdw blurRad="50800" dist="38100" dir="2700000" algn="tl" rotWithShape="0">
                <a:prstClr val="black">
                  <a:alpha val="40000"/>
                </a:prstClr>
              </a:outerShdw>
              <a:softEdge rad="12700"/>
            </a:effectLst>
          </c:spPr>
          <c:invertIfNegative val="0"/>
          <c:cat>
            <c:numRef>
              <c:f>Sheet1!$A$2:$A$7</c:f>
              <c:numCache>
                <c:formatCode>General</c:formatCode>
                <c:ptCount val="6"/>
                <c:pt idx="0">
                  <c:v>2013</c:v>
                </c:pt>
                <c:pt idx="1">
                  <c:v>2014</c:v>
                </c:pt>
                <c:pt idx="2">
                  <c:v>2015</c:v>
                </c:pt>
                <c:pt idx="3">
                  <c:v>2016</c:v>
                </c:pt>
                <c:pt idx="4">
                  <c:v>2017</c:v>
                </c:pt>
                <c:pt idx="5">
                  <c:v>2018</c:v>
                </c:pt>
              </c:numCache>
            </c:numRef>
          </c:cat>
          <c:val>
            <c:numRef>
              <c:f>Sheet1!$C$2:$C$7</c:f>
              <c:numCache>
                <c:formatCode>General</c:formatCode>
                <c:ptCount val="6"/>
                <c:pt idx="0">
                  <c:v>1.4259999999999999</c:v>
                </c:pt>
                <c:pt idx="1">
                  <c:v>1.84</c:v>
                </c:pt>
                <c:pt idx="2">
                  <c:v>1.911</c:v>
                </c:pt>
                <c:pt idx="3">
                  <c:v>1.9470000000000001</c:v>
                </c:pt>
                <c:pt idx="4">
                  <c:v>1.96</c:v>
                </c:pt>
                <c:pt idx="5">
                  <c:v>2.04</c:v>
                </c:pt>
              </c:numCache>
            </c:numRef>
          </c:val>
          <c:extLst>
            <c:ext xmlns:c16="http://schemas.microsoft.com/office/drawing/2014/chart" uri="{C3380CC4-5D6E-409C-BE32-E72D297353CC}">
              <c16:uniqueId val="{00000001-C478-674C-83B4-3F3028FCF16D}"/>
            </c:ext>
          </c:extLst>
        </c:ser>
        <c:dLbls>
          <c:showLegendKey val="0"/>
          <c:showVal val="0"/>
          <c:showCatName val="0"/>
          <c:showSerName val="0"/>
          <c:showPercent val="0"/>
          <c:showBubbleSize val="0"/>
        </c:dLbls>
        <c:gapWidth val="64"/>
        <c:overlap val="100"/>
        <c:axId val="1718719503"/>
        <c:axId val="1745554207"/>
      </c:barChart>
      <c:catAx>
        <c:axId val="171871950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PT"/>
          </a:p>
        </c:txPr>
        <c:crossAx val="1745554207"/>
        <c:crosses val="autoZero"/>
        <c:auto val="1"/>
        <c:lblAlgn val="ctr"/>
        <c:lblOffset val="100"/>
        <c:noMultiLvlLbl val="0"/>
      </c:catAx>
      <c:valAx>
        <c:axId val="1745554207"/>
        <c:scaling>
          <c:orientation val="minMax"/>
        </c:scaling>
        <c:delete val="0"/>
        <c:axPos val="l"/>
        <c:majorGridlines>
          <c:spPr>
            <a:ln w="9525" cap="flat" cmpd="sng" algn="ctr">
              <a:solidFill>
                <a:schemeClr val="tx2">
                  <a:lumMod val="10000"/>
                  <a:alpha val="32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bg1"/>
                    </a:solidFill>
                    <a:latin typeface="+mn-lt"/>
                    <a:ea typeface="+mn-ea"/>
                    <a:cs typeface="+mn-cs"/>
                  </a:defRPr>
                </a:pPr>
                <a:r>
                  <a:rPr lang="en-GB" sz="1600" dirty="0">
                    <a:solidFill>
                      <a:schemeClr val="bg1"/>
                    </a:solidFill>
                  </a:rPr>
                  <a:t>Zettabytes</a:t>
                </a:r>
                <a:r>
                  <a:rPr lang="en-GB" sz="1600" baseline="0" dirty="0">
                    <a:solidFill>
                      <a:schemeClr val="bg1"/>
                    </a:solidFill>
                  </a:rPr>
                  <a:t> per Year</a:t>
                </a:r>
                <a:endParaRPr lang="en-GB" sz="1600" dirty="0">
                  <a:solidFill>
                    <a:schemeClr val="bg1"/>
                  </a:solidFill>
                </a:endParaRPr>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bg1"/>
                  </a:solidFill>
                  <a:latin typeface="+mn-lt"/>
                  <a:ea typeface="+mn-ea"/>
                  <a:cs typeface="+mn-cs"/>
                </a:defRPr>
              </a:pPr>
              <a:endParaRPr lang="en-PT"/>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PT"/>
          </a:p>
        </c:txPr>
        <c:crossAx val="1718719503"/>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800" b="0" i="0" u="none" strike="noStrike" kern="1200" baseline="0">
              <a:solidFill>
                <a:schemeClr val="bg1"/>
              </a:solidFill>
              <a:latin typeface="+mn-lt"/>
              <a:ea typeface="+mn-ea"/>
              <a:cs typeface="+mn-cs"/>
            </a:defRPr>
          </a:pPr>
          <a:endParaRPr lang="en-PT"/>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PT"/>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bg1"/>
                </a:solidFill>
                <a:latin typeface="+mn-lt"/>
                <a:ea typeface="+mn-ea"/>
                <a:cs typeface="+mn-cs"/>
              </a:defRPr>
            </a:pPr>
            <a:r>
              <a:rPr lang="en-GB" dirty="0"/>
              <a:t>Used Memory</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bg1"/>
              </a:solidFill>
              <a:latin typeface="+mn-lt"/>
              <a:ea typeface="+mn-ea"/>
              <a:cs typeface="+mn-cs"/>
            </a:defRPr>
          </a:pPr>
          <a:endParaRPr lang="en-PT"/>
        </a:p>
      </c:txPr>
    </c:title>
    <c:autoTitleDeleted val="0"/>
    <c:plotArea>
      <c:layout/>
      <c:lineChart>
        <c:grouping val="standard"/>
        <c:varyColors val="0"/>
        <c:ser>
          <c:idx val="0"/>
          <c:order val="0"/>
          <c:tx>
            <c:strRef>
              <c:f>Sheet1!$B$1</c:f>
              <c:strCache>
                <c:ptCount val="1"/>
                <c:pt idx="0">
                  <c:v>Proxy &amp; Redis</c:v>
                </c:pt>
              </c:strCache>
            </c:strRef>
          </c:tx>
          <c:spPr>
            <a:ln w="28575" cap="rnd">
              <a:solidFill>
                <a:srgbClr val="4875C5"/>
              </a:solidFill>
              <a:round/>
            </a:ln>
            <a:effectLst/>
          </c:spPr>
          <c:marker>
            <c:symbol val="none"/>
          </c:marker>
          <c:cat>
            <c:numRef>
              <c:f>Sheet1!$A$2:$A$73</c:f>
              <c:numCache>
                <mc:AlternateContent xmlns:mc="http://schemas.openxmlformats.org/markup-compatibility/2006">
                  <mc:Choice Requires="c16r2">
                    <c16r2:formatcode2>[$-en-PT,1]hh:mm:ss;@</c16r2:formatcode2>
                  </mc:Choice>
                  <mc:Fallback>
                    <c:formatCode>[$]hh:mm:ss;@</c:formatCode>
                  </mc:Fallback>
                </mc:AlternateContent>
                <c:ptCount val="72"/>
                <c:pt idx="0">
                  <c:v>44158.999997503597</c:v>
                </c:pt>
                <c:pt idx="1">
                  <c:v>44159.000196712506</c:v>
                </c:pt>
                <c:pt idx="2">
                  <c:v>44159.00039615672</c:v>
                </c:pt>
                <c:pt idx="3">
                  <c:v>44159.000600774307</c:v>
                </c:pt>
                <c:pt idx="4">
                  <c:v>44159.000799996764</c:v>
                </c:pt>
                <c:pt idx="5">
                  <c:v>44159.000999395605</c:v>
                </c:pt>
                <c:pt idx="6">
                  <c:v>44159.001202845488</c:v>
                </c:pt>
                <c:pt idx="7">
                  <c:v>44159.001402309492</c:v>
                </c:pt>
                <c:pt idx="8">
                  <c:v>44159.001601754055</c:v>
                </c:pt>
                <c:pt idx="9">
                  <c:v>44159.001804937732</c:v>
                </c:pt>
                <c:pt idx="10">
                  <c:v>44159.002004151618</c:v>
                </c:pt>
                <c:pt idx="11">
                  <c:v>44159.002203721764</c:v>
                </c:pt>
                <c:pt idx="12">
                  <c:v>44159.002407025117</c:v>
                </c:pt>
                <c:pt idx="13">
                  <c:v>44159.002606519331</c:v>
                </c:pt>
                <c:pt idx="14">
                  <c:v>44159.002805860764</c:v>
                </c:pt>
                <c:pt idx="15">
                  <c:v>44159.003009132757</c:v>
                </c:pt>
                <c:pt idx="16">
                  <c:v>44159.003208521644</c:v>
                </c:pt>
                <c:pt idx="17">
                  <c:v>44159.003407812852</c:v>
                </c:pt>
                <c:pt idx="18">
                  <c:v>44159.003611215747</c:v>
                </c:pt>
                <c:pt idx="19">
                  <c:v>44159.003810534028</c:v>
                </c:pt>
                <c:pt idx="20">
                  <c:v>44159.004009966207</c:v>
                </c:pt>
                <c:pt idx="21">
                  <c:v>44159.004213326509</c:v>
                </c:pt>
                <c:pt idx="22">
                  <c:v>44159.004412724076</c:v>
                </c:pt>
                <c:pt idx="23">
                  <c:v>44159.004612406607</c:v>
                </c:pt>
                <c:pt idx="24">
                  <c:v>44159.004815413544</c:v>
                </c:pt>
                <c:pt idx="25">
                  <c:v>44159.005014712391</c:v>
                </c:pt>
                <c:pt idx="26">
                  <c:v>44159.005214156139</c:v>
                </c:pt>
                <c:pt idx="27">
                  <c:v>44159.005417495027</c:v>
                </c:pt>
                <c:pt idx="28">
                  <c:v>44159.005616901391</c:v>
                </c:pt>
                <c:pt idx="29">
                  <c:v>44159.005816192475</c:v>
                </c:pt>
                <c:pt idx="30">
                  <c:v>44159.006019580447</c:v>
                </c:pt>
                <c:pt idx="31">
                  <c:v>44159.006219122457</c:v>
                </c:pt>
                <c:pt idx="32">
                  <c:v>44159.006418710771</c:v>
                </c:pt>
                <c:pt idx="33">
                  <c:v>44159.006621656947</c:v>
                </c:pt>
                <c:pt idx="34">
                  <c:v>44159.006820721064</c:v>
                </c:pt>
                <c:pt idx="35">
                  <c:v>44159.007020228943</c:v>
                </c:pt>
                <c:pt idx="36">
                  <c:v>44159.00722372489</c:v>
                </c:pt>
                <c:pt idx="37">
                  <c:v>44159.007423159383</c:v>
                </c:pt>
                <c:pt idx="38">
                  <c:v>44159.007622405676</c:v>
                </c:pt>
                <c:pt idx="39">
                  <c:v>44159.007825812965</c:v>
                </c:pt>
                <c:pt idx="40">
                  <c:v>44159.008025155905</c:v>
                </c:pt>
                <c:pt idx="41">
                  <c:v>44159.008224570956</c:v>
                </c:pt>
                <c:pt idx="42">
                  <c:v>44159.008427900924</c:v>
                </c:pt>
                <c:pt idx="43">
                  <c:v>44159.008627077666</c:v>
                </c:pt>
                <c:pt idx="44">
                  <c:v>44159.008826367943</c:v>
                </c:pt>
                <c:pt idx="45">
                  <c:v>44159.009029972571</c:v>
                </c:pt>
                <c:pt idx="46">
                  <c:v>44159.009229533105</c:v>
                </c:pt>
                <c:pt idx="47">
                  <c:v>44159.009429021535</c:v>
                </c:pt>
                <c:pt idx="48">
                  <c:v>44159.009632076508</c:v>
                </c:pt>
                <c:pt idx="49">
                  <c:v>44159.009831340511</c:v>
                </c:pt>
                <c:pt idx="50">
                  <c:v>44159.010030713544</c:v>
                </c:pt>
                <c:pt idx="51">
                  <c:v>44159.010234158566</c:v>
                </c:pt>
                <c:pt idx="52">
                  <c:v>44159.010433553827</c:v>
                </c:pt>
                <c:pt idx="53">
                  <c:v>44159.010633050355</c:v>
                </c:pt>
                <c:pt idx="54">
                  <c:v>44159.010836230213</c:v>
                </c:pt>
                <c:pt idx="55">
                  <c:v>44159.011035726973</c:v>
                </c:pt>
                <c:pt idx="56">
                  <c:v>44159.011234942365</c:v>
                </c:pt>
                <c:pt idx="57">
                  <c:v>44159.011438322916</c:v>
                </c:pt>
                <c:pt idx="58">
                  <c:v>44159.011637859032</c:v>
                </c:pt>
                <c:pt idx="59">
                  <c:v>44159.011837398262</c:v>
                </c:pt>
                <c:pt idx="60">
                  <c:v>44159.012040403592</c:v>
                </c:pt>
                <c:pt idx="61">
                  <c:v>44159.012240002317</c:v>
                </c:pt>
                <c:pt idx="62">
                  <c:v>44159.01243906968</c:v>
                </c:pt>
                <c:pt idx="63">
                  <c:v>44159.0126424845</c:v>
                </c:pt>
                <c:pt idx="64">
                  <c:v>44159.012841792712</c:v>
                </c:pt>
                <c:pt idx="65">
                  <c:v>44159.013041091901</c:v>
                </c:pt>
                <c:pt idx="66">
                  <c:v>44159.013244554284</c:v>
                </c:pt>
                <c:pt idx="67">
                  <c:v>44159.013443925585</c:v>
                </c:pt>
                <c:pt idx="68">
                  <c:v>44159.013643341204</c:v>
                </c:pt>
                <c:pt idx="69">
                  <c:v>44159.013846637157</c:v>
                </c:pt>
                <c:pt idx="70">
                  <c:v>44159.014045897107</c:v>
                </c:pt>
                <c:pt idx="71">
                  <c:v>44159.014245323269</c:v>
                </c:pt>
              </c:numCache>
            </c:numRef>
          </c:cat>
          <c:val>
            <c:numRef>
              <c:f>Sheet1!$B$2:$B$73</c:f>
              <c:numCache>
                <c:formatCode>General</c:formatCode>
                <c:ptCount val="72"/>
                <c:pt idx="0">
                  <c:v>887616</c:v>
                </c:pt>
                <c:pt idx="1">
                  <c:v>968096</c:v>
                </c:pt>
                <c:pt idx="2">
                  <c:v>1048208</c:v>
                </c:pt>
                <c:pt idx="3">
                  <c:v>1121440</c:v>
                </c:pt>
                <c:pt idx="4">
                  <c:v>1203416</c:v>
                </c:pt>
                <c:pt idx="5">
                  <c:v>1279224</c:v>
                </c:pt>
                <c:pt idx="6">
                  <c:v>1328992</c:v>
                </c:pt>
                <c:pt idx="7">
                  <c:v>1444280</c:v>
                </c:pt>
                <c:pt idx="8">
                  <c:v>1519536</c:v>
                </c:pt>
                <c:pt idx="9">
                  <c:v>1593872</c:v>
                </c:pt>
                <c:pt idx="10">
                  <c:v>1668208</c:v>
                </c:pt>
                <c:pt idx="11">
                  <c:v>1736200</c:v>
                </c:pt>
                <c:pt idx="12">
                  <c:v>1810536</c:v>
                </c:pt>
                <c:pt idx="13">
                  <c:v>1885240</c:v>
                </c:pt>
                <c:pt idx="14">
                  <c:v>2002368</c:v>
                </c:pt>
                <c:pt idx="15">
                  <c:v>2077256</c:v>
                </c:pt>
                <c:pt idx="16">
                  <c:v>2110640</c:v>
                </c:pt>
                <c:pt idx="17">
                  <c:v>2227584</c:v>
                </c:pt>
                <c:pt idx="18">
                  <c:v>2302840</c:v>
                </c:pt>
                <c:pt idx="19">
                  <c:v>2378096</c:v>
                </c:pt>
                <c:pt idx="20">
                  <c:v>2455008</c:v>
                </c:pt>
                <c:pt idx="21">
                  <c:v>2595800</c:v>
                </c:pt>
                <c:pt idx="22">
                  <c:v>2671056</c:v>
                </c:pt>
                <c:pt idx="23">
                  <c:v>2747784</c:v>
                </c:pt>
                <c:pt idx="24">
                  <c:v>2781904</c:v>
                </c:pt>
                <c:pt idx="25">
                  <c:v>2898112</c:v>
                </c:pt>
                <c:pt idx="26">
                  <c:v>2974472</c:v>
                </c:pt>
                <c:pt idx="27">
                  <c:v>3049544</c:v>
                </c:pt>
                <c:pt idx="28">
                  <c:v>3125168</c:v>
                </c:pt>
                <c:pt idx="29">
                  <c:v>3161128</c:v>
                </c:pt>
                <c:pt idx="30">
                  <c:v>3278072</c:v>
                </c:pt>
                <c:pt idx="31">
                  <c:v>3353696</c:v>
                </c:pt>
                <c:pt idx="32">
                  <c:v>3430608</c:v>
                </c:pt>
                <c:pt idx="33">
                  <c:v>3505496</c:v>
                </c:pt>
                <c:pt idx="34">
                  <c:v>3580568</c:v>
                </c:pt>
                <c:pt idx="35">
                  <c:v>3615976</c:v>
                </c:pt>
                <c:pt idx="36">
                  <c:v>3656920</c:v>
                </c:pt>
                <c:pt idx="37">
                  <c:v>3677904</c:v>
                </c:pt>
                <c:pt idx="38">
                  <c:v>3677904</c:v>
                </c:pt>
                <c:pt idx="39">
                  <c:v>3677904</c:v>
                </c:pt>
                <c:pt idx="40">
                  <c:v>3656920</c:v>
                </c:pt>
                <c:pt idx="41">
                  <c:v>3656920</c:v>
                </c:pt>
                <c:pt idx="42">
                  <c:v>3615968</c:v>
                </c:pt>
                <c:pt idx="43">
                  <c:v>3615968</c:v>
                </c:pt>
                <c:pt idx="44">
                  <c:v>3656920</c:v>
                </c:pt>
                <c:pt idx="45">
                  <c:v>3656920</c:v>
                </c:pt>
                <c:pt idx="46">
                  <c:v>3615968</c:v>
                </c:pt>
                <c:pt idx="47">
                  <c:v>3615968</c:v>
                </c:pt>
                <c:pt idx="48">
                  <c:v>3656920</c:v>
                </c:pt>
                <c:pt idx="49">
                  <c:v>3656920</c:v>
                </c:pt>
                <c:pt idx="50">
                  <c:v>3656920</c:v>
                </c:pt>
                <c:pt idx="51">
                  <c:v>3656920</c:v>
                </c:pt>
                <c:pt idx="52">
                  <c:v>3615968</c:v>
                </c:pt>
                <c:pt idx="53">
                  <c:v>3656920</c:v>
                </c:pt>
                <c:pt idx="54">
                  <c:v>3656920</c:v>
                </c:pt>
                <c:pt idx="55">
                  <c:v>3656920</c:v>
                </c:pt>
                <c:pt idx="56">
                  <c:v>3656920</c:v>
                </c:pt>
                <c:pt idx="57">
                  <c:v>3615968</c:v>
                </c:pt>
                <c:pt idx="58">
                  <c:v>3656920</c:v>
                </c:pt>
                <c:pt idx="59">
                  <c:v>3656920</c:v>
                </c:pt>
                <c:pt idx="60">
                  <c:v>3615968</c:v>
                </c:pt>
                <c:pt idx="61">
                  <c:v>3656920</c:v>
                </c:pt>
                <c:pt idx="62">
                  <c:v>3615968</c:v>
                </c:pt>
                <c:pt idx="63">
                  <c:v>3615968</c:v>
                </c:pt>
                <c:pt idx="64">
                  <c:v>3615968</c:v>
                </c:pt>
                <c:pt idx="65">
                  <c:v>3656920</c:v>
                </c:pt>
                <c:pt idx="66">
                  <c:v>3656920</c:v>
                </c:pt>
                <c:pt idx="67">
                  <c:v>3656920</c:v>
                </c:pt>
                <c:pt idx="68">
                  <c:v>3615968</c:v>
                </c:pt>
                <c:pt idx="69">
                  <c:v>3615968</c:v>
                </c:pt>
                <c:pt idx="70">
                  <c:v>3615968</c:v>
                </c:pt>
                <c:pt idx="71">
                  <c:v>3615960</c:v>
                </c:pt>
              </c:numCache>
            </c:numRef>
          </c:val>
          <c:smooth val="0"/>
          <c:extLst>
            <c:ext xmlns:c16="http://schemas.microsoft.com/office/drawing/2014/chart" uri="{C3380CC4-5D6E-409C-BE32-E72D297353CC}">
              <c16:uniqueId val="{00000000-472C-6C43-AEB4-7706DAE50D09}"/>
            </c:ext>
          </c:extLst>
        </c:ser>
        <c:ser>
          <c:idx val="1"/>
          <c:order val="1"/>
          <c:tx>
            <c:strRef>
              <c:f>Sheet1!$C$1</c:f>
              <c:strCache>
                <c:ptCount val="1"/>
                <c:pt idx="0">
                  <c:v>Proxy SGX &amp; Redis SGX</c:v>
                </c:pt>
              </c:strCache>
            </c:strRef>
          </c:tx>
          <c:spPr>
            <a:ln w="28575" cap="rnd">
              <a:solidFill>
                <a:srgbClr val="FF0000"/>
              </a:solidFill>
              <a:round/>
            </a:ln>
            <a:effectLst/>
          </c:spPr>
          <c:marker>
            <c:symbol val="none"/>
          </c:marker>
          <c:cat>
            <c:numRef>
              <c:f>Sheet1!$A$2:$A$73</c:f>
              <c:numCache>
                <mc:AlternateContent xmlns:mc="http://schemas.openxmlformats.org/markup-compatibility/2006">
                  <mc:Choice Requires="c16r2">
                    <c16r2:formatcode2>[$-en-PT,1]hh:mm:ss;@</c16r2:formatcode2>
                  </mc:Choice>
                  <mc:Fallback>
                    <c:formatCode>[$]hh:mm:ss;@</c:formatCode>
                  </mc:Fallback>
                </mc:AlternateContent>
                <c:ptCount val="72"/>
                <c:pt idx="0">
                  <c:v>44158.999997503597</c:v>
                </c:pt>
                <c:pt idx="1">
                  <c:v>44159.000196712506</c:v>
                </c:pt>
                <c:pt idx="2">
                  <c:v>44159.00039615672</c:v>
                </c:pt>
                <c:pt idx="3">
                  <c:v>44159.000600774307</c:v>
                </c:pt>
                <c:pt idx="4">
                  <c:v>44159.000799996764</c:v>
                </c:pt>
                <c:pt idx="5">
                  <c:v>44159.000999395605</c:v>
                </c:pt>
                <c:pt idx="6">
                  <c:v>44159.001202845488</c:v>
                </c:pt>
                <c:pt idx="7">
                  <c:v>44159.001402309492</c:v>
                </c:pt>
                <c:pt idx="8">
                  <c:v>44159.001601754055</c:v>
                </c:pt>
                <c:pt idx="9">
                  <c:v>44159.001804937732</c:v>
                </c:pt>
                <c:pt idx="10">
                  <c:v>44159.002004151618</c:v>
                </c:pt>
                <c:pt idx="11">
                  <c:v>44159.002203721764</c:v>
                </c:pt>
                <c:pt idx="12">
                  <c:v>44159.002407025117</c:v>
                </c:pt>
                <c:pt idx="13">
                  <c:v>44159.002606519331</c:v>
                </c:pt>
                <c:pt idx="14">
                  <c:v>44159.002805860764</c:v>
                </c:pt>
                <c:pt idx="15">
                  <c:v>44159.003009132757</c:v>
                </c:pt>
                <c:pt idx="16">
                  <c:v>44159.003208521644</c:v>
                </c:pt>
                <c:pt idx="17">
                  <c:v>44159.003407812852</c:v>
                </c:pt>
                <c:pt idx="18">
                  <c:v>44159.003611215747</c:v>
                </c:pt>
                <c:pt idx="19">
                  <c:v>44159.003810534028</c:v>
                </c:pt>
                <c:pt idx="20">
                  <c:v>44159.004009966207</c:v>
                </c:pt>
                <c:pt idx="21">
                  <c:v>44159.004213326509</c:v>
                </c:pt>
                <c:pt idx="22">
                  <c:v>44159.004412724076</c:v>
                </c:pt>
                <c:pt idx="23">
                  <c:v>44159.004612406607</c:v>
                </c:pt>
                <c:pt idx="24">
                  <c:v>44159.004815413544</c:v>
                </c:pt>
                <c:pt idx="25">
                  <c:v>44159.005014712391</c:v>
                </c:pt>
                <c:pt idx="26">
                  <c:v>44159.005214156139</c:v>
                </c:pt>
                <c:pt idx="27">
                  <c:v>44159.005417495027</c:v>
                </c:pt>
                <c:pt idx="28">
                  <c:v>44159.005616901391</c:v>
                </c:pt>
                <c:pt idx="29">
                  <c:v>44159.005816192475</c:v>
                </c:pt>
                <c:pt idx="30">
                  <c:v>44159.006019580447</c:v>
                </c:pt>
                <c:pt idx="31">
                  <c:v>44159.006219122457</c:v>
                </c:pt>
                <c:pt idx="32">
                  <c:v>44159.006418710771</c:v>
                </c:pt>
                <c:pt idx="33">
                  <c:v>44159.006621656947</c:v>
                </c:pt>
                <c:pt idx="34">
                  <c:v>44159.006820721064</c:v>
                </c:pt>
                <c:pt idx="35">
                  <c:v>44159.007020228943</c:v>
                </c:pt>
                <c:pt idx="36">
                  <c:v>44159.00722372489</c:v>
                </c:pt>
                <c:pt idx="37">
                  <c:v>44159.007423159383</c:v>
                </c:pt>
                <c:pt idx="38">
                  <c:v>44159.007622405676</c:v>
                </c:pt>
                <c:pt idx="39">
                  <c:v>44159.007825812965</c:v>
                </c:pt>
                <c:pt idx="40">
                  <c:v>44159.008025155905</c:v>
                </c:pt>
                <c:pt idx="41">
                  <c:v>44159.008224570956</c:v>
                </c:pt>
                <c:pt idx="42">
                  <c:v>44159.008427900924</c:v>
                </c:pt>
                <c:pt idx="43">
                  <c:v>44159.008627077666</c:v>
                </c:pt>
                <c:pt idx="44">
                  <c:v>44159.008826367943</c:v>
                </c:pt>
                <c:pt idx="45">
                  <c:v>44159.009029972571</c:v>
                </c:pt>
                <c:pt idx="46">
                  <c:v>44159.009229533105</c:v>
                </c:pt>
                <c:pt idx="47">
                  <c:v>44159.009429021535</c:v>
                </c:pt>
                <c:pt idx="48">
                  <c:v>44159.009632076508</c:v>
                </c:pt>
                <c:pt idx="49">
                  <c:v>44159.009831340511</c:v>
                </c:pt>
                <c:pt idx="50">
                  <c:v>44159.010030713544</c:v>
                </c:pt>
                <c:pt idx="51">
                  <c:v>44159.010234158566</c:v>
                </c:pt>
                <c:pt idx="52">
                  <c:v>44159.010433553827</c:v>
                </c:pt>
                <c:pt idx="53">
                  <c:v>44159.010633050355</c:v>
                </c:pt>
                <c:pt idx="54">
                  <c:v>44159.010836230213</c:v>
                </c:pt>
                <c:pt idx="55">
                  <c:v>44159.011035726973</c:v>
                </c:pt>
                <c:pt idx="56">
                  <c:v>44159.011234942365</c:v>
                </c:pt>
                <c:pt idx="57">
                  <c:v>44159.011438322916</c:v>
                </c:pt>
                <c:pt idx="58">
                  <c:v>44159.011637859032</c:v>
                </c:pt>
                <c:pt idx="59">
                  <c:v>44159.011837398262</c:v>
                </c:pt>
                <c:pt idx="60">
                  <c:v>44159.012040403592</c:v>
                </c:pt>
                <c:pt idx="61">
                  <c:v>44159.012240002317</c:v>
                </c:pt>
                <c:pt idx="62">
                  <c:v>44159.01243906968</c:v>
                </c:pt>
                <c:pt idx="63">
                  <c:v>44159.0126424845</c:v>
                </c:pt>
                <c:pt idx="64">
                  <c:v>44159.012841792712</c:v>
                </c:pt>
                <c:pt idx="65">
                  <c:v>44159.013041091901</c:v>
                </c:pt>
                <c:pt idx="66">
                  <c:v>44159.013244554284</c:v>
                </c:pt>
                <c:pt idx="67">
                  <c:v>44159.013443925585</c:v>
                </c:pt>
                <c:pt idx="68">
                  <c:v>44159.013643341204</c:v>
                </c:pt>
                <c:pt idx="69">
                  <c:v>44159.013846637157</c:v>
                </c:pt>
                <c:pt idx="70">
                  <c:v>44159.014045897107</c:v>
                </c:pt>
                <c:pt idx="71">
                  <c:v>44159.014245323269</c:v>
                </c:pt>
              </c:numCache>
            </c:numRef>
          </c:cat>
          <c:val>
            <c:numRef>
              <c:f>Sheet1!$C$2:$C$73</c:f>
              <c:numCache>
                <c:formatCode>0</c:formatCode>
                <c:ptCount val="72"/>
                <c:pt idx="0">
                  <c:v>943801</c:v>
                </c:pt>
                <c:pt idx="1">
                  <c:v>991883</c:v>
                </c:pt>
                <c:pt idx="2">
                  <c:v>1021947</c:v>
                </c:pt>
                <c:pt idx="3">
                  <c:v>1089471</c:v>
                </c:pt>
                <c:pt idx="4">
                  <c:v>1151889</c:v>
                </c:pt>
                <c:pt idx="5">
                  <c:v>1225235</c:v>
                </c:pt>
                <c:pt idx="6">
                  <c:v>1327433</c:v>
                </c:pt>
                <c:pt idx="7">
                  <c:v>1392799</c:v>
                </c:pt>
                <c:pt idx="8">
                  <c:v>1479218</c:v>
                </c:pt>
                <c:pt idx="9">
                  <c:v>1548238</c:v>
                </c:pt>
                <c:pt idx="10">
                  <c:v>1618273</c:v>
                </c:pt>
                <c:pt idx="11">
                  <c:v>1656957</c:v>
                </c:pt>
                <c:pt idx="12">
                  <c:v>1762200</c:v>
                </c:pt>
                <c:pt idx="13">
                  <c:v>1851417</c:v>
                </c:pt>
                <c:pt idx="14">
                  <c:v>1955844</c:v>
                </c:pt>
                <c:pt idx="15">
                  <c:v>2030142</c:v>
                </c:pt>
                <c:pt idx="16">
                  <c:v>2050659</c:v>
                </c:pt>
                <c:pt idx="17">
                  <c:v>2154887</c:v>
                </c:pt>
                <c:pt idx="18">
                  <c:v>2194789</c:v>
                </c:pt>
                <c:pt idx="19">
                  <c:v>2267057</c:v>
                </c:pt>
                <c:pt idx="20">
                  <c:v>2392091</c:v>
                </c:pt>
                <c:pt idx="21">
                  <c:v>2432196</c:v>
                </c:pt>
                <c:pt idx="22">
                  <c:v>2538657</c:v>
                </c:pt>
                <c:pt idx="23">
                  <c:v>2562219</c:v>
                </c:pt>
                <c:pt idx="24">
                  <c:v>2634487</c:v>
                </c:pt>
                <c:pt idx="25">
                  <c:v>2809326</c:v>
                </c:pt>
                <c:pt idx="26">
                  <c:v>2882406</c:v>
                </c:pt>
                <c:pt idx="27">
                  <c:v>2921496</c:v>
                </c:pt>
                <c:pt idx="28">
                  <c:v>2996809</c:v>
                </c:pt>
                <c:pt idx="29">
                  <c:v>3102255</c:v>
                </c:pt>
                <c:pt idx="30">
                  <c:v>3177567</c:v>
                </c:pt>
                <c:pt idx="31">
                  <c:v>3219051</c:v>
                </c:pt>
                <c:pt idx="32">
                  <c:v>3294939</c:v>
                </c:pt>
                <c:pt idx="33">
                  <c:v>3368991</c:v>
                </c:pt>
                <c:pt idx="34">
                  <c:v>3478467</c:v>
                </c:pt>
                <c:pt idx="35">
                  <c:v>3505655</c:v>
                </c:pt>
                <c:pt idx="36">
                  <c:v>3538435</c:v>
                </c:pt>
                <c:pt idx="37">
                  <c:v>3538435</c:v>
                </c:pt>
                <c:pt idx="38">
                  <c:v>3538435</c:v>
                </c:pt>
                <c:pt idx="39">
                  <c:v>3538435</c:v>
                </c:pt>
                <c:pt idx="40">
                  <c:v>3538435</c:v>
                </c:pt>
                <c:pt idx="41">
                  <c:v>3538435</c:v>
                </c:pt>
                <c:pt idx="42">
                  <c:v>3538435</c:v>
                </c:pt>
                <c:pt idx="43">
                  <c:v>3505663</c:v>
                </c:pt>
                <c:pt idx="44">
                  <c:v>3505663</c:v>
                </c:pt>
                <c:pt idx="45">
                  <c:v>3505663</c:v>
                </c:pt>
                <c:pt idx="46">
                  <c:v>3538435</c:v>
                </c:pt>
                <c:pt idx="47">
                  <c:v>3538435</c:v>
                </c:pt>
                <c:pt idx="48">
                  <c:v>3538435</c:v>
                </c:pt>
                <c:pt idx="49">
                  <c:v>3505663</c:v>
                </c:pt>
                <c:pt idx="50">
                  <c:v>3538435</c:v>
                </c:pt>
                <c:pt idx="51">
                  <c:v>3538435</c:v>
                </c:pt>
                <c:pt idx="52">
                  <c:v>3538435</c:v>
                </c:pt>
                <c:pt idx="53">
                  <c:v>3538435</c:v>
                </c:pt>
                <c:pt idx="54">
                  <c:v>3538435</c:v>
                </c:pt>
                <c:pt idx="55">
                  <c:v>3538435</c:v>
                </c:pt>
                <c:pt idx="56">
                  <c:v>3505663</c:v>
                </c:pt>
                <c:pt idx="57">
                  <c:v>3538435</c:v>
                </c:pt>
                <c:pt idx="58">
                  <c:v>3538435</c:v>
                </c:pt>
                <c:pt idx="59">
                  <c:v>3538435</c:v>
                </c:pt>
                <c:pt idx="60">
                  <c:v>3505663</c:v>
                </c:pt>
                <c:pt idx="61">
                  <c:v>3538435</c:v>
                </c:pt>
                <c:pt idx="62">
                  <c:v>3538435</c:v>
                </c:pt>
                <c:pt idx="63">
                  <c:v>3505663</c:v>
                </c:pt>
                <c:pt idx="64">
                  <c:v>3505663</c:v>
                </c:pt>
                <c:pt idx="65">
                  <c:v>3538435</c:v>
                </c:pt>
                <c:pt idx="66">
                  <c:v>3505663</c:v>
                </c:pt>
                <c:pt idx="67">
                  <c:v>3538435</c:v>
                </c:pt>
                <c:pt idx="68">
                  <c:v>3505663</c:v>
                </c:pt>
                <c:pt idx="69">
                  <c:v>3505663</c:v>
                </c:pt>
                <c:pt idx="70">
                  <c:v>3505663</c:v>
                </c:pt>
                <c:pt idx="71">
                  <c:v>3505663</c:v>
                </c:pt>
              </c:numCache>
            </c:numRef>
          </c:val>
          <c:smooth val="0"/>
          <c:extLst>
            <c:ext xmlns:c16="http://schemas.microsoft.com/office/drawing/2014/chart" uri="{C3380CC4-5D6E-409C-BE32-E72D297353CC}">
              <c16:uniqueId val="{00000001-472C-6C43-AEB4-7706DAE50D09}"/>
            </c:ext>
          </c:extLst>
        </c:ser>
        <c:ser>
          <c:idx val="2"/>
          <c:order val="2"/>
          <c:tx>
            <c:strRef>
              <c:f>Sheet1!$D$1</c:f>
              <c:strCache>
                <c:ptCount val="1"/>
                <c:pt idx="0">
                  <c:v>Proxy SGX &amp; Redis Encrypted</c:v>
                </c:pt>
              </c:strCache>
            </c:strRef>
          </c:tx>
          <c:spPr>
            <a:ln w="28575" cap="rnd">
              <a:solidFill>
                <a:srgbClr val="34C078"/>
              </a:solidFill>
              <a:round/>
            </a:ln>
            <a:effectLst/>
          </c:spPr>
          <c:marker>
            <c:symbol val="none"/>
          </c:marker>
          <c:cat>
            <c:numRef>
              <c:f>Sheet1!$A$2:$A$73</c:f>
              <c:numCache>
                <mc:AlternateContent xmlns:mc="http://schemas.openxmlformats.org/markup-compatibility/2006">
                  <mc:Choice Requires="c16r2">
                    <c16r2:formatcode2>[$-en-PT,1]hh:mm:ss;@</c16r2:formatcode2>
                  </mc:Choice>
                  <mc:Fallback>
                    <c:formatCode>[$]hh:mm:ss;@</c:formatCode>
                  </mc:Fallback>
                </mc:AlternateContent>
                <c:ptCount val="72"/>
                <c:pt idx="0">
                  <c:v>44158.999997503597</c:v>
                </c:pt>
                <c:pt idx="1">
                  <c:v>44159.000196712506</c:v>
                </c:pt>
                <c:pt idx="2">
                  <c:v>44159.00039615672</c:v>
                </c:pt>
                <c:pt idx="3">
                  <c:v>44159.000600774307</c:v>
                </c:pt>
                <c:pt idx="4">
                  <c:v>44159.000799996764</c:v>
                </c:pt>
                <c:pt idx="5">
                  <c:v>44159.000999395605</c:v>
                </c:pt>
                <c:pt idx="6">
                  <c:v>44159.001202845488</c:v>
                </c:pt>
                <c:pt idx="7">
                  <c:v>44159.001402309492</c:v>
                </c:pt>
                <c:pt idx="8">
                  <c:v>44159.001601754055</c:v>
                </c:pt>
                <c:pt idx="9">
                  <c:v>44159.001804937732</c:v>
                </c:pt>
                <c:pt idx="10">
                  <c:v>44159.002004151618</c:v>
                </c:pt>
                <c:pt idx="11">
                  <c:v>44159.002203721764</c:v>
                </c:pt>
                <c:pt idx="12">
                  <c:v>44159.002407025117</c:v>
                </c:pt>
                <c:pt idx="13">
                  <c:v>44159.002606519331</c:v>
                </c:pt>
                <c:pt idx="14">
                  <c:v>44159.002805860764</c:v>
                </c:pt>
                <c:pt idx="15">
                  <c:v>44159.003009132757</c:v>
                </c:pt>
                <c:pt idx="16">
                  <c:v>44159.003208521644</c:v>
                </c:pt>
                <c:pt idx="17">
                  <c:v>44159.003407812852</c:v>
                </c:pt>
                <c:pt idx="18">
                  <c:v>44159.003611215747</c:v>
                </c:pt>
                <c:pt idx="19">
                  <c:v>44159.003810534028</c:v>
                </c:pt>
                <c:pt idx="20">
                  <c:v>44159.004009966207</c:v>
                </c:pt>
                <c:pt idx="21">
                  <c:v>44159.004213326509</c:v>
                </c:pt>
                <c:pt idx="22">
                  <c:v>44159.004412724076</c:v>
                </c:pt>
                <c:pt idx="23">
                  <c:v>44159.004612406607</c:v>
                </c:pt>
                <c:pt idx="24">
                  <c:v>44159.004815413544</c:v>
                </c:pt>
                <c:pt idx="25">
                  <c:v>44159.005014712391</c:v>
                </c:pt>
                <c:pt idx="26">
                  <c:v>44159.005214156139</c:v>
                </c:pt>
                <c:pt idx="27">
                  <c:v>44159.005417495027</c:v>
                </c:pt>
                <c:pt idx="28">
                  <c:v>44159.005616901391</c:v>
                </c:pt>
                <c:pt idx="29">
                  <c:v>44159.005816192475</c:v>
                </c:pt>
                <c:pt idx="30">
                  <c:v>44159.006019580447</c:v>
                </c:pt>
                <c:pt idx="31">
                  <c:v>44159.006219122457</c:v>
                </c:pt>
                <c:pt idx="32">
                  <c:v>44159.006418710771</c:v>
                </c:pt>
                <c:pt idx="33">
                  <c:v>44159.006621656947</c:v>
                </c:pt>
                <c:pt idx="34">
                  <c:v>44159.006820721064</c:v>
                </c:pt>
                <c:pt idx="35">
                  <c:v>44159.007020228943</c:v>
                </c:pt>
                <c:pt idx="36">
                  <c:v>44159.00722372489</c:v>
                </c:pt>
                <c:pt idx="37">
                  <c:v>44159.007423159383</c:v>
                </c:pt>
                <c:pt idx="38">
                  <c:v>44159.007622405676</c:v>
                </c:pt>
                <c:pt idx="39">
                  <c:v>44159.007825812965</c:v>
                </c:pt>
                <c:pt idx="40">
                  <c:v>44159.008025155905</c:v>
                </c:pt>
                <c:pt idx="41">
                  <c:v>44159.008224570956</c:v>
                </c:pt>
                <c:pt idx="42">
                  <c:v>44159.008427900924</c:v>
                </c:pt>
                <c:pt idx="43">
                  <c:v>44159.008627077666</c:v>
                </c:pt>
                <c:pt idx="44">
                  <c:v>44159.008826367943</c:v>
                </c:pt>
                <c:pt idx="45">
                  <c:v>44159.009029972571</c:v>
                </c:pt>
                <c:pt idx="46">
                  <c:v>44159.009229533105</c:v>
                </c:pt>
                <c:pt idx="47">
                  <c:v>44159.009429021535</c:v>
                </c:pt>
                <c:pt idx="48">
                  <c:v>44159.009632076508</c:v>
                </c:pt>
                <c:pt idx="49">
                  <c:v>44159.009831340511</c:v>
                </c:pt>
                <c:pt idx="50">
                  <c:v>44159.010030713544</c:v>
                </c:pt>
                <c:pt idx="51">
                  <c:v>44159.010234158566</c:v>
                </c:pt>
                <c:pt idx="52">
                  <c:v>44159.010433553827</c:v>
                </c:pt>
                <c:pt idx="53">
                  <c:v>44159.010633050355</c:v>
                </c:pt>
                <c:pt idx="54">
                  <c:v>44159.010836230213</c:v>
                </c:pt>
                <c:pt idx="55">
                  <c:v>44159.011035726973</c:v>
                </c:pt>
                <c:pt idx="56">
                  <c:v>44159.011234942365</c:v>
                </c:pt>
                <c:pt idx="57">
                  <c:v>44159.011438322916</c:v>
                </c:pt>
                <c:pt idx="58">
                  <c:v>44159.011637859032</c:v>
                </c:pt>
                <c:pt idx="59">
                  <c:v>44159.011837398262</c:v>
                </c:pt>
                <c:pt idx="60">
                  <c:v>44159.012040403592</c:v>
                </c:pt>
                <c:pt idx="61">
                  <c:v>44159.012240002317</c:v>
                </c:pt>
                <c:pt idx="62">
                  <c:v>44159.01243906968</c:v>
                </c:pt>
                <c:pt idx="63">
                  <c:v>44159.0126424845</c:v>
                </c:pt>
                <c:pt idx="64">
                  <c:v>44159.012841792712</c:v>
                </c:pt>
                <c:pt idx="65">
                  <c:v>44159.013041091901</c:v>
                </c:pt>
                <c:pt idx="66">
                  <c:v>44159.013244554284</c:v>
                </c:pt>
                <c:pt idx="67">
                  <c:v>44159.013443925585</c:v>
                </c:pt>
                <c:pt idx="68">
                  <c:v>44159.013643341204</c:v>
                </c:pt>
                <c:pt idx="69">
                  <c:v>44159.013846637157</c:v>
                </c:pt>
                <c:pt idx="70">
                  <c:v>44159.014045897107</c:v>
                </c:pt>
                <c:pt idx="71">
                  <c:v>44159.014245323269</c:v>
                </c:pt>
              </c:numCache>
            </c:numRef>
          </c:cat>
          <c:val>
            <c:numRef>
              <c:f>Sheet1!$D$2:$D$73</c:f>
              <c:numCache>
                <c:formatCode>0</c:formatCode>
                <c:ptCount val="72"/>
                <c:pt idx="0">
                  <c:v>887616</c:v>
                </c:pt>
                <c:pt idx="1">
                  <c:v>939208</c:v>
                </c:pt>
                <c:pt idx="2">
                  <c:v>1118928</c:v>
                </c:pt>
                <c:pt idx="3">
                  <c:v>1300808</c:v>
                </c:pt>
                <c:pt idx="4">
                  <c:v>1549856</c:v>
                </c:pt>
                <c:pt idx="5">
                  <c:v>1744680</c:v>
                </c:pt>
                <c:pt idx="6">
                  <c:v>1941208</c:v>
                </c:pt>
                <c:pt idx="7">
                  <c:v>2092184</c:v>
                </c:pt>
                <c:pt idx="8">
                  <c:v>2338752</c:v>
                </c:pt>
                <c:pt idx="9">
                  <c:v>2537552</c:v>
                </c:pt>
                <c:pt idx="10">
                  <c:v>2740896</c:v>
                </c:pt>
                <c:pt idx="11">
                  <c:v>2949352</c:v>
                </c:pt>
                <c:pt idx="12">
                  <c:v>3154400</c:v>
                </c:pt>
                <c:pt idx="13">
                  <c:v>3393352</c:v>
                </c:pt>
                <c:pt idx="14">
                  <c:v>3602944</c:v>
                </c:pt>
                <c:pt idx="15">
                  <c:v>3808560</c:v>
                </c:pt>
                <c:pt idx="16">
                  <c:v>4011336</c:v>
                </c:pt>
                <c:pt idx="17">
                  <c:v>4215816</c:v>
                </c:pt>
                <c:pt idx="18">
                  <c:v>4422568</c:v>
                </c:pt>
                <c:pt idx="19">
                  <c:v>4588368</c:v>
                </c:pt>
                <c:pt idx="20">
                  <c:v>4838912</c:v>
                </c:pt>
                <c:pt idx="21">
                  <c:v>5045096</c:v>
                </c:pt>
                <c:pt idx="22">
                  <c:v>5253552</c:v>
                </c:pt>
                <c:pt idx="23">
                  <c:v>5423328</c:v>
                </c:pt>
                <c:pt idx="24">
                  <c:v>5693912</c:v>
                </c:pt>
                <c:pt idx="25">
                  <c:v>5942752</c:v>
                </c:pt>
                <c:pt idx="26">
                  <c:v>6154048</c:v>
                </c:pt>
                <c:pt idx="27">
                  <c:v>6362504</c:v>
                </c:pt>
                <c:pt idx="28">
                  <c:v>6549856</c:v>
                </c:pt>
                <c:pt idx="29">
                  <c:v>6762288</c:v>
                </c:pt>
                <c:pt idx="30">
                  <c:v>7010560</c:v>
                </c:pt>
                <c:pt idx="31">
                  <c:v>7197464</c:v>
                </c:pt>
                <c:pt idx="32">
                  <c:v>7370648</c:v>
                </c:pt>
                <c:pt idx="33">
                  <c:v>7580808</c:v>
                </c:pt>
                <c:pt idx="34">
                  <c:v>7789832</c:v>
                </c:pt>
                <c:pt idx="35">
                  <c:v>7972160</c:v>
                </c:pt>
                <c:pt idx="36">
                  <c:v>8013104</c:v>
                </c:pt>
                <c:pt idx="37">
                  <c:v>7972152</c:v>
                </c:pt>
                <c:pt idx="38">
                  <c:v>7972152</c:v>
                </c:pt>
                <c:pt idx="39">
                  <c:v>7972152</c:v>
                </c:pt>
                <c:pt idx="40">
                  <c:v>7972152</c:v>
                </c:pt>
                <c:pt idx="41">
                  <c:v>8013104</c:v>
                </c:pt>
                <c:pt idx="42">
                  <c:v>8013104</c:v>
                </c:pt>
                <c:pt idx="43">
                  <c:v>7972152</c:v>
                </c:pt>
                <c:pt idx="44">
                  <c:v>7972152</c:v>
                </c:pt>
                <c:pt idx="45">
                  <c:v>8013104</c:v>
                </c:pt>
                <c:pt idx="46">
                  <c:v>8013104</c:v>
                </c:pt>
                <c:pt idx="47">
                  <c:v>8034088</c:v>
                </c:pt>
                <c:pt idx="48">
                  <c:v>8034088</c:v>
                </c:pt>
                <c:pt idx="49">
                  <c:v>8034088</c:v>
                </c:pt>
                <c:pt idx="50">
                  <c:v>8013104</c:v>
                </c:pt>
                <c:pt idx="51">
                  <c:v>8013104</c:v>
                </c:pt>
                <c:pt idx="52">
                  <c:v>8013104</c:v>
                </c:pt>
                <c:pt idx="53">
                  <c:v>8013104</c:v>
                </c:pt>
                <c:pt idx="54">
                  <c:v>7972152</c:v>
                </c:pt>
                <c:pt idx="55">
                  <c:v>8013104</c:v>
                </c:pt>
                <c:pt idx="56">
                  <c:v>8013104</c:v>
                </c:pt>
                <c:pt idx="57">
                  <c:v>8013104</c:v>
                </c:pt>
                <c:pt idx="58">
                  <c:v>8013104</c:v>
                </c:pt>
                <c:pt idx="59">
                  <c:v>7972152</c:v>
                </c:pt>
                <c:pt idx="60">
                  <c:v>8013104</c:v>
                </c:pt>
                <c:pt idx="61">
                  <c:v>8013104</c:v>
                </c:pt>
                <c:pt idx="62">
                  <c:v>7972152</c:v>
                </c:pt>
                <c:pt idx="63">
                  <c:v>8013104</c:v>
                </c:pt>
                <c:pt idx="64">
                  <c:v>8013104</c:v>
                </c:pt>
                <c:pt idx="65">
                  <c:v>7972152</c:v>
                </c:pt>
                <c:pt idx="66">
                  <c:v>8013104</c:v>
                </c:pt>
                <c:pt idx="67">
                  <c:v>8013104</c:v>
                </c:pt>
                <c:pt idx="68">
                  <c:v>7972152</c:v>
                </c:pt>
                <c:pt idx="69">
                  <c:v>8034088</c:v>
                </c:pt>
                <c:pt idx="70">
                  <c:v>7993136</c:v>
                </c:pt>
                <c:pt idx="71">
                  <c:v>7993128</c:v>
                </c:pt>
              </c:numCache>
            </c:numRef>
          </c:val>
          <c:smooth val="0"/>
          <c:extLst>
            <c:ext xmlns:c16="http://schemas.microsoft.com/office/drawing/2014/chart" uri="{C3380CC4-5D6E-409C-BE32-E72D297353CC}">
              <c16:uniqueId val="{00000002-472C-6C43-AEB4-7706DAE50D09}"/>
            </c:ext>
          </c:extLst>
        </c:ser>
        <c:dLbls>
          <c:showLegendKey val="0"/>
          <c:showVal val="0"/>
          <c:showCatName val="0"/>
          <c:showSerName val="0"/>
          <c:showPercent val="0"/>
          <c:showBubbleSize val="0"/>
        </c:dLbls>
        <c:smooth val="0"/>
        <c:axId val="476112559"/>
        <c:axId val="476181679"/>
      </c:lineChart>
      <c:catAx>
        <c:axId val="476112559"/>
        <c:scaling>
          <c:orientation val="minMax"/>
        </c:scaling>
        <c:delete val="0"/>
        <c:axPos val="b"/>
        <c:numFmt formatCode="[$]mm:ss;@" c16r2:formatcode2="[$-en-PT,1]mm:ss;@" sourceLinked="0"/>
        <c:majorTickMark val="none"/>
        <c:minorTickMark val="none"/>
        <c:tickLblPos val="nextTo"/>
        <c:spPr>
          <a:noFill/>
          <a:ln w="9525" cap="flat" cmpd="sng" algn="ctr">
            <a:solidFill>
              <a:schemeClr val="tx1">
                <a:lumMod val="15000"/>
                <a:lumOff val="85000"/>
              </a:schemeClr>
            </a:solidFill>
            <a:round/>
          </a:ln>
          <a:effectLst/>
        </c:spPr>
        <c:txPr>
          <a:bodyPr rot="-2280000" spcFirstLastPara="1" vertOverflow="ellipsis" wrap="square" anchor="ctr" anchorCtr="1"/>
          <a:lstStyle/>
          <a:p>
            <a:pPr>
              <a:defRPr sz="2000" b="0" i="0" u="none" strike="noStrike" kern="1200" baseline="0">
                <a:solidFill>
                  <a:schemeClr val="bg1"/>
                </a:solidFill>
                <a:latin typeface="+mn-lt"/>
                <a:ea typeface="+mn-ea"/>
                <a:cs typeface="+mn-cs"/>
              </a:defRPr>
            </a:pPr>
            <a:endParaRPr lang="en-PT"/>
          </a:p>
        </c:txPr>
        <c:crossAx val="476181679"/>
        <c:crosses val="autoZero"/>
        <c:auto val="1"/>
        <c:lblAlgn val="ctr"/>
        <c:lblOffset val="100"/>
        <c:noMultiLvlLbl val="0"/>
      </c:catAx>
      <c:valAx>
        <c:axId val="476181679"/>
        <c:scaling>
          <c:orientation val="minMax"/>
        </c:scaling>
        <c:delete val="0"/>
        <c:axPos val="l"/>
        <c:majorGridlines>
          <c:spPr>
            <a:ln w="9525" cap="flat" cmpd="sng" algn="ctr">
              <a:solidFill>
                <a:schemeClr val="bg1"/>
              </a:solidFill>
              <a:round/>
            </a:ln>
            <a:effectLst/>
          </c:spPr>
        </c:majorGridlines>
        <c:title>
          <c:tx>
            <c:rich>
              <a:bodyPr rot="-5400000" spcFirstLastPara="1" vertOverflow="ellipsis" vert="horz" wrap="square" anchor="ctr" anchorCtr="1"/>
              <a:lstStyle/>
              <a:p>
                <a:pPr>
                  <a:defRPr sz="1330" b="0" i="0" u="none" strike="noStrike" kern="1200" baseline="0">
                    <a:solidFill>
                      <a:schemeClr val="bg1"/>
                    </a:solidFill>
                    <a:latin typeface="+mn-lt"/>
                    <a:ea typeface="+mn-ea"/>
                    <a:cs typeface="+mn-cs"/>
                  </a:defRPr>
                </a:pPr>
                <a:r>
                  <a:rPr lang="en-GB" sz="1400" dirty="0"/>
                  <a:t>Memory ()MB</a:t>
                </a:r>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bg1"/>
                  </a:solidFill>
                  <a:latin typeface="+mn-lt"/>
                  <a:ea typeface="+mn-ea"/>
                  <a:cs typeface="+mn-cs"/>
                </a:defRPr>
              </a:pPr>
              <a:endParaRPr lang="en-PT"/>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bg1"/>
                </a:solidFill>
                <a:latin typeface="+mn-lt"/>
                <a:ea typeface="+mn-ea"/>
                <a:cs typeface="+mn-cs"/>
              </a:defRPr>
            </a:pPr>
            <a:endParaRPr lang="en-PT"/>
          </a:p>
        </c:txPr>
        <c:crossAx val="476112559"/>
        <c:crosses val="autoZero"/>
        <c:crossBetween val="between"/>
        <c:dispUnits>
          <c:builtInUnit val="millions"/>
        </c:dispUnits>
      </c:valAx>
      <c:spPr>
        <a:noFill/>
        <a:ln>
          <a:noFill/>
        </a:ln>
        <a:effectLst/>
      </c:spPr>
    </c:plotArea>
    <c:legend>
      <c:legendPos val="b"/>
      <c:overlay val="0"/>
      <c:spPr>
        <a:noFill/>
        <a:ln>
          <a:noFill/>
        </a:ln>
        <a:effectLst/>
      </c:spPr>
      <c:txPr>
        <a:bodyPr rot="0" spcFirstLastPara="1" vertOverflow="ellipsis" vert="horz" wrap="square" anchor="ctr" anchorCtr="1"/>
        <a:lstStyle/>
        <a:p>
          <a:pPr>
            <a:defRPr sz="1600" b="0" i="0" u="none" strike="noStrike" kern="1200" baseline="0">
              <a:solidFill>
                <a:schemeClr val="bg1"/>
              </a:solidFill>
              <a:latin typeface="+mn-lt"/>
              <a:ea typeface="+mn-ea"/>
              <a:cs typeface="+mn-cs"/>
            </a:defRPr>
          </a:pPr>
          <a:endParaRPr lang="en-PT"/>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chemeClr val="bg1"/>
          </a:solidFill>
        </a:defRPr>
      </a:pPr>
      <a:endParaRPr lang="en-PT"/>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bg1"/>
                </a:solidFill>
                <a:latin typeface="+mn-lt"/>
                <a:ea typeface="+mn-ea"/>
                <a:cs typeface="+mn-cs"/>
              </a:defRPr>
            </a:pPr>
            <a:r>
              <a:rPr lang="en-GB"/>
              <a:t>Standalone Set Throughput</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bg1"/>
              </a:solidFill>
              <a:latin typeface="+mn-lt"/>
              <a:ea typeface="+mn-ea"/>
              <a:cs typeface="+mn-cs"/>
            </a:defRPr>
          </a:pPr>
          <a:endParaRPr lang="en-PT"/>
        </a:p>
      </c:txPr>
    </c:title>
    <c:autoTitleDeleted val="0"/>
    <c:plotArea>
      <c:layout/>
      <c:lineChart>
        <c:grouping val="standard"/>
        <c:varyColors val="0"/>
        <c:ser>
          <c:idx val="0"/>
          <c:order val="0"/>
          <c:tx>
            <c:strRef>
              <c:f>Sheet1!$B$1</c:f>
              <c:strCache>
                <c:ptCount val="1"/>
                <c:pt idx="0">
                  <c:v>Proxy &amp; Redis</c:v>
                </c:pt>
              </c:strCache>
            </c:strRef>
          </c:tx>
          <c:spPr>
            <a:ln w="28575" cap="rnd">
              <a:solidFill>
                <a:srgbClr val="4875C5"/>
              </a:solidFill>
              <a:round/>
            </a:ln>
            <a:effectLst/>
          </c:spPr>
          <c:marker>
            <c:symbol val="none"/>
          </c:marker>
          <c:cat>
            <c:numRef>
              <c:f>Sheet1!$A$2:$A$22</c:f>
              <c:numCache>
                <mc:AlternateContent xmlns:mc="http://schemas.openxmlformats.org/markup-compatibility/2006">
                  <mc:Choice Requires="c16r2">
                    <c16r2:formatcode2>[$-en-PT,1]hh:mm:ss;@</c16r2:formatcode2>
                  </mc:Choice>
                  <mc:Fallback>
                    <c:formatCode>[$]hh:mm:ss;@</c:formatCode>
                  </mc:Fallback>
                </mc:AlternateContent>
                <c:ptCount val="21"/>
                <c:pt idx="0">
                  <c:v>0</c:v>
                </c:pt>
                <c:pt idx="1">
                  <c:v>3.4722222222222224E-4</c:v>
                </c:pt>
                <c:pt idx="2">
                  <c:v>6.9444444444444447E-4</c:v>
                </c:pt>
                <c:pt idx="3">
                  <c:v>1.0416666666666667E-3</c:v>
                </c:pt>
                <c:pt idx="4">
                  <c:v>1.3888888888888889E-3</c:v>
                </c:pt>
                <c:pt idx="5">
                  <c:v>1.736111111111111E-3</c:v>
                </c:pt>
                <c:pt idx="6">
                  <c:v>2.0833333333333333E-3</c:v>
                </c:pt>
                <c:pt idx="7">
                  <c:v>2.4305555555555599E-3</c:v>
                </c:pt>
                <c:pt idx="8">
                  <c:v>2.7777777777777801E-3</c:v>
                </c:pt>
                <c:pt idx="9">
                  <c:v>3.1250000000000002E-3</c:v>
                </c:pt>
                <c:pt idx="10">
                  <c:v>3.4722222222222199E-3</c:v>
                </c:pt>
                <c:pt idx="11">
                  <c:v>3.81944444444444E-3</c:v>
                </c:pt>
                <c:pt idx="12">
                  <c:v>4.1666666666666701E-3</c:v>
                </c:pt>
                <c:pt idx="13">
                  <c:v>4.5138888888888902E-3</c:v>
                </c:pt>
                <c:pt idx="14">
                  <c:v>4.8611111111111103E-3</c:v>
                </c:pt>
                <c:pt idx="15">
                  <c:v>5.2083333333333296E-3</c:v>
                </c:pt>
                <c:pt idx="16">
                  <c:v>5.5555555555555601E-3</c:v>
                </c:pt>
                <c:pt idx="17">
                  <c:v>5.9027777777777802E-3</c:v>
                </c:pt>
                <c:pt idx="18">
                  <c:v>6.2500000000000003E-3</c:v>
                </c:pt>
                <c:pt idx="19">
                  <c:v>6.5972222222222196E-3</c:v>
                </c:pt>
                <c:pt idx="20">
                  <c:v>6.9444444444444397E-3</c:v>
                </c:pt>
              </c:numCache>
            </c:numRef>
          </c:cat>
          <c:val>
            <c:numRef>
              <c:f>Sheet1!$B$2:$B$22</c:f>
              <c:numCache>
                <c:formatCode>General</c:formatCode>
                <c:ptCount val="21"/>
                <c:pt idx="0">
                  <c:v>22</c:v>
                </c:pt>
                <c:pt idx="1">
                  <c:v>23</c:v>
                </c:pt>
                <c:pt idx="2">
                  <c:v>21</c:v>
                </c:pt>
                <c:pt idx="3">
                  <c:v>22</c:v>
                </c:pt>
                <c:pt idx="4">
                  <c:v>22</c:v>
                </c:pt>
                <c:pt idx="5">
                  <c:v>24</c:v>
                </c:pt>
                <c:pt idx="6">
                  <c:v>23</c:v>
                </c:pt>
                <c:pt idx="7">
                  <c:v>23</c:v>
                </c:pt>
                <c:pt idx="8">
                  <c:v>23</c:v>
                </c:pt>
                <c:pt idx="9">
                  <c:v>25</c:v>
                </c:pt>
                <c:pt idx="10">
                  <c:v>25</c:v>
                </c:pt>
                <c:pt idx="11">
                  <c:v>25</c:v>
                </c:pt>
                <c:pt idx="12">
                  <c:v>25</c:v>
                </c:pt>
                <c:pt idx="13">
                  <c:v>22</c:v>
                </c:pt>
                <c:pt idx="14">
                  <c:v>25</c:v>
                </c:pt>
                <c:pt idx="15">
                  <c:v>25</c:v>
                </c:pt>
                <c:pt idx="16">
                  <c:v>25</c:v>
                </c:pt>
                <c:pt idx="17">
                  <c:v>24</c:v>
                </c:pt>
                <c:pt idx="18">
                  <c:v>22</c:v>
                </c:pt>
                <c:pt idx="19">
                  <c:v>22</c:v>
                </c:pt>
                <c:pt idx="20">
                  <c:v>22</c:v>
                </c:pt>
              </c:numCache>
            </c:numRef>
          </c:val>
          <c:smooth val="0"/>
          <c:extLst>
            <c:ext xmlns:c16="http://schemas.microsoft.com/office/drawing/2014/chart" uri="{C3380CC4-5D6E-409C-BE32-E72D297353CC}">
              <c16:uniqueId val="{00000000-93AF-C542-B130-07D591155209}"/>
            </c:ext>
          </c:extLst>
        </c:ser>
        <c:ser>
          <c:idx val="1"/>
          <c:order val="1"/>
          <c:tx>
            <c:strRef>
              <c:f>Sheet1!$C$1</c:f>
              <c:strCache>
                <c:ptCount val="1"/>
                <c:pt idx="0">
                  <c:v>Proxy SGX &amp; Redis SGX</c:v>
                </c:pt>
              </c:strCache>
            </c:strRef>
          </c:tx>
          <c:spPr>
            <a:ln w="28575" cap="rnd">
              <a:solidFill>
                <a:srgbClr val="FF0000"/>
              </a:solidFill>
              <a:round/>
            </a:ln>
            <a:effectLst/>
          </c:spPr>
          <c:marker>
            <c:symbol val="none"/>
          </c:marker>
          <c:cat>
            <c:numRef>
              <c:f>Sheet1!$A$2:$A$22</c:f>
              <c:numCache>
                <mc:AlternateContent xmlns:mc="http://schemas.openxmlformats.org/markup-compatibility/2006">
                  <mc:Choice Requires="c16r2">
                    <c16r2:formatcode2>[$-en-PT,1]hh:mm:ss;@</c16r2:formatcode2>
                  </mc:Choice>
                  <mc:Fallback>
                    <c:formatCode>[$]hh:mm:ss;@</c:formatCode>
                  </mc:Fallback>
                </mc:AlternateContent>
                <c:ptCount val="21"/>
                <c:pt idx="0">
                  <c:v>0</c:v>
                </c:pt>
                <c:pt idx="1">
                  <c:v>3.4722222222222224E-4</c:v>
                </c:pt>
                <c:pt idx="2">
                  <c:v>6.9444444444444447E-4</c:v>
                </c:pt>
                <c:pt idx="3">
                  <c:v>1.0416666666666667E-3</c:v>
                </c:pt>
                <c:pt idx="4">
                  <c:v>1.3888888888888889E-3</c:v>
                </c:pt>
                <c:pt idx="5">
                  <c:v>1.736111111111111E-3</c:v>
                </c:pt>
                <c:pt idx="6">
                  <c:v>2.0833333333333333E-3</c:v>
                </c:pt>
                <c:pt idx="7">
                  <c:v>2.4305555555555599E-3</c:v>
                </c:pt>
                <c:pt idx="8">
                  <c:v>2.7777777777777801E-3</c:v>
                </c:pt>
                <c:pt idx="9">
                  <c:v>3.1250000000000002E-3</c:v>
                </c:pt>
                <c:pt idx="10">
                  <c:v>3.4722222222222199E-3</c:v>
                </c:pt>
                <c:pt idx="11">
                  <c:v>3.81944444444444E-3</c:v>
                </c:pt>
                <c:pt idx="12">
                  <c:v>4.1666666666666701E-3</c:v>
                </c:pt>
                <c:pt idx="13">
                  <c:v>4.5138888888888902E-3</c:v>
                </c:pt>
                <c:pt idx="14">
                  <c:v>4.8611111111111103E-3</c:v>
                </c:pt>
                <c:pt idx="15">
                  <c:v>5.2083333333333296E-3</c:v>
                </c:pt>
                <c:pt idx="16">
                  <c:v>5.5555555555555601E-3</c:v>
                </c:pt>
                <c:pt idx="17">
                  <c:v>5.9027777777777802E-3</c:v>
                </c:pt>
                <c:pt idx="18">
                  <c:v>6.2500000000000003E-3</c:v>
                </c:pt>
                <c:pt idx="19">
                  <c:v>6.5972222222222196E-3</c:v>
                </c:pt>
                <c:pt idx="20">
                  <c:v>6.9444444444444397E-3</c:v>
                </c:pt>
              </c:numCache>
            </c:numRef>
          </c:cat>
          <c:val>
            <c:numRef>
              <c:f>Sheet1!$C$2:$C$22</c:f>
              <c:numCache>
                <c:formatCode>General</c:formatCode>
                <c:ptCount val="21"/>
                <c:pt idx="0">
                  <c:v>14</c:v>
                </c:pt>
                <c:pt idx="1">
                  <c:v>17</c:v>
                </c:pt>
                <c:pt idx="2">
                  <c:v>20</c:v>
                </c:pt>
                <c:pt idx="3">
                  <c:v>20</c:v>
                </c:pt>
                <c:pt idx="4">
                  <c:v>19</c:v>
                </c:pt>
                <c:pt idx="5">
                  <c:v>20</c:v>
                </c:pt>
                <c:pt idx="6">
                  <c:v>22</c:v>
                </c:pt>
                <c:pt idx="7">
                  <c:v>22</c:v>
                </c:pt>
                <c:pt idx="8">
                  <c:v>19</c:v>
                </c:pt>
                <c:pt idx="9">
                  <c:v>18</c:v>
                </c:pt>
                <c:pt idx="10">
                  <c:v>17</c:v>
                </c:pt>
                <c:pt idx="11">
                  <c:v>21</c:v>
                </c:pt>
                <c:pt idx="12">
                  <c:v>19</c:v>
                </c:pt>
                <c:pt idx="13">
                  <c:v>20</c:v>
                </c:pt>
                <c:pt idx="14">
                  <c:v>19</c:v>
                </c:pt>
                <c:pt idx="15">
                  <c:v>18</c:v>
                </c:pt>
                <c:pt idx="16">
                  <c:v>21</c:v>
                </c:pt>
                <c:pt idx="17">
                  <c:v>22</c:v>
                </c:pt>
                <c:pt idx="18">
                  <c:v>20</c:v>
                </c:pt>
                <c:pt idx="19">
                  <c:v>19</c:v>
                </c:pt>
                <c:pt idx="20">
                  <c:v>21</c:v>
                </c:pt>
              </c:numCache>
            </c:numRef>
          </c:val>
          <c:smooth val="0"/>
          <c:extLst>
            <c:ext xmlns:c16="http://schemas.microsoft.com/office/drawing/2014/chart" uri="{C3380CC4-5D6E-409C-BE32-E72D297353CC}">
              <c16:uniqueId val="{00000001-93AF-C542-B130-07D591155209}"/>
            </c:ext>
          </c:extLst>
        </c:ser>
        <c:ser>
          <c:idx val="2"/>
          <c:order val="2"/>
          <c:tx>
            <c:strRef>
              <c:f>Sheet1!$D$1</c:f>
              <c:strCache>
                <c:ptCount val="1"/>
                <c:pt idx="0">
                  <c:v>Proxy SGX &amp; Redis Encrypted</c:v>
                </c:pt>
              </c:strCache>
            </c:strRef>
          </c:tx>
          <c:spPr>
            <a:ln w="28575" cap="rnd">
              <a:solidFill>
                <a:srgbClr val="34BF78"/>
              </a:solidFill>
              <a:round/>
            </a:ln>
            <a:effectLst/>
          </c:spPr>
          <c:marker>
            <c:symbol val="none"/>
          </c:marker>
          <c:cat>
            <c:numRef>
              <c:f>Sheet1!$A$2:$A$22</c:f>
              <c:numCache>
                <mc:AlternateContent xmlns:mc="http://schemas.openxmlformats.org/markup-compatibility/2006">
                  <mc:Choice Requires="c16r2">
                    <c16r2:formatcode2>[$-en-PT,1]hh:mm:ss;@</c16r2:formatcode2>
                  </mc:Choice>
                  <mc:Fallback>
                    <c:formatCode>[$]hh:mm:ss;@</c:formatCode>
                  </mc:Fallback>
                </mc:AlternateContent>
                <c:ptCount val="21"/>
                <c:pt idx="0">
                  <c:v>0</c:v>
                </c:pt>
                <c:pt idx="1">
                  <c:v>3.4722222222222224E-4</c:v>
                </c:pt>
                <c:pt idx="2">
                  <c:v>6.9444444444444447E-4</c:v>
                </c:pt>
                <c:pt idx="3">
                  <c:v>1.0416666666666667E-3</c:v>
                </c:pt>
                <c:pt idx="4">
                  <c:v>1.3888888888888889E-3</c:v>
                </c:pt>
                <c:pt idx="5">
                  <c:v>1.736111111111111E-3</c:v>
                </c:pt>
                <c:pt idx="6">
                  <c:v>2.0833333333333333E-3</c:v>
                </c:pt>
                <c:pt idx="7">
                  <c:v>2.4305555555555599E-3</c:v>
                </c:pt>
                <c:pt idx="8">
                  <c:v>2.7777777777777801E-3</c:v>
                </c:pt>
                <c:pt idx="9">
                  <c:v>3.1250000000000002E-3</c:v>
                </c:pt>
                <c:pt idx="10">
                  <c:v>3.4722222222222199E-3</c:v>
                </c:pt>
                <c:pt idx="11">
                  <c:v>3.81944444444444E-3</c:v>
                </c:pt>
                <c:pt idx="12">
                  <c:v>4.1666666666666701E-3</c:v>
                </c:pt>
                <c:pt idx="13">
                  <c:v>4.5138888888888902E-3</c:v>
                </c:pt>
                <c:pt idx="14">
                  <c:v>4.8611111111111103E-3</c:v>
                </c:pt>
                <c:pt idx="15">
                  <c:v>5.2083333333333296E-3</c:v>
                </c:pt>
                <c:pt idx="16">
                  <c:v>5.5555555555555601E-3</c:v>
                </c:pt>
                <c:pt idx="17">
                  <c:v>5.9027777777777802E-3</c:v>
                </c:pt>
                <c:pt idx="18">
                  <c:v>6.2500000000000003E-3</c:v>
                </c:pt>
                <c:pt idx="19">
                  <c:v>6.5972222222222196E-3</c:v>
                </c:pt>
                <c:pt idx="20">
                  <c:v>6.9444444444444397E-3</c:v>
                </c:pt>
              </c:numCache>
            </c:numRef>
          </c:cat>
          <c:val>
            <c:numRef>
              <c:f>Sheet1!$D$2:$D$22</c:f>
              <c:numCache>
                <c:formatCode>General</c:formatCode>
                <c:ptCount val="21"/>
                <c:pt idx="0">
                  <c:v>16</c:v>
                </c:pt>
                <c:pt idx="1">
                  <c:v>19</c:v>
                </c:pt>
                <c:pt idx="2">
                  <c:v>17</c:v>
                </c:pt>
                <c:pt idx="3">
                  <c:v>20</c:v>
                </c:pt>
                <c:pt idx="4">
                  <c:v>19</c:v>
                </c:pt>
                <c:pt idx="5">
                  <c:v>21</c:v>
                </c:pt>
                <c:pt idx="6">
                  <c:v>20</c:v>
                </c:pt>
                <c:pt idx="7">
                  <c:v>19</c:v>
                </c:pt>
                <c:pt idx="8">
                  <c:v>19</c:v>
                </c:pt>
                <c:pt idx="9">
                  <c:v>19</c:v>
                </c:pt>
                <c:pt idx="10">
                  <c:v>22</c:v>
                </c:pt>
                <c:pt idx="11">
                  <c:v>22</c:v>
                </c:pt>
                <c:pt idx="12">
                  <c:v>19</c:v>
                </c:pt>
                <c:pt idx="13">
                  <c:v>21</c:v>
                </c:pt>
                <c:pt idx="14">
                  <c:v>22</c:v>
                </c:pt>
                <c:pt idx="15">
                  <c:v>22</c:v>
                </c:pt>
                <c:pt idx="16">
                  <c:v>19</c:v>
                </c:pt>
                <c:pt idx="17">
                  <c:v>20</c:v>
                </c:pt>
                <c:pt idx="18">
                  <c:v>21</c:v>
                </c:pt>
                <c:pt idx="19">
                  <c:v>19</c:v>
                </c:pt>
                <c:pt idx="20">
                  <c:v>20</c:v>
                </c:pt>
              </c:numCache>
            </c:numRef>
          </c:val>
          <c:smooth val="0"/>
          <c:extLst>
            <c:ext xmlns:c16="http://schemas.microsoft.com/office/drawing/2014/chart" uri="{C3380CC4-5D6E-409C-BE32-E72D297353CC}">
              <c16:uniqueId val="{00000002-93AF-C542-B130-07D591155209}"/>
            </c:ext>
          </c:extLst>
        </c:ser>
        <c:dLbls>
          <c:showLegendKey val="0"/>
          <c:showVal val="0"/>
          <c:showCatName val="0"/>
          <c:showSerName val="0"/>
          <c:showPercent val="0"/>
          <c:showBubbleSize val="0"/>
        </c:dLbls>
        <c:smooth val="0"/>
        <c:axId val="1377486864"/>
        <c:axId val="1377489232"/>
      </c:lineChart>
      <c:catAx>
        <c:axId val="1377486864"/>
        <c:scaling>
          <c:orientation val="minMax"/>
        </c:scaling>
        <c:delete val="0"/>
        <c:axPos val="b"/>
        <c:title>
          <c:tx>
            <c:rich>
              <a:bodyPr rot="0" spcFirstLastPara="1" vertOverflow="ellipsis" vert="horz" wrap="square" anchor="ctr" anchorCtr="1"/>
              <a:lstStyle/>
              <a:p>
                <a:pPr>
                  <a:defRPr sz="1400" b="0" i="0" u="none" strike="noStrike" kern="1200" baseline="0">
                    <a:solidFill>
                      <a:schemeClr val="bg1"/>
                    </a:solidFill>
                    <a:latin typeface="+mn-lt"/>
                    <a:ea typeface="+mn-ea"/>
                    <a:cs typeface="+mn-cs"/>
                  </a:defRPr>
                </a:pPr>
                <a:r>
                  <a:rPr lang="en-GB" sz="1400" dirty="0"/>
                  <a:t>Time (</a:t>
                </a:r>
                <a:r>
                  <a:rPr lang="en-GB" sz="1400" dirty="0" err="1"/>
                  <a:t>mm:ss</a:t>
                </a:r>
                <a:r>
                  <a:rPr lang="en-GB" sz="1400" dirty="0"/>
                  <a:t>)</a:t>
                </a:r>
              </a:p>
            </c:rich>
          </c:tx>
          <c:overlay val="0"/>
          <c:spPr>
            <a:noFill/>
            <a:ln>
              <a:noFill/>
            </a:ln>
            <a:effectLst/>
          </c:spPr>
          <c:txPr>
            <a:bodyPr rot="0" spcFirstLastPara="1" vertOverflow="ellipsis" vert="horz" wrap="square" anchor="ctr" anchorCtr="1"/>
            <a:lstStyle/>
            <a:p>
              <a:pPr>
                <a:defRPr sz="1400" b="0" i="0" u="none" strike="noStrike" kern="1200" baseline="0">
                  <a:solidFill>
                    <a:schemeClr val="bg1"/>
                  </a:solidFill>
                  <a:latin typeface="+mn-lt"/>
                  <a:ea typeface="+mn-ea"/>
                  <a:cs typeface="+mn-cs"/>
                </a:defRPr>
              </a:pPr>
              <a:endParaRPr lang="en-PT"/>
            </a:p>
          </c:txPr>
        </c:title>
        <c:numFmt formatCode="[$]mm:ss;@" c16r2:formatcode2="[$-en-PT,1]mm:ss;@" sourceLinked="0"/>
        <c:majorTickMark val="none"/>
        <c:minorTickMark val="none"/>
        <c:tickLblPos val="nextTo"/>
        <c:spPr>
          <a:noFill/>
          <a:ln w="9525" cap="flat" cmpd="sng" algn="ctr">
            <a:solidFill>
              <a:schemeClr val="bg1"/>
            </a:solidFill>
            <a:round/>
          </a:ln>
          <a:effectLst/>
        </c:spPr>
        <c:txPr>
          <a:bodyPr rot="-60000000" spcFirstLastPara="1" vertOverflow="ellipsis" vert="horz" wrap="square" anchor="ctr" anchorCtr="1"/>
          <a:lstStyle/>
          <a:p>
            <a:pPr>
              <a:defRPr sz="2000" b="0" i="0" u="none" strike="noStrike" kern="1200" baseline="0">
                <a:solidFill>
                  <a:schemeClr val="bg1"/>
                </a:solidFill>
                <a:latin typeface="+mn-lt"/>
                <a:ea typeface="+mn-ea"/>
                <a:cs typeface="+mn-cs"/>
              </a:defRPr>
            </a:pPr>
            <a:endParaRPr lang="en-PT"/>
          </a:p>
        </c:txPr>
        <c:crossAx val="1377489232"/>
        <c:crosses val="autoZero"/>
        <c:auto val="1"/>
        <c:lblAlgn val="ctr"/>
        <c:lblOffset val="100"/>
        <c:tickLblSkip val="10"/>
        <c:noMultiLvlLbl val="0"/>
      </c:catAx>
      <c:valAx>
        <c:axId val="1377489232"/>
        <c:scaling>
          <c:orientation val="minMax"/>
        </c:scaling>
        <c:delete val="0"/>
        <c:axPos val="l"/>
        <c:majorGridlines>
          <c:spPr>
            <a:ln w="9525" cap="flat" cmpd="sng" algn="ctr">
              <a:solidFill>
                <a:schemeClr val="bg1">
                  <a:alpha val="22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bg1"/>
                    </a:solidFill>
                    <a:latin typeface="+mn-lt"/>
                    <a:ea typeface="+mn-ea"/>
                    <a:cs typeface="+mn-cs"/>
                  </a:defRPr>
                </a:pPr>
                <a:r>
                  <a:rPr lang="en-GB" sz="1400" dirty="0"/>
                  <a:t>Operations per Second</a:t>
                </a:r>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bg1"/>
                  </a:solidFill>
                  <a:latin typeface="+mn-lt"/>
                  <a:ea typeface="+mn-ea"/>
                  <a:cs typeface="+mn-cs"/>
                </a:defRPr>
              </a:pPr>
              <a:endParaRPr lang="en-PT"/>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bg1"/>
                </a:solidFill>
                <a:latin typeface="+mn-lt"/>
                <a:ea typeface="+mn-ea"/>
                <a:cs typeface="+mn-cs"/>
              </a:defRPr>
            </a:pPr>
            <a:endParaRPr lang="en-PT"/>
          </a:p>
        </c:txPr>
        <c:crossAx val="1377486864"/>
        <c:crosses val="autoZero"/>
        <c:crossBetween val="between"/>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chemeClr val="bg1"/>
          </a:solidFill>
        </a:defRPr>
      </a:pPr>
      <a:endParaRPr lang="en-PT"/>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bg1"/>
                </a:solidFill>
                <a:latin typeface="+mn-lt"/>
                <a:ea typeface="+mn-ea"/>
                <a:cs typeface="+mn-cs"/>
              </a:defRPr>
            </a:pPr>
            <a:r>
              <a:rPr lang="en-GB" dirty="0"/>
              <a:t>Clustered Set Throughput</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bg1"/>
              </a:solidFill>
              <a:latin typeface="+mn-lt"/>
              <a:ea typeface="+mn-ea"/>
              <a:cs typeface="+mn-cs"/>
            </a:defRPr>
          </a:pPr>
          <a:endParaRPr lang="en-PT"/>
        </a:p>
      </c:txPr>
    </c:title>
    <c:autoTitleDeleted val="0"/>
    <c:plotArea>
      <c:layout/>
      <c:lineChart>
        <c:grouping val="standard"/>
        <c:varyColors val="0"/>
        <c:ser>
          <c:idx val="0"/>
          <c:order val="0"/>
          <c:tx>
            <c:strRef>
              <c:f>Sheet1!$B$1</c:f>
              <c:strCache>
                <c:ptCount val="1"/>
                <c:pt idx="0">
                  <c:v>Proxy &amp; Redis</c:v>
                </c:pt>
              </c:strCache>
            </c:strRef>
          </c:tx>
          <c:spPr>
            <a:ln w="28575" cap="rnd">
              <a:solidFill>
                <a:srgbClr val="4875C5"/>
              </a:solidFill>
              <a:round/>
            </a:ln>
            <a:effectLst/>
          </c:spPr>
          <c:marker>
            <c:symbol val="none"/>
          </c:marker>
          <c:cat>
            <c:numRef>
              <c:f>Sheet1!$A$2:$A$22</c:f>
              <c:numCache>
                <mc:AlternateContent xmlns:mc="http://schemas.openxmlformats.org/markup-compatibility/2006">
                  <mc:Choice Requires="c16r2">
                    <c16r2:formatcode2>[$-en-PT,1]hh:mm:ss;@</c16r2:formatcode2>
                  </mc:Choice>
                  <mc:Fallback>
                    <c:formatCode>[$]hh:mm:ss;@</c:formatCode>
                  </mc:Fallback>
                </mc:AlternateContent>
                <c:ptCount val="21"/>
                <c:pt idx="0">
                  <c:v>0</c:v>
                </c:pt>
                <c:pt idx="1">
                  <c:v>3.4722222222222224E-4</c:v>
                </c:pt>
                <c:pt idx="2">
                  <c:v>6.9444444444444447E-4</c:v>
                </c:pt>
                <c:pt idx="3">
                  <c:v>1.0416666666666667E-3</c:v>
                </c:pt>
                <c:pt idx="4">
                  <c:v>1.3888888888888889E-3</c:v>
                </c:pt>
                <c:pt idx="5">
                  <c:v>1.736111111111111E-3</c:v>
                </c:pt>
                <c:pt idx="6">
                  <c:v>2.0833333333333333E-3</c:v>
                </c:pt>
                <c:pt idx="7">
                  <c:v>2.4305555555555599E-3</c:v>
                </c:pt>
                <c:pt idx="8">
                  <c:v>2.7777777777777801E-3</c:v>
                </c:pt>
                <c:pt idx="9">
                  <c:v>3.1250000000000002E-3</c:v>
                </c:pt>
                <c:pt idx="10">
                  <c:v>3.4722222222222199E-3</c:v>
                </c:pt>
                <c:pt idx="11">
                  <c:v>3.81944444444444E-3</c:v>
                </c:pt>
                <c:pt idx="12">
                  <c:v>4.1666666666666701E-3</c:v>
                </c:pt>
                <c:pt idx="13">
                  <c:v>4.5138888888888902E-3</c:v>
                </c:pt>
                <c:pt idx="14">
                  <c:v>4.8611111111111103E-3</c:v>
                </c:pt>
                <c:pt idx="15">
                  <c:v>5.2083333333333296E-3</c:v>
                </c:pt>
                <c:pt idx="16">
                  <c:v>5.5555555555555601E-3</c:v>
                </c:pt>
                <c:pt idx="17">
                  <c:v>5.9027777777777802E-3</c:v>
                </c:pt>
                <c:pt idx="18">
                  <c:v>6.2500000000000003E-3</c:v>
                </c:pt>
                <c:pt idx="19">
                  <c:v>6.5972222222222196E-3</c:v>
                </c:pt>
                <c:pt idx="20">
                  <c:v>6.9444444444444397E-3</c:v>
                </c:pt>
              </c:numCache>
            </c:numRef>
          </c:cat>
          <c:val>
            <c:numRef>
              <c:f>Sheet1!$B$2:$B$22</c:f>
              <c:numCache>
                <c:formatCode>General</c:formatCode>
                <c:ptCount val="21"/>
                <c:pt idx="0">
                  <c:v>22</c:v>
                </c:pt>
                <c:pt idx="1">
                  <c:v>23</c:v>
                </c:pt>
                <c:pt idx="2">
                  <c:v>23</c:v>
                </c:pt>
                <c:pt idx="3">
                  <c:v>24</c:v>
                </c:pt>
                <c:pt idx="4">
                  <c:v>24</c:v>
                </c:pt>
                <c:pt idx="5">
                  <c:v>22</c:v>
                </c:pt>
                <c:pt idx="6">
                  <c:v>24</c:v>
                </c:pt>
                <c:pt idx="7">
                  <c:v>23</c:v>
                </c:pt>
                <c:pt idx="8">
                  <c:v>24</c:v>
                </c:pt>
                <c:pt idx="9">
                  <c:v>24</c:v>
                </c:pt>
                <c:pt idx="10">
                  <c:v>24</c:v>
                </c:pt>
                <c:pt idx="11">
                  <c:v>24</c:v>
                </c:pt>
                <c:pt idx="12">
                  <c:v>25</c:v>
                </c:pt>
                <c:pt idx="13">
                  <c:v>22</c:v>
                </c:pt>
                <c:pt idx="14">
                  <c:v>25</c:v>
                </c:pt>
                <c:pt idx="15">
                  <c:v>24</c:v>
                </c:pt>
                <c:pt idx="16">
                  <c:v>24</c:v>
                </c:pt>
                <c:pt idx="17">
                  <c:v>25</c:v>
                </c:pt>
                <c:pt idx="18">
                  <c:v>25</c:v>
                </c:pt>
                <c:pt idx="19">
                  <c:v>23</c:v>
                </c:pt>
                <c:pt idx="20">
                  <c:v>24</c:v>
                </c:pt>
              </c:numCache>
            </c:numRef>
          </c:val>
          <c:smooth val="0"/>
          <c:extLst>
            <c:ext xmlns:c16="http://schemas.microsoft.com/office/drawing/2014/chart" uri="{C3380CC4-5D6E-409C-BE32-E72D297353CC}">
              <c16:uniqueId val="{00000000-CBCC-5043-BCD8-F8DA42374F83}"/>
            </c:ext>
          </c:extLst>
        </c:ser>
        <c:ser>
          <c:idx val="1"/>
          <c:order val="1"/>
          <c:tx>
            <c:strRef>
              <c:f>Sheet1!$C$1</c:f>
              <c:strCache>
                <c:ptCount val="1"/>
                <c:pt idx="0">
                  <c:v>Proxy SGX &amp; Redis SGX</c:v>
                </c:pt>
              </c:strCache>
            </c:strRef>
          </c:tx>
          <c:spPr>
            <a:ln w="28575" cap="rnd">
              <a:solidFill>
                <a:srgbClr val="FF0000"/>
              </a:solidFill>
              <a:round/>
            </a:ln>
            <a:effectLst/>
          </c:spPr>
          <c:marker>
            <c:symbol val="none"/>
          </c:marker>
          <c:cat>
            <c:numRef>
              <c:f>Sheet1!$A$2:$A$22</c:f>
              <c:numCache>
                <mc:AlternateContent xmlns:mc="http://schemas.openxmlformats.org/markup-compatibility/2006">
                  <mc:Choice Requires="c16r2">
                    <c16r2:formatcode2>[$-en-PT,1]hh:mm:ss;@</c16r2:formatcode2>
                  </mc:Choice>
                  <mc:Fallback>
                    <c:formatCode>[$]hh:mm:ss;@</c:formatCode>
                  </mc:Fallback>
                </mc:AlternateContent>
                <c:ptCount val="21"/>
                <c:pt idx="0">
                  <c:v>0</c:v>
                </c:pt>
                <c:pt idx="1">
                  <c:v>3.4722222222222224E-4</c:v>
                </c:pt>
                <c:pt idx="2">
                  <c:v>6.9444444444444447E-4</c:v>
                </c:pt>
                <c:pt idx="3">
                  <c:v>1.0416666666666667E-3</c:v>
                </c:pt>
                <c:pt idx="4">
                  <c:v>1.3888888888888889E-3</c:v>
                </c:pt>
                <c:pt idx="5">
                  <c:v>1.736111111111111E-3</c:v>
                </c:pt>
                <c:pt idx="6">
                  <c:v>2.0833333333333333E-3</c:v>
                </c:pt>
                <c:pt idx="7">
                  <c:v>2.4305555555555599E-3</c:v>
                </c:pt>
                <c:pt idx="8">
                  <c:v>2.7777777777777801E-3</c:v>
                </c:pt>
                <c:pt idx="9">
                  <c:v>3.1250000000000002E-3</c:v>
                </c:pt>
                <c:pt idx="10">
                  <c:v>3.4722222222222199E-3</c:v>
                </c:pt>
                <c:pt idx="11">
                  <c:v>3.81944444444444E-3</c:v>
                </c:pt>
                <c:pt idx="12">
                  <c:v>4.1666666666666701E-3</c:v>
                </c:pt>
                <c:pt idx="13">
                  <c:v>4.5138888888888902E-3</c:v>
                </c:pt>
                <c:pt idx="14">
                  <c:v>4.8611111111111103E-3</c:v>
                </c:pt>
                <c:pt idx="15">
                  <c:v>5.2083333333333296E-3</c:v>
                </c:pt>
                <c:pt idx="16">
                  <c:v>5.5555555555555601E-3</c:v>
                </c:pt>
                <c:pt idx="17">
                  <c:v>5.9027777777777802E-3</c:v>
                </c:pt>
                <c:pt idx="18">
                  <c:v>6.2500000000000003E-3</c:v>
                </c:pt>
                <c:pt idx="19">
                  <c:v>6.5972222222222196E-3</c:v>
                </c:pt>
                <c:pt idx="20">
                  <c:v>6.9444444444444397E-3</c:v>
                </c:pt>
              </c:numCache>
            </c:numRef>
          </c:cat>
          <c:val>
            <c:numRef>
              <c:f>Sheet1!$C$2:$C$22</c:f>
              <c:numCache>
                <c:formatCode>General</c:formatCode>
                <c:ptCount val="21"/>
                <c:pt idx="0">
                  <c:v>17</c:v>
                </c:pt>
                <c:pt idx="1">
                  <c:v>18</c:v>
                </c:pt>
                <c:pt idx="2">
                  <c:v>16</c:v>
                </c:pt>
                <c:pt idx="3">
                  <c:v>20</c:v>
                </c:pt>
                <c:pt idx="4">
                  <c:v>20</c:v>
                </c:pt>
                <c:pt idx="5">
                  <c:v>18</c:v>
                </c:pt>
                <c:pt idx="6">
                  <c:v>19</c:v>
                </c:pt>
                <c:pt idx="7">
                  <c:v>20</c:v>
                </c:pt>
                <c:pt idx="8">
                  <c:v>21</c:v>
                </c:pt>
                <c:pt idx="9">
                  <c:v>17</c:v>
                </c:pt>
                <c:pt idx="10">
                  <c:v>20</c:v>
                </c:pt>
                <c:pt idx="11">
                  <c:v>18</c:v>
                </c:pt>
                <c:pt idx="12">
                  <c:v>19</c:v>
                </c:pt>
                <c:pt idx="13">
                  <c:v>18</c:v>
                </c:pt>
                <c:pt idx="14">
                  <c:v>21</c:v>
                </c:pt>
                <c:pt idx="15">
                  <c:v>18</c:v>
                </c:pt>
                <c:pt idx="16">
                  <c:v>21</c:v>
                </c:pt>
                <c:pt idx="17">
                  <c:v>19</c:v>
                </c:pt>
                <c:pt idx="18">
                  <c:v>18</c:v>
                </c:pt>
                <c:pt idx="19">
                  <c:v>18</c:v>
                </c:pt>
                <c:pt idx="20">
                  <c:v>19</c:v>
                </c:pt>
              </c:numCache>
            </c:numRef>
          </c:val>
          <c:smooth val="0"/>
          <c:extLst>
            <c:ext xmlns:c16="http://schemas.microsoft.com/office/drawing/2014/chart" uri="{C3380CC4-5D6E-409C-BE32-E72D297353CC}">
              <c16:uniqueId val="{00000001-CBCC-5043-BCD8-F8DA42374F83}"/>
            </c:ext>
          </c:extLst>
        </c:ser>
        <c:ser>
          <c:idx val="2"/>
          <c:order val="2"/>
          <c:tx>
            <c:strRef>
              <c:f>Sheet1!$D$1</c:f>
              <c:strCache>
                <c:ptCount val="1"/>
                <c:pt idx="0">
                  <c:v>Proxy SGX &amp; Redis Encrypted</c:v>
                </c:pt>
              </c:strCache>
            </c:strRef>
          </c:tx>
          <c:spPr>
            <a:ln w="28575" cap="rnd">
              <a:solidFill>
                <a:srgbClr val="34BF78"/>
              </a:solidFill>
              <a:round/>
            </a:ln>
            <a:effectLst/>
          </c:spPr>
          <c:marker>
            <c:symbol val="none"/>
          </c:marker>
          <c:cat>
            <c:numRef>
              <c:f>Sheet1!$A$2:$A$22</c:f>
              <c:numCache>
                <mc:AlternateContent xmlns:mc="http://schemas.openxmlformats.org/markup-compatibility/2006">
                  <mc:Choice Requires="c16r2">
                    <c16r2:formatcode2>[$-en-PT,1]hh:mm:ss;@</c16r2:formatcode2>
                  </mc:Choice>
                  <mc:Fallback>
                    <c:formatCode>[$]hh:mm:ss;@</c:formatCode>
                  </mc:Fallback>
                </mc:AlternateContent>
                <c:ptCount val="21"/>
                <c:pt idx="0">
                  <c:v>0</c:v>
                </c:pt>
                <c:pt idx="1">
                  <c:v>3.4722222222222224E-4</c:v>
                </c:pt>
                <c:pt idx="2">
                  <c:v>6.9444444444444447E-4</c:v>
                </c:pt>
                <c:pt idx="3">
                  <c:v>1.0416666666666667E-3</c:v>
                </c:pt>
                <c:pt idx="4">
                  <c:v>1.3888888888888889E-3</c:v>
                </c:pt>
                <c:pt idx="5">
                  <c:v>1.736111111111111E-3</c:v>
                </c:pt>
                <c:pt idx="6">
                  <c:v>2.0833333333333333E-3</c:v>
                </c:pt>
                <c:pt idx="7">
                  <c:v>2.4305555555555599E-3</c:v>
                </c:pt>
                <c:pt idx="8">
                  <c:v>2.7777777777777801E-3</c:v>
                </c:pt>
                <c:pt idx="9">
                  <c:v>3.1250000000000002E-3</c:v>
                </c:pt>
                <c:pt idx="10">
                  <c:v>3.4722222222222199E-3</c:v>
                </c:pt>
                <c:pt idx="11">
                  <c:v>3.81944444444444E-3</c:v>
                </c:pt>
                <c:pt idx="12">
                  <c:v>4.1666666666666701E-3</c:v>
                </c:pt>
                <c:pt idx="13">
                  <c:v>4.5138888888888902E-3</c:v>
                </c:pt>
                <c:pt idx="14">
                  <c:v>4.8611111111111103E-3</c:v>
                </c:pt>
                <c:pt idx="15">
                  <c:v>5.2083333333333296E-3</c:v>
                </c:pt>
                <c:pt idx="16">
                  <c:v>5.5555555555555601E-3</c:v>
                </c:pt>
                <c:pt idx="17">
                  <c:v>5.9027777777777802E-3</c:v>
                </c:pt>
                <c:pt idx="18">
                  <c:v>6.2500000000000003E-3</c:v>
                </c:pt>
                <c:pt idx="19">
                  <c:v>6.5972222222222196E-3</c:v>
                </c:pt>
                <c:pt idx="20">
                  <c:v>6.9444444444444397E-3</c:v>
                </c:pt>
              </c:numCache>
            </c:numRef>
          </c:cat>
          <c:val>
            <c:numRef>
              <c:f>Sheet1!$D$2:$D$22</c:f>
              <c:numCache>
                <c:formatCode>General</c:formatCode>
                <c:ptCount val="21"/>
                <c:pt idx="0">
                  <c:v>16</c:v>
                </c:pt>
                <c:pt idx="1">
                  <c:v>20</c:v>
                </c:pt>
                <c:pt idx="2">
                  <c:v>21</c:v>
                </c:pt>
                <c:pt idx="3">
                  <c:v>22</c:v>
                </c:pt>
                <c:pt idx="4">
                  <c:v>21</c:v>
                </c:pt>
                <c:pt idx="5">
                  <c:v>20</c:v>
                </c:pt>
                <c:pt idx="6">
                  <c:v>20</c:v>
                </c:pt>
                <c:pt idx="7">
                  <c:v>21</c:v>
                </c:pt>
                <c:pt idx="8">
                  <c:v>21</c:v>
                </c:pt>
                <c:pt idx="9">
                  <c:v>20</c:v>
                </c:pt>
                <c:pt idx="10">
                  <c:v>19</c:v>
                </c:pt>
                <c:pt idx="11">
                  <c:v>21</c:v>
                </c:pt>
                <c:pt idx="12">
                  <c:v>20</c:v>
                </c:pt>
                <c:pt idx="13">
                  <c:v>19</c:v>
                </c:pt>
                <c:pt idx="14">
                  <c:v>21</c:v>
                </c:pt>
                <c:pt idx="15">
                  <c:v>21</c:v>
                </c:pt>
                <c:pt idx="16">
                  <c:v>21</c:v>
                </c:pt>
                <c:pt idx="17">
                  <c:v>20</c:v>
                </c:pt>
                <c:pt idx="18">
                  <c:v>20</c:v>
                </c:pt>
                <c:pt idx="19">
                  <c:v>21</c:v>
                </c:pt>
                <c:pt idx="20">
                  <c:v>20</c:v>
                </c:pt>
              </c:numCache>
            </c:numRef>
          </c:val>
          <c:smooth val="0"/>
          <c:extLst>
            <c:ext xmlns:c16="http://schemas.microsoft.com/office/drawing/2014/chart" uri="{C3380CC4-5D6E-409C-BE32-E72D297353CC}">
              <c16:uniqueId val="{00000002-CBCC-5043-BCD8-F8DA42374F83}"/>
            </c:ext>
          </c:extLst>
        </c:ser>
        <c:dLbls>
          <c:showLegendKey val="0"/>
          <c:showVal val="0"/>
          <c:showCatName val="0"/>
          <c:showSerName val="0"/>
          <c:showPercent val="0"/>
          <c:showBubbleSize val="0"/>
        </c:dLbls>
        <c:smooth val="0"/>
        <c:axId val="1377486864"/>
        <c:axId val="1377489232"/>
      </c:lineChart>
      <c:catAx>
        <c:axId val="1377486864"/>
        <c:scaling>
          <c:orientation val="minMax"/>
        </c:scaling>
        <c:delete val="0"/>
        <c:axPos val="b"/>
        <c:title>
          <c:tx>
            <c:rich>
              <a:bodyPr rot="0" spcFirstLastPara="1" vertOverflow="ellipsis" vert="horz" wrap="square" anchor="ctr" anchorCtr="1"/>
              <a:lstStyle/>
              <a:p>
                <a:pPr>
                  <a:defRPr sz="1330" b="0" i="0" u="none" strike="noStrike" kern="1200" baseline="0">
                    <a:solidFill>
                      <a:schemeClr val="bg1"/>
                    </a:solidFill>
                    <a:latin typeface="+mn-lt"/>
                    <a:ea typeface="+mn-ea"/>
                    <a:cs typeface="+mn-cs"/>
                  </a:defRPr>
                </a:pPr>
                <a:r>
                  <a:rPr lang="en-GB" sz="1400" dirty="0"/>
                  <a:t>Time</a:t>
                </a:r>
                <a:r>
                  <a:rPr lang="en-GB" sz="1400" baseline="0" dirty="0"/>
                  <a:t> (</a:t>
                </a:r>
                <a:r>
                  <a:rPr lang="en-GB" sz="1400" baseline="0" dirty="0" err="1"/>
                  <a:t>mm:ss</a:t>
                </a:r>
                <a:r>
                  <a:rPr lang="en-GB" sz="1400" baseline="0" dirty="0"/>
                  <a:t>)</a:t>
                </a:r>
                <a:endParaRPr lang="en-GB" sz="1400" dirty="0"/>
              </a:p>
            </c:rich>
          </c:tx>
          <c:overlay val="0"/>
          <c:spPr>
            <a:noFill/>
            <a:ln>
              <a:noFill/>
            </a:ln>
            <a:effectLst/>
          </c:spPr>
          <c:txPr>
            <a:bodyPr rot="0" spcFirstLastPara="1" vertOverflow="ellipsis" vert="horz" wrap="square" anchor="ctr" anchorCtr="1"/>
            <a:lstStyle/>
            <a:p>
              <a:pPr>
                <a:defRPr sz="1330" b="0" i="0" u="none" strike="noStrike" kern="1200" baseline="0">
                  <a:solidFill>
                    <a:schemeClr val="bg1"/>
                  </a:solidFill>
                  <a:latin typeface="+mn-lt"/>
                  <a:ea typeface="+mn-ea"/>
                  <a:cs typeface="+mn-cs"/>
                </a:defRPr>
              </a:pPr>
              <a:endParaRPr lang="en-PT"/>
            </a:p>
          </c:txPr>
        </c:title>
        <c:numFmt formatCode="[$]mm:ss;@" c16r2:formatcode2="[$-en-PT,1]mm:ss;@" sourceLinked="0"/>
        <c:majorTickMark val="none"/>
        <c:minorTickMark val="none"/>
        <c:tickLblPos val="nextTo"/>
        <c:spPr>
          <a:noFill/>
          <a:ln w="9525" cap="flat" cmpd="sng" algn="ctr">
            <a:solidFill>
              <a:schemeClr val="bg1"/>
            </a:solidFill>
            <a:round/>
          </a:ln>
          <a:effectLst/>
        </c:spPr>
        <c:txPr>
          <a:bodyPr rot="-60000000" spcFirstLastPara="1" vertOverflow="ellipsis" vert="horz" wrap="square" anchor="ctr" anchorCtr="1"/>
          <a:lstStyle/>
          <a:p>
            <a:pPr>
              <a:defRPr sz="2000" b="0" i="0" u="none" strike="noStrike" kern="1200" baseline="0">
                <a:solidFill>
                  <a:schemeClr val="bg1"/>
                </a:solidFill>
                <a:latin typeface="+mn-lt"/>
                <a:ea typeface="+mn-ea"/>
                <a:cs typeface="+mn-cs"/>
              </a:defRPr>
            </a:pPr>
            <a:endParaRPr lang="en-PT"/>
          </a:p>
        </c:txPr>
        <c:crossAx val="1377489232"/>
        <c:crosses val="autoZero"/>
        <c:auto val="1"/>
        <c:lblAlgn val="ctr"/>
        <c:lblOffset val="100"/>
        <c:tickLblSkip val="10"/>
        <c:noMultiLvlLbl val="0"/>
      </c:catAx>
      <c:valAx>
        <c:axId val="1377489232"/>
        <c:scaling>
          <c:orientation val="minMax"/>
        </c:scaling>
        <c:delete val="0"/>
        <c:axPos val="l"/>
        <c:majorGridlines>
          <c:spPr>
            <a:ln w="9525" cap="flat" cmpd="sng" algn="ctr">
              <a:solidFill>
                <a:schemeClr val="bg1">
                  <a:alpha val="22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bg1"/>
                    </a:solidFill>
                    <a:latin typeface="+mn-lt"/>
                    <a:ea typeface="+mn-ea"/>
                    <a:cs typeface="+mn-cs"/>
                  </a:defRPr>
                </a:pPr>
                <a:r>
                  <a:rPr lang="en-GB" sz="1400" dirty="0"/>
                  <a:t>Operations per Second</a:t>
                </a:r>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bg1"/>
                  </a:solidFill>
                  <a:latin typeface="+mn-lt"/>
                  <a:ea typeface="+mn-ea"/>
                  <a:cs typeface="+mn-cs"/>
                </a:defRPr>
              </a:pPr>
              <a:endParaRPr lang="en-PT"/>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bg1"/>
                </a:solidFill>
                <a:latin typeface="+mn-lt"/>
                <a:ea typeface="+mn-ea"/>
                <a:cs typeface="+mn-cs"/>
              </a:defRPr>
            </a:pPr>
            <a:endParaRPr lang="en-PT"/>
          </a:p>
        </c:txPr>
        <c:crossAx val="137748686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chemeClr val="bg1"/>
          </a:solidFill>
        </a:defRPr>
      </a:pPr>
      <a:endParaRPr lang="en-PT"/>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GB" dirty="0">
                <a:solidFill>
                  <a:schemeClr val="bg1"/>
                </a:solidFill>
              </a:rPr>
              <a:t>Average CPU Load</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PT"/>
        </a:p>
      </c:txPr>
    </c:title>
    <c:autoTitleDeleted val="0"/>
    <c:plotArea>
      <c:layout/>
      <c:barChart>
        <c:barDir val="col"/>
        <c:grouping val="clustered"/>
        <c:varyColors val="0"/>
        <c:ser>
          <c:idx val="0"/>
          <c:order val="0"/>
          <c:tx>
            <c:strRef>
              <c:f>Sheet1!$B$1</c:f>
              <c:strCache>
                <c:ptCount val="1"/>
                <c:pt idx="0">
                  <c:v>Proxy &amp; Redis</c:v>
                </c:pt>
              </c:strCache>
            </c:strRef>
          </c:tx>
          <c:spPr>
            <a:solidFill>
              <a:srgbClr val="4875C5"/>
            </a:solidFill>
            <a:ln>
              <a:solidFill>
                <a:srgbClr val="4875C5"/>
              </a:solidFill>
            </a:ln>
            <a:effectLst/>
          </c:spPr>
          <c:invertIfNegative val="0"/>
          <c:dLbls>
            <c:numFmt formatCode="0.00%" sourceLinked="0"/>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bg1"/>
                    </a:solidFill>
                    <a:latin typeface="+mn-lt"/>
                    <a:ea typeface="+mn-ea"/>
                    <a:cs typeface="+mn-cs"/>
                  </a:defRPr>
                </a:pPr>
                <a:endParaRPr lang="en-PT"/>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Redis Instance</c:v>
                </c:pt>
                <c:pt idx="1">
                  <c:v>Proxy Instance</c:v>
                </c:pt>
              </c:strCache>
            </c:strRef>
          </c:cat>
          <c:val>
            <c:numRef>
              <c:f>Sheet1!$B$2:$B$3</c:f>
              <c:numCache>
                <c:formatCode>General</c:formatCode>
                <c:ptCount val="2"/>
                <c:pt idx="0">
                  <c:v>2.5999999999999999E-3</c:v>
                </c:pt>
                <c:pt idx="1">
                  <c:v>3.7199999999999997E-2</c:v>
                </c:pt>
              </c:numCache>
            </c:numRef>
          </c:val>
          <c:extLst>
            <c:ext xmlns:c16="http://schemas.microsoft.com/office/drawing/2014/chart" uri="{C3380CC4-5D6E-409C-BE32-E72D297353CC}">
              <c16:uniqueId val="{00000000-D61C-C346-8208-F5868B3A65D1}"/>
            </c:ext>
          </c:extLst>
        </c:ser>
        <c:ser>
          <c:idx val="1"/>
          <c:order val="1"/>
          <c:tx>
            <c:strRef>
              <c:f>Sheet1!$C$1</c:f>
              <c:strCache>
                <c:ptCount val="1"/>
                <c:pt idx="0">
                  <c:v>Proxy SGX &amp; Redis SGX</c:v>
                </c:pt>
              </c:strCache>
            </c:strRef>
          </c:tx>
          <c:spPr>
            <a:solidFill>
              <a:srgbClr val="FF0000"/>
            </a:solidFill>
            <a:ln>
              <a:noFill/>
            </a:ln>
            <a:effectLst/>
          </c:spPr>
          <c:invertIfNegative val="0"/>
          <c:dLbls>
            <c:numFmt formatCode="0.00%" sourceLinked="0"/>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bg1"/>
                    </a:solidFill>
                    <a:latin typeface="+mn-lt"/>
                    <a:ea typeface="+mn-ea"/>
                    <a:cs typeface="+mn-cs"/>
                  </a:defRPr>
                </a:pPr>
                <a:endParaRPr lang="en-PT"/>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Redis Instance</c:v>
                </c:pt>
                <c:pt idx="1">
                  <c:v>Proxy Instance</c:v>
                </c:pt>
              </c:strCache>
            </c:strRef>
          </c:cat>
          <c:val>
            <c:numRef>
              <c:f>Sheet1!$C$2:$C$3</c:f>
              <c:numCache>
                <c:formatCode>General</c:formatCode>
                <c:ptCount val="2"/>
                <c:pt idx="0">
                  <c:v>0.08</c:v>
                </c:pt>
                <c:pt idx="1">
                  <c:v>0.222</c:v>
                </c:pt>
              </c:numCache>
            </c:numRef>
          </c:val>
          <c:extLst>
            <c:ext xmlns:c16="http://schemas.microsoft.com/office/drawing/2014/chart" uri="{C3380CC4-5D6E-409C-BE32-E72D297353CC}">
              <c16:uniqueId val="{00000001-D61C-C346-8208-F5868B3A65D1}"/>
            </c:ext>
          </c:extLst>
        </c:ser>
        <c:ser>
          <c:idx val="2"/>
          <c:order val="2"/>
          <c:tx>
            <c:strRef>
              <c:f>Sheet1!$D$1</c:f>
              <c:strCache>
                <c:ptCount val="1"/>
                <c:pt idx="0">
                  <c:v>Proxy SGX &amp; Redis Encrypted</c:v>
                </c:pt>
              </c:strCache>
            </c:strRef>
          </c:tx>
          <c:spPr>
            <a:solidFill>
              <a:srgbClr val="34BF78"/>
            </a:solidFill>
            <a:ln>
              <a:noFill/>
            </a:ln>
            <a:effectLst/>
          </c:spPr>
          <c:invertIfNegative val="0"/>
          <c:dLbls>
            <c:numFmt formatCode="0.00%" sourceLinked="0"/>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bg1"/>
                    </a:solidFill>
                    <a:latin typeface="+mn-lt"/>
                    <a:ea typeface="+mn-ea"/>
                    <a:cs typeface="+mn-cs"/>
                  </a:defRPr>
                </a:pPr>
                <a:endParaRPr lang="en-PT"/>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Redis Instance</c:v>
                </c:pt>
                <c:pt idx="1">
                  <c:v>Proxy Instance</c:v>
                </c:pt>
              </c:strCache>
            </c:strRef>
          </c:cat>
          <c:val>
            <c:numRef>
              <c:f>Sheet1!$D$2:$D$3</c:f>
              <c:numCache>
                <c:formatCode>General</c:formatCode>
                <c:ptCount val="2"/>
                <c:pt idx="0">
                  <c:v>2.3999999999999998E-3</c:v>
                </c:pt>
                <c:pt idx="1">
                  <c:v>0.2011</c:v>
                </c:pt>
              </c:numCache>
            </c:numRef>
          </c:val>
          <c:extLst>
            <c:ext xmlns:c16="http://schemas.microsoft.com/office/drawing/2014/chart" uri="{C3380CC4-5D6E-409C-BE32-E72D297353CC}">
              <c16:uniqueId val="{00000002-D61C-C346-8208-F5868B3A65D1}"/>
            </c:ext>
          </c:extLst>
        </c:ser>
        <c:dLbls>
          <c:showLegendKey val="0"/>
          <c:showVal val="0"/>
          <c:showCatName val="0"/>
          <c:showSerName val="0"/>
          <c:showPercent val="0"/>
          <c:showBubbleSize val="0"/>
        </c:dLbls>
        <c:gapWidth val="219"/>
        <c:overlap val="-27"/>
        <c:axId val="1425334032"/>
        <c:axId val="1425335680"/>
      </c:barChart>
      <c:catAx>
        <c:axId val="1425334032"/>
        <c:scaling>
          <c:orientation val="minMax"/>
        </c:scaling>
        <c:delete val="0"/>
        <c:axPos val="b"/>
        <c:numFmt formatCode="General" sourceLinked="1"/>
        <c:majorTickMark val="none"/>
        <c:minorTickMark val="none"/>
        <c:tickLblPos val="nextTo"/>
        <c:spPr>
          <a:noFill/>
          <a:ln w="9525" cap="flat" cmpd="sng" algn="ctr">
            <a:solidFill>
              <a:schemeClr val="bg1"/>
            </a:solidFill>
            <a:round/>
          </a:ln>
          <a:effectLst/>
        </c:spPr>
        <c:txPr>
          <a:bodyPr rot="-60000000" spcFirstLastPara="1" vertOverflow="ellipsis" vert="horz" wrap="square" anchor="ctr" anchorCtr="1"/>
          <a:lstStyle/>
          <a:p>
            <a:pPr>
              <a:defRPr sz="1800" b="0" i="0" u="none" strike="noStrike" kern="1200" baseline="0">
                <a:solidFill>
                  <a:schemeClr val="bg1"/>
                </a:solidFill>
                <a:latin typeface="+mn-lt"/>
                <a:ea typeface="+mn-ea"/>
                <a:cs typeface="+mn-cs"/>
              </a:defRPr>
            </a:pPr>
            <a:endParaRPr lang="en-PT"/>
          </a:p>
        </c:txPr>
        <c:crossAx val="1425335680"/>
        <c:crosses val="autoZero"/>
        <c:auto val="1"/>
        <c:lblAlgn val="ctr"/>
        <c:lblOffset val="100"/>
        <c:noMultiLvlLbl val="0"/>
      </c:catAx>
      <c:valAx>
        <c:axId val="1425335680"/>
        <c:scaling>
          <c:orientation val="minMax"/>
        </c:scaling>
        <c:delete val="0"/>
        <c:axPos val="l"/>
        <c:majorGridlines>
          <c:spPr>
            <a:ln w="9525" cap="flat" cmpd="sng" algn="ctr">
              <a:solidFill>
                <a:schemeClr val="bg1">
                  <a:alpha val="31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PT"/>
          </a:p>
        </c:txPr>
        <c:crossAx val="142533403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PT"/>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bg1"/>
                </a:solidFill>
                <a:latin typeface="+mn-lt"/>
                <a:ea typeface="+mn-ea"/>
                <a:cs typeface="+mn-cs"/>
              </a:defRPr>
            </a:pPr>
            <a:r>
              <a:rPr lang="en-GB"/>
              <a:t>Used </a:t>
            </a:r>
            <a:r>
              <a:rPr lang="en-GB" dirty="0"/>
              <a:t>Memory</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bg1"/>
              </a:solidFill>
              <a:latin typeface="+mn-lt"/>
              <a:ea typeface="+mn-ea"/>
              <a:cs typeface="+mn-cs"/>
            </a:defRPr>
          </a:pPr>
          <a:endParaRPr lang="en-PT"/>
        </a:p>
      </c:txPr>
    </c:title>
    <c:autoTitleDeleted val="0"/>
    <c:plotArea>
      <c:layout/>
      <c:lineChart>
        <c:grouping val="standard"/>
        <c:varyColors val="0"/>
        <c:ser>
          <c:idx val="0"/>
          <c:order val="0"/>
          <c:tx>
            <c:strRef>
              <c:f>Sheet1!$B$1</c:f>
              <c:strCache>
                <c:ptCount val="1"/>
                <c:pt idx="0">
                  <c:v>Proxy &amp; Redis</c:v>
                </c:pt>
              </c:strCache>
            </c:strRef>
          </c:tx>
          <c:spPr>
            <a:ln w="28575" cap="rnd">
              <a:solidFill>
                <a:srgbClr val="4875C5"/>
              </a:solidFill>
              <a:round/>
            </a:ln>
            <a:effectLst/>
          </c:spPr>
          <c:marker>
            <c:symbol val="none"/>
          </c:marker>
          <c:cat>
            <c:numRef>
              <c:f>Sheet1!$A$2:$A$73</c:f>
              <c:numCache>
                <mc:AlternateContent xmlns:mc="http://schemas.openxmlformats.org/markup-compatibility/2006">
                  <mc:Choice Requires="c16r2">
                    <c16r2:formatcode2>[$-en-PT,1]hh:mm:ss;@</c16r2:formatcode2>
                  </mc:Choice>
                  <mc:Fallback>
                    <c:formatCode>[$]hh:mm:ss;@</c:formatCode>
                  </mc:Fallback>
                </mc:AlternateContent>
                <c:ptCount val="72"/>
                <c:pt idx="0">
                  <c:v>44158.999997503597</c:v>
                </c:pt>
                <c:pt idx="1">
                  <c:v>44159.000196712506</c:v>
                </c:pt>
                <c:pt idx="2">
                  <c:v>44159.00039615672</c:v>
                </c:pt>
                <c:pt idx="3">
                  <c:v>44159.000600774307</c:v>
                </c:pt>
                <c:pt idx="4">
                  <c:v>44159.000799996764</c:v>
                </c:pt>
                <c:pt idx="5">
                  <c:v>44159.000999395605</c:v>
                </c:pt>
                <c:pt idx="6">
                  <c:v>44159.001202845488</c:v>
                </c:pt>
                <c:pt idx="7">
                  <c:v>44159.001402309492</c:v>
                </c:pt>
                <c:pt idx="8">
                  <c:v>44159.001601754055</c:v>
                </c:pt>
                <c:pt idx="9">
                  <c:v>44159.001804937732</c:v>
                </c:pt>
                <c:pt idx="10">
                  <c:v>44159.002004151618</c:v>
                </c:pt>
                <c:pt idx="11">
                  <c:v>44159.002203721764</c:v>
                </c:pt>
                <c:pt idx="12">
                  <c:v>44159.002407025117</c:v>
                </c:pt>
                <c:pt idx="13">
                  <c:v>44159.002606519331</c:v>
                </c:pt>
                <c:pt idx="14">
                  <c:v>44159.002805860764</c:v>
                </c:pt>
                <c:pt idx="15">
                  <c:v>44159.003009132757</c:v>
                </c:pt>
                <c:pt idx="16">
                  <c:v>44159.003208521644</c:v>
                </c:pt>
                <c:pt idx="17">
                  <c:v>44159.003407812852</c:v>
                </c:pt>
                <c:pt idx="18">
                  <c:v>44159.003611215747</c:v>
                </c:pt>
                <c:pt idx="19">
                  <c:v>44159.003810534028</c:v>
                </c:pt>
                <c:pt idx="20">
                  <c:v>44159.004009966207</c:v>
                </c:pt>
                <c:pt idx="21">
                  <c:v>44159.004213326509</c:v>
                </c:pt>
                <c:pt idx="22">
                  <c:v>44159.004412724076</c:v>
                </c:pt>
                <c:pt idx="23">
                  <c:v>44159.004612406607</c:v>
                </c:pt>
                <c:pt idx="24">
                  <c:v>44159.004815413544</c:v>
                </c:pt>
                <c:pt idx="25">
                  <c:v>44159.005014712391</c:v>
                </c:pt>
                <c:pt idx="26">
                  <c:v>44159.005214156139</c:v>
                </c:pt>
                <c:pt idx="27">
                  <c:v>44159.005417495027</c:v>
                </c:pt>
                <c:pt idx="28">
                  <c:v>44159.005616901391</c:v>
                </c:pt>
                <c:pt idx="29">
                  <c:v>44159.005816192475</c:v>
                </c:pt>
                <c:pt idx="30">
                  <c:v>44159.006019580447</c:v>
                </c:pt>
                <c:pt idx="31">
                  <c:v>44159.006219122457</c:v>
                </c:pt>
                <c:pt idx="32">
                  <c:v>44159.006418710771</c:v>
                </c:pt>
                <c:pt idx="33">
                  <c:v>44159.006621656947</c:v>
                </c:pt>
                <c:pt idx="34">
                  <c:v>44159.006820721064</c:v>
                </c:pt>
                <c:pt idx="35">
                  <c:v>44159.007020228943</c:v>
                </c:pt>
                <c:pt idx="36">
                  <c:v>44159.00722372489</c:v>
                </c:pt>
                <c:pt idx="37">
                  <c:v>44159.007423159383</c:v>
                </c:pt>
                <c:pt idx="38">
                  <c:v>44159.007622405676</c:v>
                </c:pt>
                <c:pt idx="39">
                  <c:v>44159.007825812965</c:v>
                </c:pt>
                <c:pt idx="40">
                  <c:v>44159.008025155905</c:v>
                </c:pt>
                <c:pt idx="41">
                  <c:v>44159.008224570956</c:v>
                </c:pt>
                <c:pt idx="42">
                  <c:v>44159.008427900924</c:v>
                </c:pt>
                <c:pt idx="43">
                  <c:v>44159.008627077666</c:v>
                </c:pt>
                <c:pt idx="44">
                  <c:v>44159.008826367943</c:v>
                </c:pt>
                <c:pt idx="45">
                  <c:v>44159.009029972571</c:v>
                </c:pt>
                <c:pt idx="46">
                  <c:v>44159.009229533105</c:v>
                </c:pt>
                <c:pt idx="47">
                  <c:v>44159.009429021535</c:v>
                </c:pt>
                <c:pt idx="48">
                  <c:v>44159.009632076508</c:v>
                </c:pt>
                <c:pt idx="49">
                  <c:v>44159.009831340511</c:v>
                </c:pt>
                <c:pt idx="50">
                  <c:v>44159.010030713544</c:v>
                </c:pt>
                <c:pt idx="51">
                  <c:v>44159.010234158566</c:v>
                </c:pt>
                <c:pt idx="52">
                  <c:v>44159.010433553827</c:v>
                </c:pt>
                <c:pt idx="53">
                  <c:v>44159.010633050355</c:v>
                </c:pt>
                <c:pt idx="54">
                  <c:v>44159.010836230213</c:v>
                </c:pt>
                <c:pt idx="55">
                  <c:v>44159.011035726973</c:v>
                </c:pt>
                <c:pt idx="56">
                  <c:v>44159.011234942365</c:v>
                </c:pt>
                <c:pt idx="57">
                  <c:v>44159.011438322916</c:v>
                </c:pt>
                <c:pt idx="58">
                  <c:v>44159.011637859032</c:v>
                </c:pt>
                <c:pt idx="59">
                  <c:v>44159.011837398262</c:v>
                </c:pt>
                <c:pt idx="60">
                  <c:v>44159.012040403592</c:v>
                </c:pt>
                <c:pt idx="61">
                  <c:v>44159.012240002317</c:v>
                </c:pt>
                <c:pt idx="62">
                  <c:v>44159.01243906968</c:v>
                </c:pt>
                <c:pt idx="63">
                  <c:v>44159.0126424845</c:v>
                </c:pt>
                <c:pt idx="64">
                  <c:v>44159.012841792712</c:v>
                </c:pt>
                <c:pt idx="65">
                  <c:v>44159.013041091901</c:v>
                </c:pt>
                <c:pt idx="66">
                  <c:v>44159.013244554284</c:v>
                </c:pt>
                <c:pt idx="67">
                  <c:v>44159.013443925585</c:v>
                </c:pt>
                <c:pt idx="68">
                  <c:v>44159.013643341204</c:v>
                </c:pt>
                <c:pt idx="69">
                  <c:v>44159.013846637157</c:v>
                </c:pt>
                <c:pt idx="70">
                  <c:v>44159.014045897107</c:v>
                </c:pt>
                <c:pt idx="71">
                  <c:v>44159.014245323269</c:v>
                </c:pt>
              </c:numCache>
            </c:numRef>
          </c:cat>
          <c:val>
            <c:numRef>
              <c:f>Sheet1!$B$2:$B$73</c:f>
              <c:numCache>
                <c:formatCode>General</c:formatCode>
                <c:ptCount val="72"/>
                <c:pt idx="0">
                  <c:v>887616</c:v>
                </c:pt>
                <c:pt idx="1">
                  <c:v>968096</c:v>
                </c:pt>
                <c:pt idx="2">
                  <c:v>1048208</c:v>
                </c:pt>
                <c:pt idx="3">
                  <c:v>1121440</c:v>
                </c:pt>
                <c:pt idx="4">
                  <c:v>1203416</c:v>
                </c:pt>
                <c:pt idx="5">
                  <c:v>1279224</c:v>
                </c:pt>
                <c:pt idx="6">
                  <c:v>1328992</c:v>
                </c:pt>
                <c:pt idx="7">
                  <c:v>1444280</c:v>
                </c:pt>
                <c:pt idx="8">
                  <c:v>1519536</c:v>
                </c:pt>
                <c:pt idx="9">
                  <c:v>1593872</c:v>
                </c:pt>
                <c:pt idx="10">
                  <c:v>1668208</c:v>
                </c:pt>
                <c:pt idx="11">
                  <c:v>1736200</c:v>
                </c:pt>
                <c:pt idx="12">
                  <c:v>1810536</c:v>
                </c:pt>
                <c:pt idx="13">
                  <c:v>1885240</c:v>
                </c:pt>
                <c:pt idx="14">
                  <c:v>2002368</c:v>
                </c:pt>
                <c:pt idx="15">
                  <c:v>2077256</c:v>
                </c:pt>
                <c:pt idx="16">
                  <c:v>2110640</c:v>
                </c:pt>
                <c:pt idx="17">
                  <c:v>2227584</c:v>
                </c:pt>
                <c:pt idx="18">
                  <c:v>2302840</c:v>
                </c:pt>
                <c:pt idx="19">
                  <c:v>2378096</c:v>
                </c:pt>
                <c:pt idx="20">
                  <c:v>2455008</c:v>
                </c:pt>
                <c:pt idx="21">
                  <c:v>2595800</c:v>
                </c:pt>
                <c:pt idx="22">
                  <c:v>2671056</c:v>
                </c:pt>
                <c:pt idx="23">
                  <c:v>2747784</c:v>
                </c:pt>
                <c:pt idx="24">
                  <c:v>2781904</c:v>
                </c:pt>
                <c:pt idx="25">
                  <c:v>2898112</c:v>
                </c:pt>
                <c:pt idx="26">
                  <c:v>2974472</c:v>
                </c:pt>
                <c:pt idx="27">
                  <c:v>3049544</c:v>
                </c:pt>
                <c:pt idx="28">
                  <c:v>3125168</c:v>
                </c:pt>
                <c:pt idx="29">
                  <c:v>3161128</c:v>
                </c:pt>
                <c:pt idx="30">
                  <c:v>3278072</c:v>
                </c:pt>
                <c:pt idx="31">
                  <c:v>3353696</c:v>
                </c:pt>
                <c:pt idx="32">
                  <c:v>3430608</c:v>
                </c:pt>
                <c:pt idx="33">
                  <c:v>3505496</c:v>
                </c:pt>
                <c:pt idx="34">
                  <c:v>3580568</c:v>
                </c:pt>
                <c:pt idx="35">
                  <c:v>3615976</c:v>
                </c:pt>
                <c:pt idx="36">
                  <c:v>3656920</c:v>
                </c:pt>
                <c:pt idx="37">
                  <c:v>3677904</c:v>
                </c:pt>
                <c:pt idx="38">
                  <c:v>3677904</c:v>
                </c:pt>
                <c:pt idx="39">
                  <c:v>3677904</c:v>
                </c:pt>
                <c:pt idx="40">
                  <c:v>3656920</c:v>
                </c:pt>
                <c:pt idx="41">
                  <c:v>3656920</c:v>
                </c:pt>
                <c:pt idx="42">
                  <c:v>3615968</c:v>
                </c:pt>
                <c:pt idx="43">
                  <c:v>3615968</c:v>
                </c:pt>
                <c:pt idx="44">
                  <c:v>3656920</c:v>
                </c:pt>
                <c:pt idx="45">
                  <c:v>3656920</c:v>
                </c:pt>
                <c:pt idx="46">
                  <c:v>3615968</c:v>
                </c:pt>
                <c:pt idx="47">
                  <c:v>3615968</c:v>
                </c:pt>
                <c:pt idx="48">
                  <c:v>3656920</c:v>
                </c:pt>
                <c:pt idx="49">
                  <c:v>3656920</c:v>
                </c:pt>
                <c:pt idx="50">
                  <c:v>3656920</c:v>
                </c:pt>
                <c:pt idx="51">
                  <c:v>3656920</c:v>
                </c:pt>
                <c:pt idx="52">
                  <c:v>3615968</c:v>
                </c:pt>
                <c:pt idx="53">
                  <c:v>3656920</c:v>
                </c:pt>
                <c:pt idx="54">
                  <c:v>3656920</c:v>
                </c:pt>
                <c:pt idx="55">
                  <c:v>3656920</c:v>
                </c:pt>
                <c:pt idx="56">
                  <c:v>3656920</c:v>
                </c:pt>
                <c:pt idx="57">
                  <c:v>3615968</c:v>
                </c:pt>
                <c:pt idx="58">
                  <c:v>3656920</c:v>
                </c:pt>
                <c:pt idx="59">
                  <c:v>3656920</c:v>
                </c:pt>
                <c:pt idx="60">
                  <c:v>3615968</c:v>
                </c:pt>
                <c:pt idx="61">
                  <c:v>3656920</c:v>
                </c:pt>
                <c:pt idx="62">
                  <c:v>3615968</c:v>
                </c:pt>
                <c:pt idx="63">
                  <c:v>3615968</c:v>
                </c:pt>
                <c:pt idx="64">
                  <c:v>3615968</c:v>
                </c:pt>
                <c:pt idx="65">
                  <c:v>3656920</c:v>
                </c:pt>
                <c:pt idx="66">
                  <c:v>3656920</c:v>
                </c:pt>
                <c:pt idx="67">
                  <c:v>3656920</c:v>
                </c:pt>
                <c:pt idx="68">
                  <c:v>3615968</c:v>
                </c:pt>
                <c:pt idx="69">
                  <c:v>3615968</c:v>
                </c:pt>
                <c:pt idx="70">
                  <c:v>3615968</c:v>
                </c:pt>
                <c:pt idx="71">
                  <c:v>3615960</c:v>
                </c:pt>
              </c:numCache>
            </c:numRef>
          </c:val>
          <c:smooth val="0"/>
          <c:extLst>
            <c:ext xmlns:c16="http://schemas.microsoft.com/office/drawing/2014/chart" uri="{C3380CC4-5D6E-409C-BE32-E72D297353CC}">
              <c16:uniqueId val="{00000000-9002-B64E-9E61-55BA7C13E8A4}"/>
            </c:ext>
          </c:extLst>
        </c:ser>
        <c:ser>
          <c:idx val="1"/>
          <c:order val="1"/>
          <c:tx>
            <c:strRef>
              <c:f>Sheet1!$C$1</c:f>
              <c:strCache>
                <c:ptCount val="1"/>
                <c:pt idx="0">
                  <c:v>Proxy SGX &amp; Redis SGX</c:v>
                </c:pt>
              </c:strCache>
            </c:strRef>
          </c:tx>
          <c:spPr>
            <a:ln w="28575" cap="rnd">
              <a:solidFill>
                <a:srgbClr val="FF0000"/>
              </a:solidFill>
              <a:round/>
            </a:ln>
            <a:effectLst/>
          </c:spPr>
          <c:marker>
            <c:symbol val="none"/>
          </c:marker>
          <c:cat>
            <c:numRef>
              <c:f>Sheet1!$A$2:$A$73</c:f>
              <c:numCache>
                <mc:AlternateContent xmlns:mc="http://schemas.openxmlformats.org/markup-compatibility/2006">
                  <mc:Choice Requires="c16r2">
                    <c16r2:formatcode2>[$-en-PT,1]hh:mm:ss;@</c16r2:formatcode2>
                  </mc:Choice>
                  <mc:Fallback>
                    <c:formatCode>[$]hh:mm:ss;@</c:formatCode>
                  </mc:Fallback>
                </mc:AlternateContent>
                <c:ptCount val="72"/>
                <c:pt idx="0">
                  <c:v>44158.999997503597</c:v>
                </c:pt>
                <c:pt idx="1">
                  <c:v>44159.000196712506</c:v>
                </c:pt>
                <c:pt idx="2">
                  <c:v>44159.00039615672</c:v>
                </c:pt>
                <c:pt idx="3">
                  <c:v>44159.000600774307</c:v>
                </c:pt>
                <c:pt idx="4">
                  <c:v>44159.000799996764</c:v>
                </c:pt>
                <c:pt idx="5">
                  <c:v>44159.000999395605</c:v>
                </c:pt>
                <c:pt idx="6">
                  <c:v>44159.001202845488</c:v>
                </c:pt>
                <c:pt idx="7">
                  <c:v>44159.001402309492</c:v>
                </c:pt>
                <c:pt idx="8">
                  <c:v>44159.001601754055</c:v>
                </c:pt>
                <c:pt idx="9">
                  <c:v>44159.001804937732</c:v>
                </c:pt>
                <c:pt idx="10">
                  <c:v>44159.002004151618</c:v>
                </c:pt>
                <c:pt idx="11">
                  <c:v>44159.002203721764</c:v>
                </c:pt>
                <c:pt idx="12">
                  <c:v>44159.002407025117</c:v>
                </c:pt>
                <c:pt idx="13">
                  <c:v>44159.002606519331</c:v>
                </c:pt>
                <c:pt idx="14">
                  <c:v>44159.002805860764</c:v>
                </c:pt>
                <c:pt idx="15">
                  <c:v>44159.003009132757</c:v>
                </c:pt>
                <c:pt idx="16">
                  <c:v>44159.003208521644</c:v>
                </c:pt>
                <c:pt idx="17">
                  <c:v>44159.003407812852</c:v>
                </c:pt>
                <c:pt idx="18">
                  <c:v>44159.003611215747</c:v>
                </c:pt>
                <c:pt idx="19">
                  <c:v>44159.003810534028</c:v>
                </c:pt>
                <c:pt idx="20">
                  <c:v>44159.004009966207</c:v>
                </c:pt>
                <c:pt idx="21">
                  <c:v>44159.004213326509</c:v>
                </c:pt>
                <c:pt idx="22">
                  <c:v>44159.004412724076</c:v>
                </c:pt>
                <c:pt idx="23">
                  <c:v>44159.004612406607</c:v>
                </c:pt>
                <c:pt idx="24">
                  <c:v>44159.004815413544</c:v>
                </c:pt>
                <c:pt idx="25">
                  <c:v>44159.005014712391</c:v>
                </c:pt>
                <c:pt idx="26">
                  <c:v>44159.005214156139</c:v>
                </c:pt>
                <c:pt idx="27">
                  <c:v>44159.005417495027</c:v>
                </c:pt>
                <c:pt idx="28">
                  <c:v>44159.005616901391</c:v>
                </c:pt>
                <c:pt idx="29">
                  <c:v>44159.005816192475</c:v>
                </c:pt>
                <c:pt idx="30">
                  <c:v>44159.006019580447</c:v>
                </c:pt>
                <c:pt idx="31">
                  <c:v>44159.006219122457</c:v>
                </c:pt>
                <c:pt idx="32">
                  <c:v>44159.006418710771</c:v>
                </c:pt>
                <c:pt idx="33">
                  <c:v>44159.006621656947</c:v>
                </c:pt>
                <c:pt idx="34">
                  <c:v>44159.006820721064</c:v>
                </c:pt>
                <c:pt idx="35">
                  <c:v>44159.007020228943</c:v>
                </c:pt>
                <c:pt idx="36">
                  <c:v>44159.00722372489</c:v>
                </c:pt>
                <c:pt idx="37">
                  <c:v>44159.007423159383</c:v>
                </c:pt>
                <c:pt idx="38">
                  <c:v>44159.007622405676</c:v>
                </c:pt>
                <c:pt idx="39">
                  <c:v>44159.007825812965</c:v>
                </c:pt>
                <c:pt idx="40">
                  <c:v>44159.008025155905</c:v>
                </c:pt>
                <c:pt idx="41">
                  <c:v>44159.008224570956</c:v>
                </c:pt>
                <c:pt idx="42">
                  <c:v>44159.008427900924</c:v>
                </c:pt>
                <c:pt idx="43">
                  <c:v>44159.008627077666</c:v>
                </c:pt>
                <c:pt idx="44">
                  <c:v>44159.008826367943</c:v>
                </c:pt>
                <c:pt idx="45">
                  <c:v>44159.009029972571</c:v>
                </c:pt>
                <c:pt idx="46">
                  <c:v>44159.009229533105</c:v>
                </c:pt>
                <c:pt idx="47">
                  <c:v>44159.009429021535</c:v>
                </c:pt>
                <c:pt idx="48">
                  <c:v>44159.009632076508</c:v>
                </c:pt>
                <c:pt idx="49">
                  <c:v>44159.009831340511</c:v>
                </c:pt>
                <c:pt idx="50">
                  <c:v>44159.010030713544</c:v>
                </c:pt>
                <c:pt idx="51">
                  <c:v>44159.010234158566</c:v>
                </c:pt>
                <c:pt idx="52">
                  <c:v>44159.010433553827</c:v>
                </c:pt>
                <c:pt idx="53">
                  <c:v>44159.010633050355</c:v>
                </c:pt>
                <c:pt idx="54">
                  <c:v>44159.010836230213</c:v>
                </c:pt>
                <c:pt idx="55">
                  <c:v>44159.011035726973</c:v>
                </c:pt>
                <c:pt idx="56">
                  <c:v>44159.011234942365</c:v>
                </c:pt>
                <c:pt idx="57">
                  <c:v>44159.011438322916</c:v>
                </c:pt>
                <c:pt idx="58">
                  <c:v>44159.011637859032</c:v>
                </c:pt>
                <c:pt idx="59">
                  <c:v>44159.011837398262</c:v>
                </c:pt>
                <c:pt idx="60">
                  <c:v>44159.012040403592</c:v>
                </c:pt>
                <c:pt idx="61">
                  <c:v>44159.012240002317</c:v>
                </c:pt>
                <c:pt idx="62">
                  <c:v>44159.01243906968</c:v>
                </c:pt>
                <c:pt idx="63">
                  <c:v>44159.0126424845</c:v>
                </c:pt>
                <c:pt idx="64">
                  <c:v>44159.012841792712</c:v>
                </c:pt>
                <c:pt idx="65">
                  <c:v>44159.013041091901</c:v>
                </c:pt>
                <c:pt idx="66">
                  <c:v>44159.013244554284</c:v>
                </c:pt>
                <c:pt idx="67">
                  <c:v>44159.013443925585</c:v>
                </c:pt>
                <c:pt idx="68">
                  <c:v>44159.013643341204</c:v>
                </c:pt>
                <c:pt idx="69">
                  <c:v>44159.013846637157</c:v>
                </c:pt>
                <c:pt idx="70">
                  <c:v>44159.014045897107</c:v>
                </c:pt>
                <c:pt idx="71">
                  <c:v>44159.014245323269</c:v>
                </c:pt>
              </c:numCache>
            </c:numRef>
          </c:cat>
          <c:val>
            <c:numRef>
              <c:f>Sheet1!$C$2:$C$73</c:f>
              <c:numCache>
                <c:formatCode>0</c:formatCode>
                <c:ptCount val="72"/>
                <c:pt idx="0">
                  <c:v>943801</c:v>
                </c:pt>
                <c:pt idx="1">
                  <c:v>991883</c:v>
                </c:pt>
                <c:pt idx="2">
                  <c:v>1021947</c:v>
                </c:pt>
                <c:pt idx="3">
                  <c:v>1089471</c:v>
                </c:pt>
                <c:pt idx="4">
                  <c:v>1151889</c:v>
                </c:pt>
                <c:pt idx="5">
                  <c:v>1225235</c:v>
                </c:pt>
                <c:pt idx="6">
                  <c:v>1327433</c:v>
                </c:pt>
                <c:pt idx="7">
                  <c:v>1392799</c:v>
                </c:pt>
                <c:pt idx="8">
                  <c:v>1479218</c:v>
                </c:pt>
                <c:pt idx="9">
                  <c:v>1548238</c:v>
                </c:pt>
                <c:pt idx="10">
                  <c:v>1618273</c:v>
                </c:pt>
                <c:pt idx="11">
                  <c:v>1656957</c:v>
                </c:pt>
                <c:pt idx="12">
                  <c:v>1762200</c:v>
                </c:pt>
                <c:pt idx="13">
                  <c:v>1851417</c:v>
                </c:pt>
                <c:pt idx="14">
                  <c:v>1955844</c:v>
                </c:pt>
                <c:pt idx="15">
                  <c:v>2030142</c:v>
                </c:pt>
                <c:pt idx="16">
                  <c:v>2050659</c:v>
                </c:pt>
                <c:pt idx="17">
                  <c:v>2154887</c:v>
                </c:pt>
                <c:pt idx="18">
                  <c:v>2194789</c:v>
                </c:pt>
                <c:pt idx="19">
                  <c:v>2267057</c:v>
                </c:pt>
                <c:pt idx="20">
                  <c:v>2392091</c:v>
                </c:pt>
                <c:pt idx="21">
                  <c:v>2432196</c:v>
                </c:pt>
                <c:pt idx="22">
                  <c:v>2538657</c:v>
                </c:pt>
                <c:pt idx="23">
                  <c:v>2562219</c:v>
                </c:pt>
                <c:pt idx="24">
                  <c:v>2634487</c:v>
                </c:pt>
                <c:pt idx="25">
                  <c:v>2809326</c:v>
                </c:pt>
                <c:pt idx="26">
                  <c:v>2882406</c:v>
                </c:pt>
                <c:pt idx="27">
                  <c:v>2921496</c:v>
                </c:pt>
                <c:pt idx="28">
                  <c:v>2996809</c:v>
                </c:pt>
                <c:pt idx="29">
                  <c:v>3102255</c:v>
                </c:pt>
                <c:pt idx="30">
                  <c:v>3177567</c:v>
                </c:pt>
                <c:pt idx="31">
                  <c:v>3219051</c:v>
                </c:pt>
                <c:pt idx="32">
                  <c:v>3294939</c:v>
                </c:pt>
                <c:pt idx="33">
                  <c:v>3368991</c:v>
                </c:pt>
                <c:pt idx="34">
                  <c:v>3478467</c:v>
                </c:pt>
                <c:pt idx="35">
                  <c:v>3505655</c:v>
                </c:pt>
                <c:pt idx="36">
                  <c:v>3538435</c:v>
                </c:pt>
                <c:pt idx="37">
                  <c:v>3538435</c:v>
                </c:pt>
                <c:pt idx="38">
                  <c:v>3538435</c:v>
                </c:pt>
                <c:pt idx="39">
                  <c:v>3538435</c:v>
                </c:pt>
                <c:pt idx="40">
                  <c:v>3538435</c:v>
                </c:pt>
                <c:pt idx="41">
                  <c:v>3538435</c:v>
                </c:pt>
                <c:pt idx="42">
                  <c:v>3538435</c:v>
                </c:pt>
                <c:pt idx="43">
                  <c:v>3505663</c:v>
                </c:pt>
                <c:pt idx="44">
                  <c:v>3505663</c:v>
                </c:pt>
                <c:pt idx="45">
                  <c:v>3505663</c:v>
                </c:pt>
                <c:pt idx="46">
                  <c:v>3538435</c:v>
                </c:pt>
                <c:pt idx="47">
                  <c:v>3538435</c:v>
                </c:pt>
                <c:pt idx="48">
                  <c:v>3538435</c:v>
                </c:pt>
                <c:pt idx="49">
                  <c:v>3505663</c:v>
                </c:pt>
                <c:pt idx="50">
                  <c:v>3538435</c:v>
                </c:pt>
                <c:pt idx="51">
                  <c:v>3538435</c:v>
                </c:pt>
                <c:pt idx="52">
                  <c:v>3538435</c:v>
                </c:pt>
                <c:pt idx="53">
                  <c:v>3538435</c:v>
                </c:pt>
                <c:pt idx="54">
                  <c:v>3538435</c:v>
                </c:pt>
                <c:pt idx="55">
                  <c:v>3538435</c:v>
                </c:pt>
                <c:pt idx="56">
                  <c:v>3505663</c:v>
                </c:pt>
                <c:pt idx="57">
                  <c:v>3538435</c:v>
                </c:pt>
                <c:pt idx="58">
                  <c:v>3538435</c:v>
                </c:pt>
                <c:pt idx="59">
                  <c:v>3538435</c:v>
                </c:pt>
                <c:pt idx="60">
                  <c:v>3505663</c:v>
                </c:pt>
                <c:pt idx="61">
                  <c:v>3538435</c:v>
                </c:pt>
                <c:pt idx="62">
                  <c:v>3538435</c:v>
                </c:pt>
                <c:pt idx="63">
                  <c:v>3505663</c:v>
                </c:pt>
                <c:pt idx="64">
                  <c:v>3505663</c:v>
                </c:pt>
                <c:pt idx="65">
                  <c:v>3538435</c:v>
                </c:pt>
                <c:pt idx="66">
                  <c:v>3505663</c:v>
                </c:pt>
                <c:pt idx="67">
                  <c:v>3538435</c:v>
                </c:pt>
                <c:pt idx="68">
                  <c:v>3505663</c:v>
                </c:pt>
                <c:pt idx="69">
                  <c:v>3505663</c:v>
                </c:pt>
                <c:pt idx="70">
                  <c:v>3505663</c:v>
                </c:pt>
                <c:pt idx="71">
                  <c:v>3505663</c:v>
                </c:pt>
              </c:numCache>
            </c:numRef>
          </c:val>
          <c:smooth val="0"/>
          <c:extLst>
            <c:ext xmlns:c16="http://schemas.microsoft.com/office/drawing/2014/chart" uri="{C3380CC4-5D6E-409C-BE32-E72D297353CC}">
              <c16:uniqueId val="{00000001-9002-B64E-9E61-55BA7C13E8A4}"/>
            </c:ext>
          </c:extLst>
        </c:ser>
        <c:ser>
          <c:idx val="2"/>
          <c:order val="2"/>
          <c:tx>
            <c:strRef>
              <c:f>Sheet1!$D$1</c:f>
              <c:strCache>
                <c:ptCount val="1"/>
                <c:pt idx="0">
                  <c:v>Proxy SGX &amp; Redis Encrypted</c:v>
                </c:pt>
              </c:strCache>
            </c:strRef>
          </c:tx>
          <c:spPr>
            <a:ln w="28575" cap="rnd">
              <a:solidFill>
                <a:srgbClr val="34C078"/>
              </a:solidFill>
              <a:round/>
            </a:ln>
            <a:effectLst/>
          </c:spPr>
          <c:marker>
            <c:symbol val="none"/>
          </c:marker>
          <c:cat>
            <c:numRef>
              <c:f>Sheet1!$A$2:$A$73</c:f>
              <c:numCache>
                <mc:AlternateContent xmlns:mc="http://schemas.openxmlformats.org/markup-compatibility/2006">
                  <mc:Choice Requires="c16r2">
                    <c16r2:formatcode2>[$-en-PT,1]hh:mm:ss;@</c16r2:formatcode2>
                  </mc:Choice>
                  <mc:Fallback>
                    <c:formatCode>[$]hh:mm:ss;@</c:formatCode>
                  </mc:Fallback>
                </mc:AlternateContent>
                <c:ptCount val="72"/>
                <c:pt idx="0">
                  <c:v>44158.999997503597</c:v>
                </c:pt>
                <c:pt idx="1">
                  <c:v>44159.000196712506</c:v>
                </c:pt>
                <c:pt idx="2">
                  <c:v>44159.00039615672</c:v>
                </c:pt>
                <c:pt idx="3">
                  <c:v>44159.000600774307</c:v>
                </c:pt>
                <c:pt idx="4">
                  <c:v>44159.000799996764</c:v>
                </c:pt>
                <c:pt idx="5">
                  <c:v>44159.000999395605</c:v>
                </c:pt>
                <c:pt idx="6">
                  <c:v>44159.001202845488</c:v>
                </c:pt>
                <c:pt idx="7">
                  <c:v>44159.001402309492</c:v>
                </c:pt>
                <c:pt idx="8">
                  <c:v>44159.001601754055</c:v>
                </c:pt>
                <c:pt idx="9">
                  <c:v>44159.001804937732</c:v>
                </c:pt>
                <c:pt idx="10">
                  <c:v>44159.002004151618</c:v>
                </c:pt>
                <c:pt idx="11">
                  <c:v>44159.002203721764</c:v>
                </c:pt>
                <c:pt idx="12">
                  <c:v>44159.002407025117</c:v>
                </c:pt>
                <c:pt idx="13">
                  <c:v>44159.002606519331</c:v>
                </c:pt>
                <c:pt idx="14">
                  <c:v>44159.002805860764</c:v>
                </c:pt>
                <c:pt idx="15">
                  <c:v>44159.003009132757</c:v>
                </c:pt>
                <c:pt idx="16">
                  <c:v>44159.003208521644</c:v>
                </c:pt>
                <c:pt idx="17">
                  <c:v>44159.003407812852</c:v>
                </c:pt>
                <c:pt idx="18">
                  <c:v>44159.003611215747</c:v>
                </c:pt>
                <c:pt idx="19">
                  <c:v>44159.003810534028</c:v>
                </c:pt>
                <c:pt idx="20">
                  <c:v>44159.004009966207</c:v>
                </c:pt>
                <c:pt idx="21">
                  <c:v>44159.004213326509</c:v>
                </c:pt>
                <c:pt idx="22">
                  <c:v>44159.004412724076</c:v>
                </c:pt>
                <c:pt idx="23">
                  <c:v>44159.004612406607</c:v>
                </c:pt>
                <c:pt idx="24">
                  <c:v>44159.004815413544</c:v>
                </c:pt>
                <c:pt idx="25">
                  <c:v>44159.005014712391</c:v>
                </c:pt>
                <c:pt idx="26">
                  <c:v>44159.005214156139</c:v>
                </c:pt>
                <c:pt idx="27">
                  <c:v>44159.005417495027</c:v>
                </c:pt>
                <c:pt idx="28">
                  <c:v>44159.005616901391</c:v>
                </c:pt>
                <c:pt idx="29">
                  <c:v>44159.005816192475</c:v>
                </c:pt>
                <c:pt idx="30">
                  <c:v>44159.006019580447</c:v>
                </c:pt>
                <c:pt idx="31">
                  <c:v>44159.006219122457</c:v>
                </c:pt>
                <c:pt idx="32">
                  <c:v>44159.006418710771</c:v>
                </c:pt>
                <c:pt idx="33">
                  <c:v>44159.006621656947</c:v>
                </c:pt>
                <c:pt idx="34">
                  <c:v>44159.006820721064</c:v>
                </c:pt>
                <c:pt idx="35">
                  <c:v>44159.007020228943</c:v>
                </c:pt>
                <c:pt idx="36">
                  <c:v>44159.00722372489</c:v>
                </c:pt>
                <c:pt idx="37">
                  <c:v>44159.007423159383</c:v>
                </c:pt>
                <c:pt idx="38">
                  <c:v>44159.007622405676</c:v>
                </c:pt>
                <c:pt idx="39">
                  <c:v>44159.007825812965</c:v>
                </c:pt>
                <c:pt idx="40">
                  <c:v>44159.008025155905</c:v>
                </c:pt>
                <c:pt idx="41">
                  <c:v>44159.008224570956</c:v>
                </c:pt>
                <c:pt idx="42">
                  <c:v>44159.008427900924</c:v>
                </c:pt>
                <c:pt idx="43">
                  <c:v>44159.008627077666</c:v>
                </c:pt>
                <c:pt idx="44">
                  <c:v>44159.008826367943</c:v>
                </c:pt>
                <c:pt idx="45">
                  <c:v>44159.009029972571</c:v>
                </c:pt>
                <c:pt idx="46">
                  <c:v>44159.009229533105</c:v>
                </c:pt>
                <c:pt idx="47">
                  <c:v>44159.009429021535</c:v>
                </c:pt>
                <c:pt idx="48">
                  <c:v>44159.009632076508</c:v>
                </c:pt>
                <c:pt idx="49">
                  <c:v>44159.009831340511</c:v>
                </c:pt>
                <c:pt idx="50">
                  <c:v>44159.010030713544</c:v>
                </c:pt>
                <c:pt idx="51">
                  <c:v>44159.010234158566</c:v>
                </c:pt>
                <c:pt idx="52">
                  <c:v>44159.010433553827</c:v>
                </c:pt>
                <c:pt idx="53">
                  <c:v>44159.010633050355</c:v>
                </c:pt>
                <c:pt idx="54">
                  <c:v>44159.010836230213</c:v>
                </c:pt>
                <c:pt idx="55">
                  <c:v>44159.011035726973</c:v>
                </c:pt>
                <c:pt idx="56">
                  <c:v>44159.011234942365</c:v>
                </c:pt>
                <c:pt idx="57">
                  <c:v>44159.011438322916</c:v>
                </c:pt>
                <c:pt idx="58">
                  <c:v>44159.011637859032</c:v>
                </c:pt>
                <c:pt idx="59">
                  <c:v>44159.011837398262</c:v>
                </c:pt>
                <c:pt idx="60">
                  <c:v>44159.012040403592</c:v>
                </c:pt>
                <c:pt idx="61">
                  <c:v>44159.012240002317</c:v>
                </c:pt>
                <c:pt idx="62">
                  <c:v>44159.01243906968</c:v>
                </c:pt>
                <c:pt idx="63">
                  <c:v>44159.0126424845</c:v>
                </c:pt>
                <c:pt idx="64">
                  <c:v>44159.012841792712</c:v>
                </c:pt>
                <c:pt idx="65">
                  <c:v>44159.013041091901</c:v>
                </c:pt>
                <c:pt idx="66">
                  <c:v>44159.013244554284</c:v>
                </c:pt>
                <c:pt idx="67">
                  <c:v>44159.013443925585</c:v>
                </c:pt>
                <c:pt idx="68">
                  <c:v>44159.013643341204</c:v>
                </c:pt>
                <c:pt idx="69">
                  <c:v>44159.013846637157</c:v>
                </c:pt>
                <c:pt idx="70">
                  <c:v>44159.014045897107</c:v>
                </c:pt>
                <c:pt idx="71">
                  <c:v>44159.014245323269</c:v>
                </c:pt>
              </c:numCache>
            </c:numRef>
          </c:cat>
          <c:val>
            <c:numRef>
              <c:f>Sheet1!$D$2:$D$73</c:f>
              <c:numCache>
                <c:formatCode>0</c:formatCode>
                <c:ptCount val="72"/>
                <c:pt idx="0">
                  <c:v>887616</c:v>
                </c:pt>
                <c:pt idx="1">
                  <c:v>939208</c:v>
                </c:pt>
                <c:pt idx="2">
                  <c:v>1118928</c:v>
                </c:pt>
                <c:pt idx="3">
                  <c:v>1300808</c:v>
                </c:pt>
                <c:pt idx="4">
                  <c:v>1549856</c:v>
                </c:pt>
                <c:pt idx="5">
                  <c:v>1744680</c:v>
                </c:pt>
                <c:pt idx="6">
                  <c:v>1941208</c:v>
                </c:pt>
                <c:pt idx="7">
                  <c:v>2092184</c:v>
                </c:pt>
                <c:pt idx="8">
                  <c:v>2338752</c:v>
                </c:pt>
                <c:pt idx="9">
                  <c:v>2537552</c:v>
                </c:pt>
                <c:pt idx="10">
                  <c:v>2740896</c:v>
                </c:pt>
                <c:pt idx="11">
                  <c:v>2949352</c:v>
                </c:pt>
                <c:pt idx="12">
                  <c:v>3154400</c:v>
                </c:pt>
                <c:pt idx="13">
                  <c:v>3393352</c:v>
                </c:pt>
                <c:pt idx="14">
                  <c:v>3602944</c:v>
                </c:pt>
                <c:pt idx="15">
                  <c:v>3808560</c:v>
                </c:pt>
                <c:pt idx="16">
                  <c:v>4011336</c:v>
                </c:pt>
                <c:pt idx="17">
                  <c:v>4215816</c:v>
                </c:pt>
                <c:pt idx="18">
                  <c:v>4422568</c:v>
                </c:pt>
                <c:pt idx="19">
                  <c:v>4588368</c:v>
                </c:pt>
                <c:pt idx="20">
                  <c:v>4838912</c:v>
                </c:pt>
                <c:pt idx="21">
                  <c:v>5045096</c:v>
                </c:pt>
                <c:pt idx="22">
                  <c:v>5253552</c:v>
                </c:pt>
                <c:pt idx="23">
                  <c:v>5423328</c:v>
                </c:pt>
                <c:pt idx="24">
                  <c:v>5693912</c:v>
                </c:pt>
                <c:pt idx="25">
                  <c:v>5942752</c:v>
                </c:pt>
                <c:pt idx="26">
                  <c:v>6154048</c:v>
                </c:pt>
                <c:pt idx="27">
                  <c:v>6362504</c:v>
                </c:pt>
                <c:pt idx="28">
                  <c:v>6549856</c:v>
                </c:pt>
                <c:pt idx="29">
                  <c:v>6762288</c:v>
                </c:pt>
                <c:pt idx="30">
                  <c:v>7010560</c:v>
                </c:pt>
                <c:pt idx="31">
                  <c:v>7197464</c:v>
                </c:pt>
                <c:pt idx="32">
                  <c:v>7370648</c:v>
                </c:pt>
                <c:pt idx="33">
                  <c:v>7580808</c:v>
                </c:pt>
                <c:pt idx="34">
                  <c:v>7789832</c:v>
                </c:pt>
                <c:pt idx="35">
                  <c:v>7972160</c:v>
                </c:pt>
                <c:pt idx="36">
                  <c:v>8013104</c:v>
                </c:pt>
                <c:pt idx="37">
                  <c:v>7972152</c:v>
                </c:pt>
                <c:pt idx="38">
                  <c:v>7972152</c:v>
                </c:pt>
                <c:pt idx="39">
                  <c:v>7972152</c:v>
                </c:pt>
                <c:pt idx="40">
                  <c:v>7972152</c:v>
                </c:pt>
                <c:pt idx="41">
                  <c:v>8013104</c:v>
                </c:pt>
                <c:pt idx="42">
                  <c:v>8013104</c:v>
                </c:pt>
                <c:pt idx="43">
                  <c:v>7972152</c:v>
                </c:pt>
                <c:pt idx="44">
                  <c:v>7972152</c:v>
                </c:pt>
                <c:pt idx="45">
                  <c:v>8013104</c:v>
                </c:pt>
                <c:pt idx="46">
                  <c:v>8013104</c:v>
                </c:pt>
                <c:pt idx="47">
                  <c:v>8034088</c:v>
                </c:pt>
                <c:pt idx="48">
                  <c:v>8034088</c:v>
                </c:pt>
                <c:pt idx="49">
                  <c:v>8034088</c:v>
                </c:pt>
                <c:pt idx="50">
                  <c:v>8013104</c:v>
                </c:pt>
                <c:pt idx="51">
                  <c:v>8013104</c:v>
                </c:pt>
                <c:pt idx="52">
                  <c:v>8013104</c:v>
                </c:pt>
                <c:pt idx="53">
                  <c:v>8013104</c:v>
                </c:pt>
                <c:pt idx="54">
                  <c:v>7972152</c:v>
                </c:pt>
                <c:pt idx="55">
                  <c:v>8013104</c:v>
                </c:pt>
                <c:pt idx="56">
                  <c:v>8013104</c:v>
                </c:pt>
                <c:pt idx="57">
                  <c:v>8013104</c:v>
                </c:pt>
                <c:pt idx="58">
                  <c:v>8013104</c:v>
                </c:pt>
                <c:pt idx="59">
                  <c:v>7972152</c:v>
                </c:pt>
                <c:pt idx="60">
                  <c:v>8013104</c:v>
                </c:pt>
                <c:pt idx="61">
                  <c:v>8013104</c:v>
                </c:pt>
                <c:pt idx="62">
                  <c:v>7972152</c:v>
                </c:pt>
                <c:pt idx="63">
                  <c:v>8013104</c:v>
                </c:pt>
                <c:pt idx="64">
                  <c:v>8013104</c:v>
                </c:pt>
                <c:pt idx="65">
                  <c:v>7972152</c:v>
                </c:pt>
                <c:pt idx="66">
                  <c:v>8013104</c:v>
                </c:pt>
                <c:pt idx="67">
                  <c:v>8013104</c:v>
                </c:pt>
                <c:pt idx="68">
                  <c:v>7972152</c:v>
                </c:pt>
                <c:pt idx="69">
                  <c:v>8034088</c:v>
                </c:pt>
                <c:pt idx="70">
                  <c:v>7993136</c:v>
                </c:pt>
                <c:pt idx="71">
                  <c:v>7993128</c:v>
                </c:pt>
              </c:numCache>
            </c:numRef>
          </c:val>
          <c:smooth val="0"/>
          <c:extLst>
            <c:ext xmlns:c16="http://schemas.microsoft.com/office/drawing/2014/chart" uri="{C3380CC4-5D6E-409C-BE32-E72D297353CC}">
              <c16:uniqueId val="{00000002-9002-B64E-9E61-55BA7C13E8A4}"/>
            </c:ext>
          </c:extLst>
        </c:ser>
        <c:dLbls>
          <c:showLegendKey val="0"/>
          <c:showVal val="0"/>
          <c:showCatName val="0"/>
          <c:showSerName val="0"/>
          <c:showPercent val="0"/>
          <c:showBubbleSize val="0"/>
        </c:dLbls>
        <c:smooth val="0"/>
        <c:axId val="476112559"/>
        <c:axId val="476181679"/>
      </c:lineChart>
      <c:catAx>
        <c:axId val="476112559"/>
        <c:scaling>
          <c:orientation val="minMax"/>
        </c:scaling>
        <c:delete val="0"/>
        <c:axPos val="b"/>
        <c:numFmt formatCode="[$]mm:ss;@" c16r2:formatcode2="[$-en-PT,1]mm:ss;@" sourceLinked="0"/>
        <c:majorTickMark val="none"/>
        <c:minorTickMark val="none"/>
        <c:tickLblPos val="nextTo"/>
        <c:spPr>
          <a:noFill/>
          <a:ln w="9525" cap="flat" cmpd="sng" algn="ctr">
            <a:solidFill>
              <a:schemeClr val="bg1"/>
            </a:solidFill>
            <a:round/>
          </a:ln>
          <a:effectLst/>
        </c:spPr>
        <c:txPr>
          <a:bodyPr rot="-2280000" spcFirstLastPara="1" vertOverflow="ellipsis" wrap="square" anchor="ctr" anchorCtr="1"/>
          <a:lstStyle/>
          <a:p>
            <a:pPr>
              <a:defRPr sz="1600" b="0" i="0" u="none" strike="noStrike" kern="1200" baseline="0">
                <a:solidFill>
                  <a:schemeClr val="bg1"/>
                </a:solidFill>
                <a:latin typeface="+mn-lt"/>
                <a:ea typeface="+mn-ea"/>
                <a:cs typeface="+mn-cs"/>
              </a:defRPr>
            </a:pPr>
            <a:endParaRPr lang="en-PT"/>
          </a:p>
        </c:txPr>
        <c:crossAx val="476181679"/>
        <c:crosses val="autoZero"/>
        <c:auto val="1"/>
        <c:lblAlgn val="ctr"/>
        <c:lblOffset val="100"/>
        <c:tickLblSkip val="14"/>
        <c:noMultiLvlLbl val="0"/>
      </c:catAx>
      <c:valAx>
        <c:axId val="476181679"/>
        <c:scaling>
          <c:orientation val="minMax"/>
        </c:scaling>
        <c:delete val="0"/>
        <c:axPos val="l"/>
        <c:majorGridlines>
          <c:spPr>
            <a:ln w="9525" cap="flat" cmpd="sng" algn="ctr">
              <a:solidFill>
                <a:schemeClr val="bg1">
                  <a:alpha val="31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bg1"/>
                    </a:solidFill>
                    <a:latin typeface="+mn-lt"/>
                    <a:ea typeface="+mn-ea"/>
                    <a:cs typeface="+mn-cs"/>
                  </a:defRPr>
                </a:pPr>
                <a:r>
                  <a:rPr lang="en-GB" sz="1400" dirty="0"/>
                  <a:t>Memory ()MB</a:t>
                </a:r>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bg1"/>
                  </a:solidFill>
                  <a:latin typeface="+mn-lt"/>
                  <a:ea typeface="+mn-ea"/>
                  <a:cs typeface="+mn-cs"/>
                </a:defRPr>
              </a:pPr>
              <a:endParaRPr lang="en-PT"/>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bg1"/>
                </a:solidFill>
                <a:latin typeface="+mn-lt"/>
                <a:ea typeface="+mn-ea"/>
                <a:cs typeface="+mn-cs"/>
              </a:defRPr>
            </a:pPr>
            <a:endParaRPr lang="en-PT"/>
          </a:p>
        </c:txPr>
        <c:crossAx val="476112559"/>
        <c:crosses val="autoZero"/>
        <c:crossBetween val="between"/>
        <c:dispUnits>
          <c:builtInUnit val="millions"/>
        </c:dispUnits>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chemeClr val="bg1"/>
          </a:solidFill>
        </a:defRPr>
      </a:pPr>
      <a:endParaRPr lang="en-PT"/>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bg1"/>
                </a:solidFill>
                <a:latin typeface="+mn-lt"/>
                <a:ea typeface="+mn-ea"/>
                <a:cs typeface="+mn-cs"/>
              </a:defRPr>
            </a:pPr>
            <a:r>
              <a:rPr lang="en-GB" dirty="0"/>
              <a:t>Sum Operation Throughput</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bg1"/>
              </a:solidFill>
              <a:latin typeface="+mn-lt"/>
              <a:ea typeface="+mn-ea"/>
              <a:cs typeface="+mn-cs"/>
            </a:defRPr>
          </a:pPr>
          <a:endParaRPr lang="en-PT"/>
        </a:p>
      </c:txPr>
    </c:title>
    <c:autoTitleDeleted val="0"/>
    <c:plotArea>
      <c:layout/>
      <c:lineChart>
        <c:grouping val="standard"/>
        <c:varyColors val="0"/>
        <c:ser>
          <c:idx val="0"/>
          <c:order val="0"/>
          <c:tx>
            <c:strRef>
              <c:f>Sheet1!$B$1</c:f>
              <c:strCache>
                <c:ptCount val="1"/>
                <c:pt idx="0">
                  <c:v>Proxy SGX &amp; Plain Redis</c:v>
                </c:pt>
              </c:strCache>
            </c:strRef>
          </c:tx>
          <c:spPr>
            <a:ln w="28575" cap="rnd">
              <a:solidFill>
                <a:srgbClr val="4875C5"/>
              </a:solidFill>
              <a:round/>
            </a:ln>
            <a:effectLst/>
          </c:spPr>
          <c:marker>
            <c:symbol val="none"/>
          </c:marker>
          <c:cat>
            <c:numRef>
              <c:f>Sheet1!$A$2:$A$12</c:f>
              <c:numCache>
                <mc:AlternateContent xmlns:mc="http://schemas.openxmlformats.org/markup-compatibility/2006">
                  <mc:Choice Requires="c16r2">
                    <c16r2:formatcode2>[$-en-PT,1]hh:mm:ss;@</c16r2:formatcode2>
                  </mc:Choice>
                  <mc:Fallback>
                    <c:formatCode>[$]hh:mm:ss;@</c:formatCode>
                  </mc:Fallback>
                </mc:AlternateContent>
                <c:ptCount val="11"/>
                <c:pt idx="0">
                  <c:v>0</c:v>
                </c:pt>
                <c:pt idx="1">
                  <c:v>3.4722222222222224E-4</c:v>
                </c:pt>
                <c:pt idx="2">
                  <c:v>6.9444444444444447E-4</c:v>
                </c:pt>
                <c:pt idx="3">
                  <c:v>1.0416666666666667E-3</c:v>
                </c:pt>
                <c:pt idx="4">
                  <c:v>1.3888888888888889E-3</c:v>
                </c:pt>
                <c:pt idx="5">
                  <c:v>1.736111111111111E-3</c:v>
                </c:pt>
                <c:pt idx="6">
                  <c:v>2.0833333333333333E-3</c:v>
                </c:pt>
                <c:pt idx="7">
                  <c:v>2.4305555555555599E-3</c:v>
                </c:pt>
                <c:pt idx="8">
                  <c:v>2.7777777777777801E-3</c:v>
                </c:pt>
                <c:pt idx="9">
                  <c:v>3.1250000000000002E-3</c:v>
                </c:pt>
                <c:pt idx="10">
                  <c:v>3.472222222222222E-3</c:v>
                </c:pt>
              </c:numCache>
            </c:numRef>
          </c:cat>
          <c:val>
            <c:numRef>
              <c:f>Sheet1!$B$2:$B$12</c:f>
              <c:numCache>
                <c:formatCode>General</c:formatCode>
                <c:ptCount val="11"/>
                <c:pt idx="0">
                  <c:v>22</c:v>
                </c:pt>
                <c:pt idx="1">
                  <c:v>23</c:v>
                </c:pt>
                <c:pt idx="2">
                  <c:v>23</c:v>
                </c:pt>
                <c:pt idx="3">
                  <c:v>22</c:v>
                </c:pt>
                <c:pt idx="4">
                  <c:v>23</c:v>
                </c:pt>
                <c:pt idx="5">
                  <c:v>22</c:v>
                </c:pt>
                <c:pt idx="6">
                  <c:v>20</c:v>
                </c:pt>
                <c:pt idx="7">
                  <c:v>22</c:v>
                </c:pt>
                <c:pt idx="8">
                  <c:v>23</c:v>
                </c:pt>
                <c:pt idx="9">
                  <c:v>21</c:v>
                </c:pt>
                <c:pt idx="10">
                  <c:v>23</c:v>
                </c:pt>
              </c:numCache>
            </c:numRef>
          </c:val>
          <c:smooth val="0"/>
          <c:extLst>
            <c:ext xmlns:c16="http://schemas.microsoft.com/office/drawing/2014/chart" uri="{C3380CC4-5D6E-409C-BE32-E72D297353CC}">
              <c16:uniqueId val="{00000000-8B2C-5F4B-9AED-E4B2CC14E607}"/>
            </c:ext>
          </c:extLst>
        </c:ser>
        <c:ser>
          <c:idx val="1"/>
          <c:order val="1"/>
          <c:tx>
            <c:strRef>
              <c:f>Sheet1!$C$1</c:f>
              <c:strCache>
                <c:ptCount val="1"/>
                <c:pt idx="0">
                  <c:v>Proxy SGX &amp; Homo Encrypted Redis</c:v>
                </c:pt>
              </c:strCache>
            </c:strRef>
          </c:tx>
          <c:spPr>
            <a:ln w="28575" cap="rnd">
              <a:solidFill>
                <a:srgbClr val="34C078"/>
              </a:solidFill>
              <a:round/>
            </a:ln>
            <a:effectLst/>
          </c:spPr>
          <c:marker>
            <c:symbol val="none"/>
          </c:marker>
          <c:cat>
            <c:numRef>
              <c:f>Sheet1!$A$2:$A$12</c:f>
              <c:numCache>
                <mc:AlternateContent xmlns:mc="http://schemas.openxmlformats.org/markup-compatibility/2006">
                  <mc:Choice Requires="c16r2">
                    <c16r2:formatcode2>[$-en-PT,1]hh:mm:ss;@</c16r2:formatcode2>
                  </mc:Choice>
                  <mc:Fallback>
                    <c:formatCode>[$]hh:mm:ss;@</c:formatCode>
                  </mc:Fallback>
                </mc:AlternateContent>
                <c:ptCount val="11"/>
                <c:pt idx="0">
                  <c:v>0</c:v>
                </c:pt>
                <c:pt idx="1">
                  <c:v>3.4722222222222224E-4</c:v>
                </c:pt>
                <c:pt idx="2">
                  <c:v>6.9444444444444447E-4</c:v>
                </c:pt>
                <c:pt idx="3">
                  <c:v>1.0416666666666667E-3</c:v>
                </c:pt>
                <c:pt idx="4">
                  <c:v>1.3888888888888889E-3</c:v>
                </c:pt>
                <c:pt idx="5">
                  <c:v>1.736111111111111E-3</c:v>
                </c:pt>
                <c:pt idx="6">
                  <c:v>2.0833333333333333E-3</c:v>
                </c:pt>
                <c:pt idx="7">
                  <c:v>2.4305555555555599E-3</c:v>
                </c:pt>
                <c:pt idx="8">
                  <c:v>2.7777777777777801E-3</c:v>
                </c:pt>
                <c:pt idx="9">
                  <c:v>3.1250000000000002E-3</c:v>
                </c:pt>
                <c:pt idx="10">
                  <c:v>3.472222222222222E-3</c:v>
                </c:pt>
              </c:numCache>
            </c:numRef>
          </c:cat>
          <c:val>
            <c:numRef>
              <c:f>Sheet1!$C$2:$C$12</c:f>
              <c:numCache>
                <c:formatCode>General</c:formatCode>
                <c:ptCount val="11"/>
                <c:pt idx="0">
                  <c:v>16</c:v>
                </c:pt>
                <c:pt idx="1">
                  <c:v>17</c:v>
                </c:pt>
                <c:pt idx="2">
                  <c:v>16</c:v>
                </c:pt>
                <c:pt idx="3">
                  <c:v>18</c:v>
                </c:pt>
                <c:pt idx="4">
                  <c:v>15</c:v>
                </c:pt>
                <c:pt idx="5">
                  <c:v>17</c:v>
                </c:pt>
                <c:pt idx="6">
                  <c:v>16</c:v>
                </c:pt>
                <c:pt idx="7">
                  <c:v>14</c:v>
                </c:pt>
                <c:pt idx="8">
                  <c:v>17</c:v>
                </c:pt>
                <c:pt idx="9">
                  <c:v>18</c:v>
                </c:pt>
                <c:pt idx="10">
                  <c:v>16</c:v>
                </c:pt>
              </c:numCache>
            </c:numRef>
          </c:val>
          <c:smooth val="0"/>
          <c:extLst>
            <c:ext xmlns:c16="http://schemas.microsoft.com/office/drawing/2014/chart" uri="{C3380CC4-5D6E-409C-BE32-E72D297353CC}">
              <c16:uniqueId val="{00000001-8B2C-5F4B-9AED-E4B2CC14E607}"/>
            </c:ext>
          </c:extLst>
        </c:ser>
        <c:ser>
          <c:idx val="2"/>
          <c:order val="2"/>
          <c:tx>
            <c:strRef>
              <c:f>Sheet1!$D$1</c:f>
              <c:strCache>
                <c:ptCount val="1"/>
                <c:pt idx="0">
                  <c:v>Proxy SGX &amp; Encrypted Redis</c:v>
                </c:pt>
              </c:strCache>
            </c:strRef>
          </c:tx>
          <c:spPr>
            <a:ln w="28575" cap="rnd">
              <a:solidFill>
                <a:srgbClr val="FF69F9"/>
              </a:solidFill>
              <a:round/>
            </a:ln>
            <a:effectLst/>
          </c:spPr>
          <c:marker>
            <c:symbol val="none"/>
          </c:marker>
          <c:cat>
            <c:numRef>
              <c:f>Sheet1!$A$2:$A$12</c:f>
              <c:numCache>
                <mc:AlternateContent xmlns:mc="http://schemas.openxmlformats.org/markup-compatibility/2006">
                  <mc:Choice Requires="c16r2">
                    <c16r2:formatcode2>[$-en-PT,1]hh:mm:ss;@</c16r2:formatcode2>
                  </mc:Choice>
                  <mc:Fallback>
                    <c:formatCode>[$]hh:mm:ss;@</c:formatCode>
                  </mc:Fallback>
                </mc:AlternateContent>
                <c:ptCount val="11"/>
                <c:pt idx="0">
                  <c:v>0</c:v>
                </c:pt>
                <c:pt idx="1">
                  <c:v>3.4722222222222224E-4</c:v>
                </c:pt>
                <c:pt idx="2">
                  <c:v>6.9444444444444447E-4</c:v>
                </c:pt>
                <c:pt idx="3">
                  <c:v>1.0416666666666667E-3</c:v>
                </c:pt>
                <c:pt idx="4">
                  <c:v>1.3888888888888889E-3</c:v>
                </c:pt>
                <c:pt idx="5">
                  <c:v>1.736111111111111E-3</c:v>
                </c:pt>
                <c:pt idx="6">
                  <c:v>2.0833333333333333E-3</c:v>
                </c:pt>
                <c:pt idx="7">
                  <c:v>2.4305555555555599E-3</c:v>
                </c:pt>
                <c:pt idx="8">
                  <c:v>2.7777777777777801E-3</c:v>
                </c:pt>
                <c:pt idx="9">
                  <c:v>3.1250000000000002E-3</c:v>
                </c:pt>
                <c:pt idx="10">
                  <c:v>3.472222222222222E-3</c:v>
                </c:pt>
              </c:numCache>
            </c:numRef>
          </c:cat>
          <c:val>
            <c:numRef>
              <c:f>Sheet1!$D$2:$D$12</c:f>
              <c:numCache>
                <c:formatCode>General</c:formatCode>
                <c:ptCount val="11"/>
                <c:pt idx="0">
                  <c:v>20</c:v>
                </c:pt>
                <c:pt idx="1">
                  <c:v>18</c:v>
                </c:pt>
                <c:pt idx="2">
                  <c:v>17</c:v>
                </c:pt>
                <c:pt idx="3">
                  <c:v>20</c:v>
                </c:pt>
                <c:pt idx="4">
                  <c:v>21</c:v>
                </c:pt>
                <c:pt idx="5">
                  <c:v>20</c:v>
                </c:pt>
                <c:pt idx="6">
                  <c:v>21</c:v>
                </c:pt>
                <c:pt idx="7">
                  <c:v>20</c:v>
                </c:pt>
                <c:pt idx="8">
                  <c:v>22</c:v>
                </c:pt>
                <c:pt idx="9">
                  <c:v>21</c:v>
                </c:pt>
                <c:pt idx="10">
                  <c:v>22</c:v>
                </c:pt>
              </c:numCache>
            </c:numRef>
          </c:val>
          <c:smooth val="0"/>
          <c:extLst>
            <c:ext xmlns:c16="http://schemas.microsoft.com/office/drawing/2014/chart" uri="{C3380CC4-5D6E-409C-BE32-E72D297353CC}">
              <c16:uniqueId val="{00000002-8B2C-5F4B-9AED-E4B2CC14E607}"/>
            </c:ext>
          </c:extLst>
        </c:ser>
        <c:dLbls>
          <c:showLegendKey val="0"/>
          <c:showVal val="0"/>
          <c:showCatName val="0"/>
          <c:showSerName val="0"/>
          <c:showPercent val="0"/>
          <c:showBubbleSize val="0"/>
        </c:dLbls>
        <c:smooth val="0"/>
        <c:axId val="1377486864"/>
        <c:axId val="1377489232"/>
      </c:lineChart>
      <c:catAx>
        <c:axId val="1377486864"/>
        <c:scaling>
          <c:orientation val="minMax"/>
        </c:scaling>
        <c:delete val="0"/>
        <c:axPos val="b"/>
        <c:title>
          <c:tx>
            <c:rich>
              <a:bodyPr rot="0" spcFirstLastPara="1" vertOverflow="ellipsis" vert="horz" wrap="square" anchor="ctr" anchorCtr="1"/>
              <a:lstStyle/>
              <a:p>
                <a:pPr>
                  <a:defRPr sz="1330" b="0" i="0" u="none" strike="noStrike" kern="1200" baseline="0">
                    <a:solidFill>
                      <a:schemeClr val="bg1"/>
                    </a:solidFill>
                    <a:latin typeface="+mn-lt"/>
                    <a:ea typeface="+mn-ea"/>
                    <a:cs typeface="+mn-cs"/>
                  </a:defRPr>
                </a:pPr>
                <a:r>
                  <a:rPr lang="en-GB" sz="1400" dirty="0"/>
                  <a:t>Time (</a:t>
                </a:r>
                <a:r>
                  <a:rPr lang="en-GB" sz="1400" dirty="0" err="1"/>
                  <a:t>mm:ss</a:t>
                </a:r>
                <a:r>
                  <a:rPr lang="en-GB" sz="1400" dirty="0"/>
                  <a:t>)</a:t>
                </a:r>
              </a:p>
            </c:rich>
          </c:tx>
          <c:overlay val="0"/>
          <c:spPr>
            <a:noFill/>
            <a:ln>
              <a:noFill/>
            </a:ln>
            <a:effectLst/>
          </c:spPr>
          <c:txPr>
            <a:bodyPr rot="0" spcFirstLastPara="1" vertOverflow="ellipsis" vert="horz" wrap="square" anchor="ctr" anchorCtr="1"/>
            <a:lstStyle/>
            <a:p>
              <a:pPr>
                <a:defRPr sz="1330" b="0" i="0" u="none" strike="noStrike" kern="1200" baseline="0">
                  <a:solidFill>
                    <a:schemeClr val="bg1"/>
                  </a:solidFill>
                  <a:latin typeface="+mn-lt"/>
                  <a:ea typeface="+mn-ea"/>
                  <a:cs typeface="+mn-cs"/>
                </a:defRPr>
              </a:pPr>
              <a:endParaRPr lang="en-PT"/>
            </a:p>
          </c:txPr>
        </c:title>
        <c:numFmt formatCode="[$]mm:ss;@" c16r2:formatcode2="[$-en-PT,1]mm:ss;@" sourceLinked="0"/>
        <c:majorTickMark val="none"/>
        <c:minorTickMark val="none"/>
        <c:tickLblPos val="nextTo"/>
        <c:spPr>
          <a:noFill/>
          <a:ln w="9525" cap="flat" cmpd="sng" algn="ctr">
            <a:solidFill>
              <a:schemeClr val="bg1"/>
            </a:solidFill>
            <a:round/>
          </a:ln>
          <a:effectLst/>
        </c:spPr>
        <c:txPr>
          <a:bodyPr rot="-60000000" spcFirstLastPara="1" vertOverflow="ellipsis" vert="horz" wrap="square" anchor="ctr" anchorCtr="1"/>
          <a:lstStyle/>
          <a:p>
            <a:pPr>
              <a:defRPr sz="2000" b="0" i="0" u="none" strike="noStrike" kern="1200" baseline="0">
                <a:solidFill>
                  <a:schemeClr val="bg1"/>
                </a:solidFill>
                <a:latin typeface="+mn-lt"/>
                <a:ea typeface="+mn-ea"/>
                <a:cs typeface="+mn-cs"/>
              </a:defRPr>
            </a:pPr>
            <a:endParaRPr lang="en-PT"/>
          </a:p>
        </c:txPr>
        <c:crossAx val="1377489232"/>
        <c:crosses val="autoZero"/>
        <c:auto val="1"/>
        <c:lblAlgn val="ctr"/>
        <c:lblOffset val="100"/>
        <c:tickLblSkip val="5"/>
        <c:noMultiLvlLbl val="0"/>
      </c:catAx>
      <c:valAx>
        <c:axId val="1377489232"/>
        <c:scaling>
          <c:orientation val="minMax"/>
        </c:scaling>
        <c:delete val="0"/>
        <c:axPos val="l"/>
        <c:majorGridlines>
          <c:spPr>
            <a:ln w="9525" cap="flat" cmpd="sng" algn="ctr">
              <a:solidFill>
                <a:schemeClr val="bg1">
                  <a:alpha val="22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bg1"/>
                    </a:solidFill>
                    <a:latin typeface="+mn-lt"/>
                    <a:ea typeface="+mn-ea"/>
                    <a:cs typeface="+mn-cs"/>
                  </a:defRPr>
                </a:pPr>
                <a:r>
                  <a:rPr lang="en-GB" sz="1400" dirty="0"/>
                  <a:t>Operations per Second</a:t>
                </a:r>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bg1"/>
                  </a:solidFill>
                  <a:latin typeface="+mn-lt"/>
                  <a:ea typeface="+mn-ea"/>
                  <a:cs typeface="+mn-cs"/>
                </a:defRPr>
              </a:pPr>
              <a:endParaRPr lang="en-PT"/>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bg1"/>
                </a:solidFill>
                <a:latin typeface="+mn-lt"/>
                <a:ea typeface="+mn-ea"/>
                <a:cs typeface="+mn-cs"/>
              </a:defRPr>
            </a:pPr>
            <a:endParaRPr lang="en-PT"/>
          </a:p>
        </c:txPr>
        <c:crossAx val="137748686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chemeClr val="bg1"/>
          </a:solidFill>
        </a:defRPr>
      </a:pPr>
      <a:endParaRPr lang="en-PT"/>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bg1"/>
                </a:solidFill>
                <a:latin typeface="+mn-lt"/>
                <a:ea typeface="+mn-ea"/>
                <a:cs typeface="+mn-cs"/>
              </a:defRPr>
            </a:pPr>
            <a:r>
              <a:rPr lang="en-GB" sz="1800" b="0" i="0" baseline="0" dirty="0">
                <a:effectLst/>
              </a:rPr>
              <a:t>Search Operation Throughput</a:t>
            </a:r>
            <a:endParaRPr lang="en-PT" dirty="0">
              <a:effectLst/>
            </a:endParaRP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bg1"/>
              </a:solidFill>
              <a:latin typeface="+mn-lt"/>
              <a:ea typeface="+mn-ea"/>
              <a:cs typeface="+mn-cs"/>
            </a:defRPr>
          </a:pPr>
          <a:endParaRPr lang="en-PT"/>
        </a:p>
      </c:txPr>
    </c:title>
    <c:autoTitleDeleted val="0"/>
    <c:plotArea>
      <c:layout/>
      <c:lineChart>
        <c:grouping val="standard"/>
        <c:varyColors val="0"/>
        <c:ser>
          <c:idx val="0"/>
          <c:order val="0"/>
          <c:tx>
            <c:strRef>
              <c:f>Sheet1!$B$1</c:f>
              <c:strCache>
                <c:ptCount val="1"/>
                <c:pt idx="0">
                  <c:v>Proxy SGX &amp; Plain Redis</c:v>
                </c:pt>
              </c:strCache>
            </c:strRef>
          </c:tx>
          <c:spPr>
            <a:ln w="28575" cap="rnd">
              <a:solidFill>
                <a:srgbClr val="4875C5"/>
              </a:solidFill>
              <a:round/>
            </a:ln>
            <a:effectLst/>
          </c:spPr>
          <c:marker>
            <c:symbol val="none"/>
          </c:marker>
          <c:cat>
            <c:numRef>
              <c:f>Sheet1!$A$2:$A$12</c:f>
              <c:numCache>
                <mc:AlternateContent xmlns:mc="http://schemas.openxmlformats.org/markup-compatibility/2006">
                  <mc:Choice Requires="c16r2">
                    <c16r2:formatcode2>[$-en-PT,1]hh:mm:ss;@</c16r2:formatcode2>
                  </mc:Choice>
                  <mc:Fallback>
                    <c:formatCode>[$]hh:mm:ss;@</c:formatCode>
                  </mc:Fallback>
                </mc:AlternateContent>
                <c:ptCount val="11"/>
                <c:pt idx="0">
                  <c:v>0</c:v>
                </c:pt>
                <c:pt idx="1">
                  <c:v>3.4722222222222224E-4</c:v>
                </c:pt>
                <c:pt idx="2">
                  <c:v>6.9444444444444447E-4</c:v>
                </c:pt>
                <c:pt idx="3">
                  <c:v>1.0416666666666667E-3</c:v>
                </c:pt>
                <c:pt idx="4">
                  <c:v>1.3888888888888889E-3</c:v>
                </c:pt>
                <c:pt idx="5">
                  <c:v>1.736111111111111E-3</c:v>
                </c:pt>
                <c:pt idx="6">
                  <c:v>2.0833333333333333E-3</c:v>
                </c:pt>
                <c:pt idx="7">
                  <c:v>2.4305555555555599E-3</c:v>
                </c:pt>
                <c:pt idx="8">
                  <c:v>2.7777777777777801E-3</c:v>
                </c:pt>
                <c:pt idx="9">
                  <c:v>3.1250000000000002E-3</c:v>
                </c:pt>
                <c:pt idx="10">
                  <c:v>3.472222222222222E-3</c:v>
                </c:pt>
              </c:numCache>
            </c:numRef>
          </c:cat>
          <c:val>
            <c:numRef>
              <c:f>Sheet1!$B$2:$B$12</c:f>
              <c:numCache>
                <c:formatCode>General</c:formatCode>
                <c:ptCount val="11"/>
                <c:pt idx="0">
                  <c:v>16</c:v>
                </c:pt>
                <c:pt idx="1">
                  <c:v>17</c:v>
                </c:pt>
                <c:pt idx="2">
                  <c:v>20</c:v>
                </c:pt>
                <c:pt idx="3">
                  <c:v>20</c:v>
                </c:pt>
                <c:pt idx="4">
                  <c:v>19</c:v>
                </c:pt>
                <c:pt idx="5">
                  <c:v>21</c:v>
                </c:pt>
                <c:pt idx="6">
                  <c:v>20</c:v>
                </c:pt>
                <c:pt idx="7">
                  <c:v>22</c:v>
                </c:pt>
                <c:pt idx="8">
                  <c:v>21</c:v>
                </c:pt>
                <c:pt idx="9">
                  <c:v>21</c:v>
                </c:pt>
                <c:pt idx="10">
                  <c:v>22</c:v>
                </c:pt>
              </c:numCache>
            </c:numRef>
          </c:val>
          <c:smooth val="0"/>
          <c:extLst>
            <c:ext xmlns:c16="http://schemas.microsoft.com/office/drawing/2014/chart" uri="{C3380CC4-5D6E-409C-BE32-E72D297353CC}">
              <c16:uniqueId val="{00000000-CF24-0844-8C53-716DF8422AD3}"/>
            </c:ext>
          </c:extLst>
        </c:ser>
        <c:ser>
          <c:idx val="1"/>
          <c:order val="1"/>
          <c:tx>
            <c:strRef>
              <c:f>Sheet1!$C$1</c:f>
              <c:strCache>
                <c:ptCount val="1"/>
                <c:pt idx="0">
                  <c:v>Proxy SGX &amp; Homo Encrypted Redis</c:v>
                </c:pt>
              </c:strCache>
            </c:strRef>
          </c:tx>
          <c:spPr>
            <a:ln w="28575" cap="rnd">
              <a:solidFill>
                <a:srgbClr val="33C078"/>
              </a:solidFill>
              <a:round/>
            </a:ln>
            <a:effectLst/>
          </c:spPr>
          <c:marker>
            <c:symbol val="none"/>
          </c:marker>
          <c:cat>
            <c:numRef>
              <c:f>Sheet1!$A$2:$A$12</c:f>
              <c:numCache>
                <mc:AlternateContent xmlns:mc="http://schemas.openxmlformats.org/markup-compatibility/2006">
                  <mc:Choice Requires="c16r2">
                    <c16r2:formatcode2>[$-en-PT,1]hh:mm:ss;@</c16r2:formatcode2>
                  </mc:Choice>
                  <mc:Fallback>
                    <c:formatCode>[$]hh:mm:ss;@</c:formatCode>
                  </mc:Fallback>
                </mc:AlternateContent>
                <c:ptCount val="11"/>
                <c:pt idx="0">
                  <c:v>0</c:v>
                </c:pt>
                <c:pt idx="1">
                  <c:v>3.4722222222222224E-4</c:v>
                </c:pt>
                <c:pt idx="2">
                  <c:v>6.9444444444444447E-4</c:v>
                </c:pt>
                <c:pt idx="3">
                  <c:v>1.0416666666666667E-3</c:v>
                </c:pt>
                <c:pt idx="4">
                  <c:v>1.3888888888888889E-3</c:v>
                </c:pt>
                <c:pt idx="5">
                  <c:v>1.736111111111111E-3</c:v>
                </c:pt>
                <c:pt idx="6">
                  <c:v>2.0833333333333333E-3</c:v>
                </c:pt>
                <c:pt idx="7">
                  <c:v>2.4305555555555599E-3</c:v>
                </c:pt>
                <c:pt idx="8">
                  <c:v>2.7777777777777801E-3</c:v>
                </c:pt>
                <c:pt idx="9">
                  <c:v>3.1250000000000002E-3</c:v>
                </c:pt>
                <c:pt idx="10">
                  <c:v>3.472222222222222E-3</c:v>
                </c:pt>
              </c:numCache>
            </c:numRef>
          </c:cat>
          <c:val>
            <c:numRef>
              <c:f>Sheet1!$C$2:$C$12</c:f>
              <c:numCache>
                <c:formatCode>General</c:formatCode>
                <c:ptCount val="11"/>
                <c:pt idx="0">
                  <c:v>11</c:v>
                </c:pt>
                <c:pt idx="1">
                  <c:v>12</c:v>
                </c:pt>
                <c:pt idx="2">
                  <c:v>13</c:v>
                </c:pt>
                <c:pt idx="3">
                  <c:v>14</c:v>
                </c:pt>
                <c:pt idx="4">
                  <c:v>14</c:v>
                </c:pt>
                <c:pt idx="5">
                  <c:v>15</c:v>
                </c:pt>
                <c:pt idx="6">
                  <c:v>14</c:v>
                </c:pt>
                <c:pt idx="7">
                  <c:v>15</c:v>
                </c:pt>
                <c:pt idx="8">
                  <c:v>15</c:v>
                </c:pt>
                <c:pt idx="9">
                  <c:v>16</c:v>
                </c:pt>
                <c:pt idx="10">
                  <c:v>14</c:v>
                </c:pt>
              </c:numCache>
            </c:numRef>
          </c:val>
          <c:smooth val="0"/>
          <c:extLst>
            <c:ext xmlns:c16="http://schemas.microsoft.com/office/drawing/2014/chart" uri="{C3380CC4-5D6E-409C-BE32-E72D297353CC}">
              <c16:uniqueId val="{00000001-CF24-0844-8C53-716DF8422AD3}"/>
            </c:ext>
          </c:extLst>
        </c:ser>
        <c:ser>
          <c:idx val="2"/>
          <c:order val="2"/>
          <c:tx>
            <c:strRef>
              <c:f>Sheet1!$D$1</c:f>
              <c:strCache>
                <c:ptCount val="1"/>
                <c:pt idx="0">
                  <c:v>Proxy SGX &amp; Encrypted Redis</c:v>
                </c:pt>
              </c:strCache>
            </c:strRef>
          </c:tx>
          <c:spPr>
            <a:ln w="28575" cap="rnd">
              <a:solidFill>
                <a:srgbClr val="FF69F9"/>
              </a:solidFill>
              <a:round/>
            </a:ln>
            <a:effectLst/>
          </c:spPr>
          <c:marker>
            <c:symbol val="none"/>
          </c:marker>
          <c:cat>
            <c:numRef>
              <c:f>Sheet1!$A$2:$A$12</c:f>
              <c:numCache>
                <mc:AlternateContent xmlns:mc="http://schemas.openxmlformats.org/markup-compatibility/2006">
                  <mc:Choice Requires="c16r2">
                    <c16r2:formatcode2>[$-en-PT,1]hh:mm:ss;@</c16r2:formatcode2>
                  </mc:Choice>
                  <mc:Fallback>
                    <c:formatCode>[$]hh:mm:ss;@</c:formatCode>
                  </mc:Fallback>
                </mc:AlternateContent>
                <c:ptCount val="11"/>
                <c:pt idx="0">
                  <c:v>0</c:v>
                </c:pt>
                <c:pt idx="1">
                  <c:v>3.4722222222222224E-4</c:v>
                </c:pt>
                <c:pt idx="2">
                  <c:v>6.9444444444444447E-4</c:v>
                </c:pt>
                <c:pt idx="3">
                  <c:v>1.0416666666666667E-3</c:v>
                </c:pt>
                <c:pt idx="4">
                  <c:v>1.3888888888888889E-3</c:v>
                </c:pt>
                <c:pt idx="5">
                  <c:v>1.736111111111111E-3</c:v>
                </c:pt>
                <c:pt idx="6">
                  <c:v>2.0833333333333333E-3</c:v>
                </c:pt>
                <c:pt idx="7">
                  <c:v>2.4305555555555599E-3</c:v>
                </c:pt>
                <c:pt idx="8">
                  <c:v>2.7777777777777801E-3</c:v>
                </c:pt>
                <c:pt idx="9">
                  <c:v>3.1250000000000002E-3</c:v>
                </c:pt>
                <c:pt idx="10">
                  <c:v>3.472222222222222E-3</c:v>
                </c:pt>
              </c:numCache>
            </c:numRef>
          </c:cat>
          <c:val>
            <c:numRef>
              <c:f>Sheet1!$D$2:$D$12</c:f>
              <c:numCache>
                <c:formatCode>General</c:formatCode>
                <c:ptCount val="11"/>
                <c:pt idx="0">
                  <c:v>8</c:v>
                </c:pt>
                <c:pt idx="1">
                  <c:v>9</c:v>
                </c:pt>
                <c:pt idx="2">
                  <c:v>10</c:v>
                </c:pt>
                <c:pt idx="3">
                  <c:v>10</c:v>
                </c:pt>
                <c:pt idx="4">
                  <c:v>9</c:v>
                </c:pt>
                <c:pt idx="5">
                  <c:v>11</c:v>
                </c:pt>
                <c:pt idx="6">
                  <c:v>10</c:v>
                </c:pt>
                <c:pt idx="7">
                  <c:v>9</c:v>
                </c:pt>
                <c:pt idx="8">
                  <c:v>10</c:v>
                </c:pt>
                <c:pt idx="9">
                  <c:v>11</c:v>
                </c:pt>
                <c:pt idx="10">
                  <c:v>9</c:v>
                </c:pt>
              </c:numCache>
            </c:numRef>
          </c:val>
          <c:smooth val="0"/>
          <c:extLst>
            <c:ext xmlns:c16="http://schemas.microsoft.com/office/drawing/2014/chart" uri="{C3380CC4-5D6E-409C-BE32-E72D297353CC}">
              <c16:uniqueId val="{00000002-CF24-0844-8C53-716DF8422AD3}"/>
            </c:ext>
          </c:extLst>
        </c:ser>
        <c:dLbls>
          <c:showLegendKey val="0"/>
          <c:showVal val="0"/>
          <c:showCatName val="0"/>
          <c:showSerName val="0"/>
          <c:showPercent val="0"/>
          <c:showBubbleSize val="0"/>
        </c:dLbls>
        <c:smooth val="0"/>
        <c:axId val="1377486864"/>
        <c:axId val="1377489232"/>
      </c:lineChart>
      <c:catAx>
        <c:axId val="1377486864"/>
        <c:scaling>
          <c:orientation val="minMax"/>
        </c:scaling>
        <c:delete val="0"/>
        <c:axPos val="b"/>
        <c:title>
          <c:tx>
            <c:rich>
              <a:bodyPr rot="0" spcFirstLastPara="1" vertOverflow="ellipsis" vert="horz" wrap="square" anchor="ctr" anchorCtr="1"/>
              <a:lstStyle/>
              <a:p>
                <a:pPr>
                  <a:defRPr sz="1330" b="0" i="0" u="none" strike="noStrike" kern="1200" baseline="0">
                    <a:solidFill>
                      <a:schemeClr val="bg1"/>
                    </a:solidFill>
                    <a:latin typeface="+mn-lt"/>
                    <a:ea typeface="+mn-ea"/>
                    <a:cs typeface="+mn-cs"/>
                  </a:defRPr>
                </a:pPr>
                <a:r>
                  <a:rPr lang="en-GB" sz="1400" dirty="0"/>
                  <a:t>Time (</a:t>
                </a:r>
                <a:r>
                  <a:rPr lang="en-GB" sz="1400" dirty="0" err="1"/>
                  <a:t>mm:ss</a:t>
                </a:r>
                <a:r>
                  <a:rPr lang="en-GB" sz="1400" dirty="0"/>
                  <a:t>)</a:t>
                </a:r>
              </a:p>
            </c:rich>
          </c:tx>
          <c:overlay val="0"/>
          <c:spPr>
            <a:noFill/>
            <a:ln>
              <a:noFill/>
            </a:ln>
            <a:effectLst/>
          </c:spPr>
          <c:txPr>
            <a:bodyPr rot="0" spcFirstLastPara="1" vertOverflow="ellipsis" vert="horz" wrap="square" anchor="ctr" anchorCtr="1"/>
            <a:lstStyle/>
            <a:p>
              <a:pPr>
                <a:defRPr sz="1330" b="0" i="0" u="none" strike="noStrike" kern="1200" baseline="0">
                  <a:solidFill>
                    <a:schemeClr val="bg1"/>
                  </a:solidFill>
                  <a:latin typeface="+mn-lt"/>
                  <a:ea typeface="+mn-ea"/>
                  <a:cs typeface="+mn-cs"/>
                </a:defRPr>
              </a:pPr>
              <a:endParaRPr lang="en-PT"/>
            </a:p>
          </c:txPr>
        </c:title>
        <c:numFmt formatCode="[$]mm:ss;@" c16r2:formatcode2="[$-en-PT,1]mm:ss;@" sourceLinked="0"/>
        <c:majorTickMark val="none"/>
        <c:minorTickMark val="none"/>
        <c:tickLblPos val="nextTo"/>
        <c:spPr>
          <a:noFill/>
          <a:ln w="9525" cap="flat" cmpd="sng" algn="ctr">
            <a:solidFill>
              <a:schemeClr val="bg1"/>
            </a:solidFill>
            <a:round/>
          </a:ln>
          <a:effectLst/>
        </c:spPr>
        <c:txPr>
          <a:bodyPr rot="-60000000" spcFirstLastPara="1" vertOverflow="ellipsis" vert="horz" wrap="square" anchor="ctr" anchorCtr="1"/>
          <a:lstStyle/>
          <a:p>
            <a:pPr>
              <a:defRPr sz="2000" b="0" i="0" u="none" strike="noStrike" kern="1200" baseline="0">
                <a:solidFill>
                  <a:schemeClr val="bg1"/>
                </a:solidFill>
                <a:latin typeface="+mn-lt"/>
                <a:ea typeface="+mn-ea"/>
                <a:cs typeface="+mn-cs"/>
              </a:defRPr>
            </a:pPr>
            <a:endParaRPr lang="en-PT"/>
          </a:p>
        </c:txPr>
        <c:crossAx val="1377489232"/>
        <c:crosses val="autoZero"/>
        <c:auto val="1"/>
        <c:lblAlgn val="ctr"/>
        <c:lblOffset val="100"/>
        <c:tickLblSkip val="5"/>
        <c:noMultiLvlLbl val="0"/>
      </c:catAx>
      <c:valAx>
        <c:axId val="1377489232"/>
        <c:scaling>
          <c:orientation val="minMax"/>
        </c:scaling>
        <c:delete val="0"/>
        <c:axPos val="l"/>
        <c:majorGridlines>
          <c:spPr>
            <a:ln w="9525" cap="flat" cmpd="sng" algn="ctr">
              <a:solidFill>
                <a:schemeClr val="bg1">
                  <a:alpha val="22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bg1"/>
                    </a:solidFill>
                    <a:latin typeface="+mn-lt"/>
                    <a:ea typeface="+mn-ea"/>
                    <a:cs typeface="+mn-cs"/>
                  </a:defRPr>
                </a:pPr>
                <a:r>
                  <a:rPr lang="en-GB" sz="1400" dirty="0"/>
                  <a:t>Operations per Second</a:t>
                </a:r>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bg1"/>
                  </a:solidFill>
                  <a:latin typeface="+mn-lt"/>
                  <a:ea typeface="+mn-ea"/>
                  <a:cs typeface="+mn-cs"/>
                </a:defRPr>
              </a:pPr>
              <a:endParaRPr lang="en-PT"/>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bg1"/>
                </a:solidFill>
                <a:latin typeface="+mn-lt"/>
                <a:ea typeface="+mn-ea"/>
                <a:cs typeface="+mn-cs"/>
              </a:defRPr>
            </a:pPr>
            <a:endParaRPr lang="en-PT"/>
          </a:p>
        </c:txPr>
        <c:crossAx val="137748686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chemeClr val="bg1"/>
          </a:solidFill>
        </a:defRPr>
      </a:pPr>
      <a:endParaRPr lang="en-PT"/>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bg1"/>
                </a:solidFill>
                <a:latin typeface="+mn-lt"/>
                <a:ea typeface="+mn-ea"/>
                <a:cs typeface="+mn-cs"/>
              </a:defRPr>
            </a:pPr>
            <a:r>
              <a:rPr lang="en-GB"/>
              <a:t>Standalone Set Throughput</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bg1"/>
              </a:solidFill>
              <a:latin typeface="+mn-lt"/>
              <a:ea typeface="+mn-ea"/>
              <a:cs typeface="+mn-cs"/>
            </a:defRPr>
          </a:pPr>
          <a:endParaRPr lang="en-PT"/>
        </a:p>
      </c:txPr>
    </c:title>
    <c:autoTitleDeleted val="0"/>
    <c:plotArea>
      <c:layout/>
      <c:lineChart>
        <c:grouping val="standard"/>
        <c:varyColors val="0"/>
        <c:ser>
          <c:idx val="0"/>
          <c:order val="0"/>
          <c:tx>
            <c:strRef>
              <c:f>Sheet1!$B$1</c:f>
              <c:strCache>
                <c:ptCount val="1"/>
                <c:pt idx="0">
                  <c:v>Proxy &amp; Redis</c:v>
                </c:pt>
              </c:strCache>
            </c:strRef>
          </c:tx>
          <c:spPr>
            <a:ln w="28575" cap="rnd">
              <a:solidFill>
                <a:schemeClr val="accent1"/>
              </a:solidFill>
              <a:round/>
            </a:ln>
            <a:effectLst/>
          </c:spPr>
          <c:marker>
            <c:symbol val="none"/>
          </c:marker>
          <c:cat>
            <c:numRef>
              <c:f>Sheet1!$A$2:$A$22</c:f>
              <c:numCache>
                <mc:AlternateContent xmlns:mc="http://schemas.openxmlformats.org/markup-compatibility/2006">
                  <mc:Choice Requires="c16r2">
                    <c16r2:formatcode2>[$-en-PT,1]hh:mm:ss;@</c16r2:formatcode2>
                  </mc:Choice>
                  <mc:Fallback>
                    <c:formatCode>[$]hh:mm:ss;@</c:formatCode>
                  </mc:Fallback>
                </mc:AlternateContent>
                <c:ptCount val="21"/>
                <c:pt idx="0">
                  <c:v>0</c:v>
                </c:pt>
                <c:pt idx="1">
                  <c:v>3.4722222222222224E-4</c:v>
                </c:pt>
                <c:pt idx="2">
                  <c:v>6.9444444444444447E-4</c:v>
                </c:pt>
                <c:pt idx="3">
                  <c:v>1.0416666666666667E-3</c:v>
                </c:pt>
                <c:pt idx="4">
                  <c:v>1.3888888888888889E-3</c:v>
                </c:pt>
                <c:pt idx="5">
                  <c:v>1.736111111111111E-3</c:v>
                </c:pt>
                <c:pt idx="6">
                  <c:v>2.0833333333333333E-3</c:v>
                </c:pt>
                <c:pt idx="7">
                  <c:v>2.4305555555555599E-3</c:v>
                </c:pt>
                <c:pt idx="8">
                  <c:v>2.7777777777777801E-3</c:v>
                </c:pt>
                <c:pt idx="9">
                  <c:v>3.1250000000000002E-3</c:v>
                </c:pt>
                <c:pt idx="10">
                  <c:v>3.4722222222222199E-3</c:v>
                </c:pt>
                <c:pt idx="11">
                  <c:v>3.81944444444444E-3</c:v>
                </c:pt>
                <c:pt idx="12">
                  <c:v>4.1666666666666701E-3</c:v>
                </c:pt>
                <c:pt idx="13">
                  <c:v>4.5138888888888902E-3</c:v>
                </c:pt>
                <c:pt idx="14">
                  <c:v>4.8611111111111103E-3</c:v>
                </c:pt>
                <c:pt idx="15">
                  <c:v>5.2083333333333296E-3</c:v>
                </c:pt>
                <c:pt idx="16">
                  <c:v>5.5555555555555601E-3</c:v>
                </c:pt>
                <c:pt idx="17">
                  <c:v>5.9027777777777802E-3</c:v>
                </c:pt>
                <c:pt idx="18">
                  <c:v>6.2500000000000003E-3</c:v>
                </c:pt>
                <c:pt idx="19">
                  <c:v>6.5972222222222196E-3</c:v>
                </c:pt>
                <c:pt idx="20">
                  <c:v>6.9444444444444397E-3</c:v>
                </c:pt>
              </c:numCache>
            </c:numRef>
          </c:cat>
          <c:val>
            <c:numRef>
              <c:f>Sheet1!$B$2:$B$22</c:f>
              <c:numCache>
                <c:formatCode>General</c:formatCode>
                <c:ptCount val="21"/>
                <c:pt idx="0">
                  <c:v>22</c:v>
                </c:pt>
                <c:pt idx="1">
                  <c:v>23</c:v>
                </c:pt>
                <c:pt idx="2">
                  <c:v>21</c:v>
                </c:pt>
                <c:pt idx="3">
                  <c:v>22</c:v>
                </c:pt>
                <c:pt idx="4">
                  <c:v>22</c:v>
                </c:pt>
                <c:pt idx="5">
                  <c:v>24</c:v>
                </c:pt>
                <c:pt idx="6">
                  <c:v>23</c:v>
                </c:pt>
                <c:pt idx="7">
                  <c:v>23</c:v>
                </c:pt>
                <c:pt idx="8">
                  <c:v>23</c:v>
                </c:pt>
                <c:pt idx="9">
                  <c:v>25</c:v>
                </c:pt>
                <c:pt idx="10">
                  <c:v>25</c:v>
                </c:pt>
                <c:pt idx="11">
                  <c:v>25</c:v>
                </c:pt>
                <c:pt idx="12">
                  <c:v>25</c:v>
                </c:pt>
                <c:pt idx="13">
                  <c:v>22</c:v>
                </c:pt>
                <c:pt idx="14">
                  <c:v>25</c:v>
                </c:pt>
                <c:pt idx="15">
                  <c:v>25</c:v>
                </c:pt>
                <c:pt idx="16">
                  <c:v>25</c:v>
                </c:pt>
                <c:pt idx="17">
                  <c:v>24</c:v>
                </c:pt>
                <c:pt idx="18">
                  <c:v>22</c:v>
                </c:pt>
                <c:pt idx="19">
                  <c:v>22</c:v>
                </c:pt>
                <c:pt idx="20">
                  <c:v>22</c:v>
                </c:pt>
              </c:numCache>
            </c:numRef>
          </c:val>
          <c:smooth val="0"/>
          <c:extLst>
            <c:ext xmlns:c16="http://schemas.microsoft.com/office/drawing/2014/chart" uri="{C3380CC4-5D6E-409C-BE32-E72D297353CC}">
              <c16:uniqueId val="{00000000-93AF-C542-B130-07D591155209}"/>
            </c:ext>
          </c:extLst>
        </c:ser>
        <c:ser>
          <c:idx val="1"/>
          <c:order val="1"/>
          <c:tx>
            <c:strRef>
              <c:f>Sheet1!$C$1</c:f>
              <c:strCache>
                <c:ptCount val="1"/>
                <c:pt idx="0">
                  <c:v>Proxy SGX &amp; Redis SGX</c:v>
                </c:pt>
              </c:strCache>
            </c:strRef>
          </c:tx>
          <c:spPr>
            <a:ln w="28575" cap="rnd">
              <a:solidFill>
                <a:schemeClr val="accent2"/>
              </a:solidFill>
              <a:round/>
            </a:ln>
            <a:effectLst/>
          </c:spPr>
          <c:marker>
            <c:symbol val="none"/>
          </c:marker>
          <c:cat>
            <c:numRef>
              <c:f>Sheet1!$A$2:$A$22</c:f>
              <c:numCache>
                <mc:AlternateContent xmlns:mc="http://schemas.openxmlformats.org/markup-compatibility/2006">
                  <mc:Choice Requires="c16r2">
                    <c16r2:formatcode2>[$-en-PT,1]hh:mm:ss;@</c16r2:formatcode2>
                  </mc:Choice>
                  <mc:Fallback>
                    <c:formatCode>[$]hh:mm:ss;@</c:formatCode>
                  </mc:Fallback>
                </mc:AlternateContent>
                <c:ptCount val="21"/>
                <c:pt idx="0">
                  <c:v>0</c:v>
                </c:pt>
                <c:pt idx="1">
                  <c:v>3.4722222222222224E-4</c:v>
                </c:pt>
                <c:pt idx="2">
                  <c:v>6.9444444444444447E-4</c:v>
                </c:pt>
                <c:pt idx="3">
                  <c:v>1.0416666666666667E-3</c:v>
                </c:pt>
                <c:pt idx="4">
                  <c:v>1.3888888888888889E-3</c:v>
                </c:pt>
                <c:pt idx="5">
                  <c:v>1.736111111111111E-3</c:v>
                </c:pt>
                <c:pt idx="6">
                  <c:v>2.0833333333333333E-3</c:v>
                </c:pt>
                <c:pt idx="7">
                  <c:v>2.4305555555555599E-3</c:v>
                </c:pt>
                <c:pt idx="8">
                  <c:v>2.7777777777777801E-3</c:v>
                </c:pt>
                <c:pt idx="9">
                  <c:v>3.1250000000000002E-3</c:v>
                </c:pt>
                <c:pt idx="10">
                  <c:v>3.4722222222222199E-3</c:v>
                </c:pt>
                <c:pt idx="11">
                  <c:v>3.81944444444444E-3</c:v>
                </c:pt>
                <c:pt idx="12">
                  <c:v>4.1666666666666701E-3</c:v>
                </c:pt>
                <c:pt idx="13">
                  <c:v>4.5138888888888902E-3</c:v>
                </c:pt>
                <c:pt idx="14">
                  <c:v>4.8611111111111103E-3</c:v>
                </c:pt>
                <c:pt idx="15">
                  <c:v>5.2083333333333296E-3</c:v>
                </c:pt>
                <c:pt idx="16">
                  <c:v>5.5555555555555601E-3</c:v>
                </c:pt>
                <c:pt idx="17">
                  <c:v>5.9027777777777802E-3</c:v>
                </c:pt>
                <c:pt idx="18">
                  <c:v>6.2500000000000003E-3</c:v>
                </c:pt>
                <c:pt idx="19">
                  <c:v>6.5972222222222196E-3</c:v>
                </c:pt>
                <c:pt idx="20">
                  <c:v>6.9444444444444397E-3</c:v>
                </c:pt>
              </c:numCache>
            </c:numRef>
          </c:cat>
          <c:val>
            <c:numRef>
              <c:f>Sheet1!$C$2:$C$22</c:f>
              <c:numCache>
                <c:formatCode>General</c:formatCode>
                <c:ptCount val="21"/>
                <c:pt idx="0">
                  <c:v>14</c:v>
                </c:pt>
                <c:pt idx="1">
                  <c:v>17</c:v>
                </c:pt>
                <c:pt idx="2">
                  <c:v>20</c:v>
                </c:pt>
                <c:pt idx="3">
                  <c:v>20</c:v>
                </c:pt>
                <c:pt idx="4">
                  <c:v>19</c:v>
                </c:pt>
                <c:pt idx="5">
                  <c:v>20</c:v>
                </c:pt>
                <c:pt idx="6">
                  <c:v>22</c:v>
                </c:pt>
                <c:pt idx="7">
                  <c:v>22</c:v>
                </c:pt>
                <c:pt idx="8">
                  <c:v>19</c:v>
                </c:pt>
                <c:pt idx="9">
                  <c:v>18</c:v>
                </c:pt>
                <c:pt idx="10">
                  <c:v>17</c:v>
                </c:pt>
                <c:pt idx="11">
                  <c:v>21</c:v>
                </c:pt>
                <c:pt idx="12">
                  <c:v>19</c:v>
                </c:pt>
                <c:pt idx="13">
                  <c:v>20</c:v>
                </c:pt>
                <c:pt idx="14">
                  <c:v>19</c:v>
                </c:pt>
                <c:pt idx="15">
                  <c:v>18</c:v>
                </c:pt>
                <c:pt idx="16">
                  <c:v>21</c:v>
                </c:pt>
                <c:pt idx="17">
                  <c:v>22</c:v>
                </c:pt>
                <c:pt idx="18">
                  <c:v>20</c:v>
                </c:pt>
                <c:pt idx="19">
                  <c:v>19</c:v>
                </c:pt>
                <c:pt idx="20">
                  <c:v>21</c:v>
                </c:pt>
              </c:numCache>
            </c:numRef>
          </c:val>
          <c:smooth val="0"/>
          <c:extLst>
            <c:ext xmlns:c16="http://schemas.microsoft.com/office/drawing/2014/chart" uri="{C3380CC4-5D6E-409C-BE32-E72D297353CC}">
              <c16:uniqueId val="{00000001-93AF-C542-B130-07D591155209}"/>
            </c:ext>
          </c:extLst>
        </c:ser>
        <c:ser>
          <c:idx val="2"/>
          <c:order val="2"/>
          <c:tx>
            <c:strRef>
              <c:f>Sheet1!$D$1</c:f>
              <c:strCache>
                <c:ptCount val="1"/>
                <c:pt idx="0">
                  <c:v>Proxy SGX &amp; Redis Encrypted</c:v>
                </c:pt>
              </c:strCache>
            </c:strRef>
          </c:tx>
          <c:spPr>
            <a:ln w="28575" cap="rnd">
              <a:solidFill>
                <a:schemeClr val="accent3"/>
              </a:solidFill>
              <a:round/>
            </a:ln>
            <a:effectLst/>
          </c:spPr>
          <c:marker>
            <c:symbol val="none"/>
          </c:marker>
          <c:cat>
            <c:numRef>
              <c:f>Sheet1!$A$2:$A$22</c:f>
              <c:numCache>
                <mc:AlternateContent xmlns:mc="http://schemas.openxmlformats.org/markup-compatibility/2006">
                  <mc:Choice Requires="c16r2">
                    <c16r2:formatcode2>[$-en-PT,1]hh:mm:ss;@</c16r2:formatcode2>
                  </mc:Choice>
                  <mc:Fallback>
                    <c:formatCode>[$]hh:mm:ss;@</c:formatCode>
                  </mc:Fallback>
                </mc:AlternateContent>
                <c:ptCount val="21"/>
                <c:pt idx="0">
                  <c:v>0</c:v>
                </c:pt>
                <c:pt idx="1">
                  <c:v>3.4722222222222224E-4</c:v>
                </c:pt>
                <c:pt idx="2">
                  <c:v>6.9444444444444447E-4</c:v>
                </c:pt>
                <c:pt idx="3">
                  <c:v>1.0416666666666667E-3</c:v>
                </c:pt>
                <c:pt idx="4">
                  <c:v>1.3888888888888889E-3</c:v>
                </c:pt>
                <c:pt idx="5">
                  <c:v>1.736111111111111E-3</c:v>
                </c:pt>
                <c:pt idx="6">
                  <c:v>2.0833333333333333E-3</c:v>
                </c:pt>
                <c:pt idx="7">
                  <c:v>2.4305555555555599E-3</c:v>
                </c:pt>
                <c:pt idx="8">
                  <c:v>2.7777777777777801E-3</c:v>
                </c:pt>
                <c:pt idx="9">
                  <c:v>3.1250000000000002E-3</c:v>
                </c:pt>
                <c:pt idx="10">
                  <c:v>3.4722222222222199E-3</c:v>
                </c:pt>
                <c:pt idx="11">
                  <c:v>3.81944444444444E-3</c:v>
                </c:pt>
                <c:pt idx="12">
                  <c:v>4.1666666666666701E-3</c:v>
                </c:pt>
                <c:pt idx="13">
                  <c:v>4.5138888888888902E-3</c:v>
                </c:pt>
                <c:pt idx="14">
                  <c:v>4.8611111111111103E-3</c:v>
                </c:pt>
                <c:pt idx="15">
                  <c:v>5.2083333333333296E-3</c:v>
                </c:pt>
                <c:pt idx="16">
                  <c:v>5.5555555555555601E-3</c:v>
                </c:pt>
                <c:pt idx="17">
                  <c:v>5.9027777777777802E-3</c:v>
                </c:pt>
                <c:pt idx="18">
                  <c:v>6.2500000000000003E-3</c:v>
                </c:pt>
                <c:pt idx="19">
                  <c:v>6.5972222222222196E-3</c:v>
                </c:pt>
                <c:pt idx="20">
                  <c:v>6.9444444444444397E-3</c:v>
                </c:pt>
              </c:numCache>
            </c:numRef>
          </c:cat>
          <c:val>
            <c:numRef>
              <c:f>Sheet1!$D$2:$D$22</c:f>
              <c:numCache>
                <c:formatCode>General</c:formatCode>
                <c:ptCount val="21"/>
                <c:pt idx="0">
                  <c:v>16</c:v>
                </c:pt>
                <c:pt idx="1">
                  <c:v>19</c:v>
                </c:pt>
                <c:pt idx="2">
                  <c:v>17</c:v>
                </c:pt>
                <c:pt idx="3">
                  <c:v>20</c:v>
                </c:pt>
                <c:pt idx="4">
                  <c:v>19</c:v>
                </c:pt>
                <c:pt idx="5">
                  <c:v>21</c:v>
                </c:pt>
                <c:pt idx="6">
                  <c:v>20</c:v>
                </c:pt>
                <c:pt idx="7">
                  <c:v>19</c:v>
                </c:pt>
                <c:pt idx="8">
                  <c:v>19</c:v>
                </c:pt>
                <c:pt idx="9">
                  <c:v>19</c:v>
                </c:pt>
                <c:pt idx="10">
                  <c:v>22</c:v>
                </c:pt>
                <c:pt idx="11">
                  <c:v>22</c:v>
                </c:pt>
                <c:pt idx="12">
                  <c:v>19</c:v>
                </c:pt>
                <c:pt idx="13">
                  <c:v>21</c:v>
                </c:pt>
                <c:pt idx="14">
                  <c:v>22</c:v>
                </c:pt>
                <c:pt idx="15">
                  <c:v>22</c:v>
                </c:pt>
                <c:pt idx="16">
                  <c:v>19</c:v>
                </c:pt>
                <c:pt idx="17">
                  <c:v>20</c:v>
                </c:pt>
                <c:pt idx="18">
                  <c:v>21</c:v>
                </c:pt>
                <c:pt idx="19">
                  <c:v>19</c:v>
                </c:pt>
                <c:pt idx="20">
                  <c:v>20</c:v>
                </c:pt>
              </c:numCache>
            </c:numRef>
          </c:val>
          <c:smooth val="0"/>
          <c:extLst>
            <c:ext xmlns:c16="http://schemas.microsoft.com/office/drawing/2014/chart" uri="{C3380CC4-5D6E-409C-BE32-E72D297353CC}">
              <c16:uniqueId val="{00000002-93AF-C542-B130-07D591155209}"/>
            </c:ext>
          </c:extLst>
        </c:ser>
        <c:dLbls>
          <c:showLegendKey val="0"/>
          <c:showVal val="0"/>
          <c:showCatName val="0"/>
          <c:showSerName val="0"/>
          <c:showPercent val="0"/>
          <c:showBubbleSize val="0"/>
        </c:dLbls>
        <c:smooth val="0"/>
        <c:axId val="1377486864"/>
        <c:axId val="1377489232"/>
      </c:lineChart>
      <c:catAx>
        <c:axId val="1377486864"/>
        <c:scaling>
          <c:orientation val="minMax"/>
        </c:scaling>
        <c:delete val="0"/>
        <c:axPos val="b"/>
        <c:numFmt formatCode="[$]mm:ss;@" c16r2:formatcode2="[$-en-PT,1]mm:ss;@" sourceLinked="0"/>
        <c:majorTickMark val="none"/>
        <c:minorTickMark val="none"/>
        <c:tickLblPos val="nextTo"/>
        <c:spPr>
          <a:noFill/>
          <a:ln w="9525" cap="flat" cmpd="sng" algn="ctr">
            <a:solidFill>
              <a:schemeClr val="bg1"/>
            </a:solidFill>
            <a:round/>
          </a:ln>
          <a:effectLst/>
        </c:spPr>
        <c:txPr>
          <a:bodyPr rot="-60000000" spcFirstLastPara="1" vertOverflow="ellipsis" vert="horz" wrap="square" anchor="ctr" anchorCtr="1"/>
          <a:lstStyle/>
          <a:p>
            <a:pPr>
              <a:defRPr sz="2000" b="0" i="0" u="none" strike="noStrike" kern="1200" baseline="0">
                <a:solidFill>
                  <a:schemeClr val="bg1"/>
                </a:solidFill>
                <a:latin typeface="+mn-lt"/>
                <a:ea typeface="+mn-ea"/>
                <a:cs typeface="+mn-cs"/>
              </a:defRPr>
            </a:pPr>
            <a:endParaRPr lang="en-PT"/>
          </a:p>
        </c:txPr>
        <c:crossAx val="1377489232"/>
        <c:crosses val="autoZero"/>
        <c:auto val="1"/>
        <c:lblAlgn val="ctr"/>
        <c:lblOffset val="100"/>
        <c:noMultiLvlLbl val="0"/>
      </c:catAx>
      <c:valAx>
        <c:axId val="1377489232"/>
        <c:scaling>
          <c:orientation val="minMax"/>
        </c:scaling>
        <c:delete val="0"/>
        <c:axPos val="l"/>
        <c:majorGridlines>
          <c:spPr>
            <a:ln w="9525" cap="flat" cmpd="sng" algn="ctr">
              <a:solidFill>
                <a:schemeClr val="bg1">
                  <a:alpha val="22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bg1"/>
                    </a:solidFill>
                    <a:latin typeface="+mn-lt"/>
                    <a:ea typeface="+mn-ea"/>
                    <a:cs typeface="+mn-cs"/>
                  </a:defRPr>
                </a:pPr>
                <a:r>
                  <a:rPr lang="en-GB" sz="1400" dirty="0"/>
                  <a:t>Operations per Second</a:t>
                </a:r>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bg1"/>
                  </a:solidFill>
                  <a:latin typeface="+mn-lt"/>
                  <a:ea typeface="+mn-ea"/>
                  <a:cs typeface="+mn-cs"/>
                </a:defRPr>
              </a:pPr>
              <a:endParaRPr lang="en-PT"/>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bg1"/>
                </a:solidFill>
                <a:latin typeface="+mn-lt"/>
                <a:ea typeface="+mn-ea"/>
                <a:cs typeface="+mn-cs"/>
              </a:defRPr>
            </a:pPr>
            <a:endParaRPr lang="en-PT"/>
          </a:p>
        </c:txPr>
        <c:crossAx val="137748686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600" b="0" i="0" u="none" strike="noStrike" kern="1200" baseline="0">
              <a:solidFill>
                <a:schemeClr val="bg1"/>
              </a:solidFill>
              <a:latin typeface="+mn-lt"/>
              <a:ea typeface="+mn-ea"/>
              <a:cs typeface="+mn-cs"/>
            </a:defRPr>
          </a:pPr>
          <a:endParaRPr lang="en-PT"/>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chemeClr val="bg1"/>
          </a:solidFill>
        </a:defRPr>
      </a:pPr>
      <a:endParaRPr lang="en-PT"/>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GB" dirty="0">
                <a:solidFill>
                  <a:schemeClr val="bg1"/>
                </a:solidFill>
              </a:rPr>
              <a:t>Average CPU Load</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PT"/>
        </a:p>
      </c:txPr>
    </c:title>
    <c:autoTitleDeleted val="0"/>
    <c:plotArea>
      <c:layout/>
      <c:barChart>
        <c:barDir val="col"/>
        <c:grouping val="clustered"/>
        <c:varyColors val="0"/>
        <c:ser>
          <c:idx val="0"/>
          <c:order val="0"/>
          <c:tx>
            <c:strRef>
              <c:f>Sheet1!$B$1</c:f>
              <c:strCache>
                <c:ptCount val="1"/>
                <c:pt idx="0">
                  <c:v>Proxy &amp; Redis</c:v>
                </c:pt>
              </c:strCache>
            </c:strRef>
          </c:tx>
          <c:spPr>
            <a:solidFill>
              <a:srgbClr val="4875C5"/>
            </a:solidFill>
            <a:ln>
              <a:solidFill>
                <a:srgbClr val="4875C5"/>
              </a:solidFill>
            </a:ln>
            <a:effectLst/>
          </c:spPr>
          <c:invertIfNegative val="0"/>
          <c:dLbls>
            <c:numFmt formatCode="0.00%" sourceLinked="0"/>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chemeClr val="bg1"/>
                    </a:solidFill>
                    <a:latin typeface="+mn-lt"/>
                    <a:ea typeface="+mn-ea"/>
                    <a:cs typeface="+mn-cs"/>
                  </a:defRPr>
                </a:pPr>
                <a:endParaRPr lang="en-PT"/>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Redis Instance</c:v>
                </c:pt>
                <c:pt idx="1">
                  <c:v>Proxy Instance</c:v>
                </c:pt>
              </c:strCache>
            </c:strRef>
          </c:cat>
          <c:val>
            <c:numRef>
              <c:f>Sheet1!$B$2:$B$3</c:f>
              <c:numCache>
                <c:formatCode>General</c:formatCode>
                <c:ptCount val="2"/>
                <c:pt idx="0">
                  <c:v>2.5999999999999999E-3</c:v>
                </c:pt>
                <c:pt idx="1">
                  <c:v>3.7199999999999997E-2</c:v>
                </c:pt>
              </c:numCache>
            </c:numRef>
          </c:val>
          <c:extLst>
            <c:ext xmlns:c16="http://schemas.microsoft.com/office/drawing/2014/chart" uri="{C3380CC4-5D6E-409C-BE32-E72D297353CC}">
              <c16:uniqueId val="{00000000-D61C-C346-8208-F5868B3A65D1}"/>
            </c:ext>
          </c:extLst>
        </c:ser>
        <c:ser>
          <c:idx val="1"/>
          <c:order val="1"/>
          <c:tx>
            <c:strRef>
              <c:f>Sheet1!$C$1</c:f>
              <c:strCache>
                <c:ptCount val="1"/>
                <c:pt idx="0">
                  <c:v>Proxy SGX &amp; Redis SGX</c:v>
                </c:pt>
              </c:strCache>
            </c:strRef>
          </c:tx>
          <c:spPr>
            <a:solidFill>
              <a:srgbClr val="FF0000"/>
            </a:solidFill>
            <a:ln>
              <a:noFill/>
            </a:ln>
            <a:effectLst/>
          </c:spPr>
          <c:invertIfNegative val="0"/>
          <c:dLbls>
            <c:numFmt formatCode="0.00%" sourceLinked="0"/>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chemeClr val="bg1"/>
                    </a:solidFill>
                    <a:latin typeface="+mn-lt"/>
                    <a:ea typeface="+mn-ea"/>
                    <a:cs typeface="+mn-cs"/>
                  </a:defRPr>
                </a:pPr>
                <a:endParaRPr lang="en-PT"/>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Redis Instance</c:v>
                </c:pt>
                <c:pt idx="1">
                  <c:v>Proxy Instance</c:v>
                </c:pt>
              </c:strCache>
            </c:strRef>
          </c:cat>
          <c:val>
            <c:numRef>
              <c:f>Sheet1!$C$2:$C$3</c:f>
              <c:numCache>
                <c:formatCode>General</c:formatCode>
                <c:ptCount val="2"/>
                <c:pt idx="0">
                  <c:v>0.08</c:v>
                </c:pt>
                <c:pt idx="1">
                  <c:v>0.222</c:v>
                </c:pt>
              </c:numCache>
            </c:numRef>
          </c:val>
          <c:extLst>
            <c:ext xmlns:c16="http://schemas.microsoft.com/office/drawing/2014/chart" uri="{C3380CC4-5D6E-409C-BE32-E72D297353CC}">
              <c16:uniqueId val="{00000001-D61C-C346-8208-F5868B3A65D1}"/>
            </c:ext>
          </c:extLst>
        </c:ser>
        <c:ser>
          <c:idx val="2"/>
          <c:order val="2"/>
          <c:tx>
            <c:strRef>
              <c:f>Sheet1!$D$1</c:f>
              <c:strCache>
                <c:ptCount val="1"/>
                <c:pt idx="0">
                  <c:v>Proxy SGX &amp; Redis Encrypted</c:v>
                </c:pt>
              </c:strCache>
            </c:strRef>
          </c:tx>
          <c:spPr>
            <a:solidFill>
              <a:srgbClr val="34BF78"/>
            </a:solidFill>
            <a:ln>
              <a:noFill/>
            </a:ln>
            <a:effectLst/>
          </c:spPr>
          <c:invertIfNegative val="0"/>
          <c:dLbls>
            <c:numFmt formatCode="0.00%" sourceLinked="0"/>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chemeClr val="bg1"/>
                    </a:solidFill>
                    <a:latin typeface="+mn-lt"/>
                    <a:ea typeface="+mn-ea"/>
                    <a:cs typeface="+mn-cs"/>
                  </a:defRPr>
                </a:pPr>
                <a:endParaRPr lang="en-PT"/>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Redis Instance</c:v>
                </c:pt>
                <c:pt idx="1">
                  <c:v>Proxy Instance</c:v>
                </c:pt>
              </c:strCache>
            </c:strRef>
          </c:cat>
          <c:val>
            <c:numRef>
              <c:f>Sheet1!$D$2:$D$3</c:f>
              <c:numCache>
                <c:formatCode>General</c:formatCode>
                <c:ptCount val="2"/>
                <c:pt idx="0">
                  <c:v>2.3999999999999998E-3</c:v>
                </c:pt>
                <c:pt idx="1">
                  <c:v>0.2011</c:v>
                </c:pt>
              </c:numCache>
            </c:numRef>
          </c:val>
          <c:extLst>
            <c:ext xmlns:c16="http://schemas.microsoft.com/office/drawing/2014/chart" uri="{C3380CC4-5D6E-409C-BE32-E72D297353CC}">
              <c16:uniqueId val="{00000002-D61C-C346-8208-F5868B3A65D1}"/>
            </c:ext>
          </c:extLst>
        </c:ser>
        <c:dLbls>
          <c:showLegendKey val="0"/>
          <c:showVal val="0"/>
          <c:showCatName val="0"/>
          <c:showSerName val="0"/>
          <c:showPercent val="0"/>
          <c:showBubbleSize val="0"/>
        </c:dLbls>
        <c:gapWidth val="219"/>
        <c:overlap val="-27"/>
        <c:axId val="1425334032"/>
        <c:axId val="1425335680"/>
      </c:barChart>
      <c:catAx>
        <c:axId val="1425334032"/>
        <c:scaling>
          <c:orientation val="minMax"/>
        </c:scaling>
        <c:delete val="0"/>
        <c:axPos val="b"/>
        <c:numFmt formatCode="General" sourceLinked="1"/>
        <c:majorTickMark val="none"/>
        <c:minorTickMark val="none"/>
        <c:tickLblPos val="nextTo"/>
        <c:spPr>
          <a:noFill/>
          <a:ln w="9525" cap="flat" cmpd="sng" algn="ctr">
            <a:solidFill>
              <a:schemeClr val="bg1"/>
            </a:solidFill>
            <a:round/>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PT"/>
          </a:p>
        </c:txPr>
        <c:crossAx val="1425335680"/>
        <c:crosses val="autoZero"/>
        <c:auto val="1"/>
        <c:lblAlgn val="ctr"/>
        <c:lblOffset val="100"/>
        <c:noMultiLvlLbl val="0"/>
      </c:catAx>
      <c:valAx>
        <c:axId val="1425335680"/>
        <c:scaling>
          <c:orientation val="minMax"/>
        </c:scaling>
        <c:delete val="0"/>
        <c:axPos val="l"/>
        <c:majorGridlines>
          <c:spPr>
            <a:ln w="9525" cap="flat" cmpd="sng" algn="ctr">
              <a:solidFill>
                <a:schemeClr val="bg1">
                  <a:alpha val="31000"/>
                </a:schemeClr>
              </a:solidFill>
              <a:round/>
            </a:ln>
            <a:effectLst/>
          </c:spPr>
        </c:majorGridlines>
        <c:numFmt formatCode="0.00%" sourceLinked="0"/>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PT"/>
          </a:p>
        </c:txPr>
        <c:crossAx val="142533403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PT"/>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PT"/>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8E6C2A8-969A-8340-BE3F-35D33946BBBA}" type="doc">
      <dgm:prSet loTypeId="urn:microsoft.com/office/officeart/2005/8/layout/hierarchy3" loCatId="" qsTypeId="urn:microsoft.com/office/officeart/2005/8/quickstyle/simple1" qsCatId="simple" csTypeId="urn:microsoft.com/office/officeart/2005/8/colors/accent1_2" csCatId="accent1" phldr="1"/>
      <dgm:spPr/>
      <dgm:t>
        <a:bodyPr/>
        <a:lstStyle/>
        <a:p>
          <a:endParaRPr lang="en-GB"/>
        </a:p>
      </dgm:t>
    </dgm:pt>
    <dgm:pt modelId="{5F48CBBD-0AAF-D540-8B9E-BD18374DA2FF}">
      <dgm:prSet phldrT="[Text]"/>
      <dgm:spPr/>
      <dgm:t>
        <a:bodyPr/>
        <a:lstStyle/>
        <a:p>
          <a:r>
            <a:rPr lang="en-GB" dirty="0"/>
            <a:t>Performance</a:t>
          </a:r>
        </a:p>
      </dgm:t>
    </dgm:pt>
    <dgm:pt modelId="{11E3F1F0-C396-7C4D-8E7A-12E30355B21F}" type="parTrans" cxnId="{48645A83-1CFF-2A43-96BA-5EBFEADEA160}">
      <dgm:prSet/>
      <dgm:spPr/>
      <dgm:t>
        <a:bodyPr/>
        <a:lstStyle/>
        <a:p>
          <a:endParaRPr lang="en-GB"/>
        </a:p>
      </dgm:t>
    </dgm:pt>
    <dgm:pt modelId="{C38F6E3D-3766-E841-A750-2091AA1280DD}" type="sibTrans" cxnId="{48645A83-1CFF-2A43-96BA-5EBFEADEA160}">
      <dgm:prSet/>
      <dgm:spPr/>
      <dgm:t>
        <a:bodyPr/>
        <a:lstStyle/>
        <a:p>
          <a:endParaRPr lang="en-GB"/>
        </a:p>
      </dgm:t>
    </dgm:pt>
    <dgm:pt modelId="{1ACB70DA-64A0-6944-98BE-85788FEA634B}">
      <dgm:prSet phldrT="[Text]"/>
      <dgm:spPr/>
      <dgm:t>
        <a:bodyPr/>
        <a:lstStyle/>
        <a:p>
          <a:r>
            <a:rPr lang="en-GB" dirty="0"/>
            <a:t>Latency</a:t>
          </a:r>
        </a:p>
        <a:p>
          <a:r>
            <a:rPr lang="en-GB" dirty="0"/>
            <a:t>(</a:t>
          </a:r>
          <a:r>
            <a:rPr lang="en-GB" dirty="0" err="1"/>
            <a:t>ms</a:t>
          </a:r>
          <a:r>
            <a:rPr lang="en-GB" dirty="0"/>
            <a:t>)</a:t>
          </a:r>
        </a:p>
      </dgm:t>
    </dgm:pt>
    <dgm:pt modelId="{78707451-0AAE-C042-AA95-87D493068288}" type="parTrans" cxnId="{45464FF6-F754-2140-8851-50A18441BC98}">
      <dgm:prSet/>
      <dgm:spPr/>
      <dgm:t>
        <a:bodyPr/>
        <a:lstStyle/>
        <a:p>
          <a:endParaRPr lang="en-GB"/>
        </a:p>
      </dgm:t>
    </dgm:pt>
    <dgm:pt modelId="{53A21BF7-7DAC-A040-A140-16BA5F1C82BB}" type="sibTrans" cxnId="{45464FF6-F754-2140-8851-50A18441BC98}">
      <dgm:prSet/>
      <dgm:spPr/>
      <dgm:t>
        <a:bodyPr/>
        <a:lstStyle/>
        <a:p>
          <a:endParaRPr lang="en-GB"/>
        </a:p>
      </dgm:t>
    </dgm:pt>
    <dgm:pt modelId="{8F5E11EF-3FF2-214B-A82F-0497E31FE73E}">
      <dgm:prSet phldrT="[Text]"/>
      <dgm:spPr/>
      <dgm:t>
        <a:bodyPr/>
        <a:lstStyle/>
        <a:p>
          <a:r>
            <a:rPr lang="en-GB" dirty="0"/>
            <a:t>Throughput</a:t>
          </a:r>
        </a:p>
        <a:p>
          <a:r>
            <a:rPr lang="en-GB" dirty="0"/>
            <a:t>(ops/s)</a:t>
          </a:r>
        </a:p>
      </dgm:t>
    </dgm:pt>
    <dgm:pt modelId="{08CA7F9C-BA89-9743-8FAF-B84EAD64AD2C}" type="parTrans" cxnId="{976D8BEA-33B2-C742-A5BB-4757503C203A}">
      <dgm:prSet/>
      <dgm:spPr/>
      <dgm:t>
        <a:bodyPr/>
        <a:lstStyle/>
        <a:p>
          <a:endParaRPr lang="en-GB"/>
        </a:p>
      </dgm:t>
    </dgm:pt>
    <dgm:pt modelId="{4763218F-CA27-9F4C-99CC-F848A29C14E4}" type="sibTrans" cxnId="{976D8BEA-33B2-C742-A5BB-4757503C203A}">
      <dgm:prSet/>
      <dgm:spPr/>
      <dgm:t>
        <a:bodyPr/>
        <a:lstStyle/>
        <a:p>
          <a:endParaRPr lang="en-GB"/>
        </a:p>
      </dgm:t>
    </dgm:pt>
    <dgm:pt modelId="{B8B23353-30A8-664D-A3FD-47FDCF541ED2}">
      <dgm:prSet phldrT="[Text]"/>
      <dgm:spPr/>
      <dgm:t>
        <a:bodyPr/>
        <a:lstStyle/>
        <a:p>
          <a:r>
            <a:rPr lang="en-GB" dirty="0"/>
            <a:t>Resources</a:t>
          </a:r>
        </a:p>
      </dgm:t>
    </dgm:pt>
    <dgm:pt modelId="{2022302B-67A8-9C4D-9D11-0B28A9259038}" type="parTrans" cxnId="{F176B3EB-07CE-9A40-BC00-67C51AE8B34D}">
      <dgm:prSet/>
      <dgm:spPr/>
      <dgm:t>
        <a:bodyPr/>
        <a:lstStyle/>
        <a:p>
          <a:endParaRPr lang="en-GB"/>
        </a:p>
      </dgm:t>
    </dgm:pt>
    <dgm:pt modelId="{0221E1EA-872F-0B44-811D-932F612B7A87}" type="sibTrans" cxnId="{F176B3EB-07CE-9A40-BC00-67C51AE8B34D}">
      <dgm:prSet/>
      <dgm:spPr/>
      <dgm:t>
        <a:bodyPr/>
        <a:lstStyle/>
        <a:p>
          <a:endParaRPr lang="en-GB"/>
        </a:p>
      </dgm:t>
    </dgm:pt>
    <dgm:pt modelId="{BB370FCA-C2EE-3845-A5D7-1C6F6A5146D0}">
      <dgm:prSet phldrT="[Text]"/>
      <dgm:spPr/>
      <dgm:t>
        <a:bodyPr/>
        <a:lstStyle/>
        <a:p>
          <a:r>
            <a:rPr lang="en-GB" dirty="0"/>
            <a:t>Memory Consumption</a:t>
          </a:r>
        </a:p>
        <a:p>
          <a:r>
            <a:rPr lang="en-GB" dirty="0"/>
            <a:t>(MB)</a:t>
          </a:r>
        </a:p>
      </dgm:t>
    </dgm:pt>
    <dgm:pt modelId="{2E78B2C7-4DD8-BD4D-8213-DEFA5640ED40}" type="parTrans" cxnId="{976CB8B0-F693-9946-BAEE-6F3D2BB032EC}">
      <dgm:prSet/>
      <dgm:spPr/>
      <dgm:t>
        <a:bodyPr/>
        <a:lstStyle/>
        <a:p>
          <a:endParaRPr lang="en-GB"/>
        </a:p>
      </dgm:t>
    </dgm:pt>
    <dgm:pt modelId="{7257F26C-13EC-214B-A635-9B3B06864E03}" type="sibTrans" cxnId="{976CB8B0-F693-9946-BAEE-6F3D2BB032EC}">
      <dgm:prSet/>
      <dgm:spPr/>
      <dgm:t>
        <a:bodyPr/>
        <a:lstStyle/>
        <a:p>
          <a:endParaRPr lang="en-GB"/>
        </a:p>
      </dgm:t>
    </dgm:pt>
    <dgm:pt modelId="{8E059606-70EA-6E4D-A86F-2F3903320045}">
      <dgm:prSet phldrT="[Text]"/>
      <dgm:spPr/>
      <dgm:t>
        <a:bodyPr/>
        <a:lstStyle/>
        <a:p>
          <a:r>
            <a:rPr lang="en-GB" dirty="0"/>
            <a:t>CPU Load</a:t>
          </a:r>
        </a:p>
        <a:p>
          <a:r>
            <a:rPr lang="en-GB" dirty="0"/>
            <a:t>(%)</a:t>
          </a:r>
        </a:p>
      </dgm:t>
    </dgm:pt>
    <dgm:pt modelId="{3995112F-1249-5746-A997-95B46D696347}" type="parTrans" cxnId="{C403F839-5B96-B645-ABD6-BE9E9271BE0B}">
      <dgm:prSet/>
      <dgm:spPr/>
      <dgm:t>
        <a:bodyPr/>
        <a:lstStyle/>
        <a:p>
          <a:endParaRPr lang="en-GB"/>
        </a:p>
      </dgm:t>
    </dgm:pt>
    <dgm:pt modelId="{7F61CF61-5018-3347-988A-3AFED3281852}" type="sibTrans" cxnId="{C403F839-5B96-B645-ABD6-BE9E9271BE0B}">
      <dgm:prSet/>
      <dgm:spPr/>
      <dgm:t>
        <a:bodyPr/>
        <a:lstStyle/>
        <a:p>
          <a:endParaRPr lang="en-GB"/>
        </a:p>
      </dgm:t>
    </dgm:pt>
    <dgm:pt modelId="{17AE8E19-2213-1F47-937C-8C3605283827}" type="pres">
      <dgm:prSet presAssocID="{28E6C2A8-969A-8340-BE3F-35D33946BBBA}" presName="diagram" presStyleCnt="0">
        <dgm:presLayoutVars>
          <dgm:chPref val="1"/>
          <dgm:dir/>
          <dgm:animOne val="branch"/>
          <dgm:animLvl val="lvl"/>
          <dgm:resizeHandles/>
        </dgm:presLayoutVars>
      </dgm:prSet>
      <dgm:spPr/>
    </dgm:pt>
    <dgm:pt modelId="{B53A0539-D6BD-134B-9BE2-095D3B01D5B6}" type="pres">
      <dgm:prSet presAssocID="{5F48CBBD-0AAF-D540-8B9E-BD18374DA2FF}" presName="root" presStyleCnt="0"/>
      <dgm:spPr/>
    </dgm:pt>
    <dgm:pt modelId="{01798CE4-89E6-1D46-822E-B19364ED3303}" type="pres">
      <dgm:prSet presAssocID="{5F48CBBD-0AAF-D540-8B9E-BD18374DA2FF}" presName="rootComposite" presStyleCnt="0"/>
      <dgm:spPr/>
    </dgm:pt>
    <dgm:pt modelId="{FB53D88D-8F88-B645-B30B-086149C48329}" type="pres">
      <dgm:prSet presAssocID="{5F48CBBD-0AAF-D540-8B9E-BD18374DA2FF}" presName="rootText" presStyleLbl="node1" presStyleIdx="0" presStyleCnt="2"/>
      <dgm:spPr/>
    </dgm:pt>
    <dgm:pt modelId="{71973761-1BCC-714B-B260-BC89A9C790EF}" type="pres">
      <dgm:prSet presAssocID="{5F48CBBD-0AAF-D540-8B9E-BD18374DA2FF}" presName="rootConnector" presStyleLbl="node1" presStyleIdx="0" presStyleCnt="2"/>
      <dgm:spPr/>
    </dgm:pt>
    <dgm:pt modelId="{841692CF-38F0-3742-83F7-807459DC231E}" type="pres">
      <dgm:prSet presAssocID="{5F48CBBD-0AAF-D540-8B9E-BD18374DA2FF}" presName="childShape" presStyleCnt="0"/>
      <dgm:spPr/>
    </dgm:pt>
    <dgm:pt modelId="{047CCE6B-D2EE-0144-BEA9-B667D689784B}" type="pres">
      <dgm:prSet presAssocID="{78707451-0AAE-C042-AA95-87D493068288}" presName="Name13" presStyleLbl="parChTrans1D2" presStyleIdx="0" presStyleCnt="4"/>
      <dgm:spPr/>
    </dgm:pt>
    <dgm:pt modelId="{65ED40F6-7A56-8440-945C-171B2C71270B}" type="pres">
      <dgm:prSet presAssocID="{1ACB70DA-64A0-6944-98BE-85788FEA634B}" presName="childText" presStyleLbl="bgAcc1" presStyleIdx="0" presStyleCnt="4">
        <dgm:presLayoutVars>
          <dgm:bulletEnabled val="1"/>
        </dgm:presLayoutVars>
      </dgm:prSet>
      <dgm:spPr/>
    </dgm:pt>
    <dgm:pt modelId="{A1470E65-0E1A-4A4F-892C-EC2E9E955111}" type="pres">
      <dgm:prSet presAssocID="{08CA7F9C-BA89-9743-8FAF-B84EAD64AD2C}" presName="Name13" presStyleLbl="parChTrans1D2" presStyleIdx="1" presStyleCnt="4"/>
      <dgm:spPr/>
    </dgm:pt>
    <dgm:pt modelId="{F85C6A37-9D79-0543-9BB5-CCA05E076F96}" type="pres">
      <dgm:prSet presAssocID="{8F5E11EF-3FF2-214B-A82F-0497E31FE73E}" presName="childText" presStyleLbl="bgAcc1" presStyleIdx="1" presStyleCnt="4">
        <dgm:presLayoutVars>
          <dgm:bulletEnabled val="1"/>
        </dgm:presLayoutVars>
      </dgm:prSet>
      <dgm:spPr/>
    </dgm:pt>
    <dgm:pt modelId="{94286B01-6AA9-0A46-97A4-99AC4473C36F}" type="pres">
      <dgm:prSet presAssocID="{B8B23353-30A8-664D-A3FD-47FDCF541ED2}" presName="root" presStyleCnt="0"/>
      <dgm:spPr/>
    </dgm:pt>
    <dgm:pt modelId="{D17B71E9-605E-D741-AC23-83FCFC6D014D}" type="pres">
      <dgm:prSet presAssocID="{B8B23353-30A8-664D-A3FD-47FDCF541ED2}" presName="rootComposite" presStyleCnt="0"/>
      <dgm:spPr/>
    </dgm:pt>
    <dgm:pt modelId="{12A99B9A-7AE9-6C4D-9C88-8D5914AAD572}" type="pres">
      <dgm:prSet presAssocID="{B8B23353-30A8-664D-A3FD-47FDCF541ED2}" presName="rootText" presStyleLbl="node1" presStyleIdx="1" presStyleCnt="2"/>
      <dgm:spPr/>
    </dgm:pt>
    <dgm:pt modelId="{5AF784F2-C88F-8B48-8F35-9E4681C5E47F}" type="pres">
      <dgm:prSet presAssocID="{B8B23353-30A8-664D-A3FD-47FDCF541ED2}" presName="rootConnector" presStyleLbl="node1" presStyleIdx="1" presStyleCnt="2"/>
      <dgm:spPr/>
    </dgm:pt>
    <dgm:pt modelId="{EFCECFB1-E6D8-DC40-BE68-2614CD45F32B}" type="pres">
      <dgm:prSet presAssocID="{B8B23353-30A8-664D-A3FD-47FDCF541ED2}" presName="childShape" presStyleCnt="0"/>
      <dgm:spPr/>
    </dgm:pt>
    <dgm:pt modelId="{9840E7C3-7D06-CA43-821E-586EEBE99893}" type="pres">
      <dgm:prSet presAssocID="{2E78B2C7-4DD8-BD4D-8213-DEFA5640ED40}" presName="Name13" presStyleLbl="parChTrans1D2" presStyleIdx="2" presStyleCnt="4"/>
      <dgm:spPr/>
    </dgm:pt>
    <dgm:pt modelId="{50141987-5B60-5B43-9D2F-5203C9E80617}" type="pres">
      <dgm:prSet presAssocID="{BB370FCA-C2EE-3845-A5D7-1C6F6A5146D0}" presName="childText" presStyleLbl="bgAcc1" presStyleIdx="2" presStyleCnt="4">
        <dgm:presLayoutVars>
          <dgm:bulletEnabled val="1"/>
        </dgm:presLayoutVars>
      </dgm:prSet>
      <dgm:spPr/>
    </dgm:pt>
    <dgm:pt modelId="{401EA1BA-FD0D-384A-B28D-2A8505C24CFD}" type="pres">
      <dgm:prSet presAssocID="{3995112F-1249-5746-A997-95B46D696347}" presName="Name13" presStyleLbl="parChTrans1D2" presStyleIdx="3" presStyleCnt="4"/>
      <dgm:spPr/>
    </dgm:pt>
    <dgm:pt modelId="{16D579BF-23FE-E443-B241-BB0595FE32BA}" type="pres">
      <dgm:prSet presAssocID="{8E059606-70EA-6E4D-A86F-2F3903320045}" presName="childText" presStyleLbl="bgAcc1" presStyleIdx="3" presStyleCnt="4">
        <dgm:presLayoutVars>
          <dgm:bulletEnabled val="1"/>
        </dgm:presLayoutVars>
      </dgm:prSet>
      <dgm:spPr/>
    </dgm:pt>
  </dgm:ptLst>
  <dgm:cxnLst>
    <dgm:cxn modelId="{C403F839-5B96-B645-ABD6-BE9E9271BE0B}" srcId="{B8B23353-30A8-664D-A3FD-47FDCF541ED2}" destId="{8E059606-70EA-6E4D-A86F-2F3903320045}" srcOrd="1" destOrd="0" parTransId="{3995112F-1249-5746-A997-95B46D696347}" sibTransId="{7F61CF61-5018-3347-988A-3AFED3281852}"/>
    <dgm:cxn modelId="{AE884F47-FB93-D046-98DB-DD52FB114541}" type="presOf" srcId="{B8B23353-30A8-664D-A3FD-47FDCF541ED2}" destId="{5AF784F2-C88F-8B48-8F35-9E4681C5E47F}" srcOrd="1" destOrd="0" presId="urn:microsoft.com/office/officeart/2005/8/layout/hierarchy3"/>
    <dgm:cxn modelId="{F4C1FD56-840D-AC42-BB17-18CC3F8E7395}" type="presOf" srcId="{3995112F-1249-5746-A997-95B46D696347}" destId="{401EA1BA-FD0D-384A-B28D-2A8505C24CFD}" srcOrd="0" destOrd="0" presId="urn:microsoft.com/office/officeart/2005/8/layout/hierarchy3"/>
    <dgm:cxn modelId="{F1D3485D-C94A-E644-87AD-0E126C9F8FF5}" type="presOf" srcId="{BB370FCA-C2EE-3845-A5D7-1C6F6A5146D0}" destId="{50141987-5B60-5B43-9D2F-5203C9E80617}" srcOrd="0" destOrd="0" presId="urn:microsoft.com/office/officeart/2005/8/layout/hierarchy3"/>
    <dgm:cxn modelId="{B866A05F-24B3-1B4B-90A9-71B11167E061}" type="presOf" srcId="{2E78B2C7-4DD8-BD4D-8213-DEFA5640ED40}" destId="{9840E7C3-7D06-CA43-821E-586EEBE99893}" srcOrd="0" destOrd="0" presId="urn:microsoft.com/office/officeart/2005/8/layout/hierarchy3"/>
    <dgm:cxn modelId="{68CA4673-55FE-B64D-886F-AAAADA3A256E}" type="presOf" srcId="{78707451-0AAE-C042-AA95-87D493068288}" destId="{047CCE6B-D2EE-0144-BEA9-B667D689784B}" srcOrd="0" destOrd="0" presId="urn:microsoft.com/office/officeart/2005/8/layout/hierarchy3"/>
    <dgm:cxn modelId="{48645A83-1CFF-2A43-96BA-5EBFEADEA160}" srcId="{28E6C2A8-969A-8340-BE3F-35D33946BBBA}" destId="{5F48CBBD-0AAF-D540-8B9E-BD18374DA2FF}" srcOrd="0" destOrd="0" parTransId="{11E3F1F0-C396-7C4D-8E7A-12E30355B21F}" sibTransId="{C38F6E3D-3766-E841-A750-2091AA1280DD}"/>
    <dgm:cxn modelId="{976CB8B0-F693-9946-BAEE-6F3D2BB032EC}" srcId="{B8B23353-30A8-664D-A3FD-47FDCF541ED2}" destId="{BB370FCA-C2EE-3845-A5D7-1C6F6A5146D0}" srcOrd="0" destOrd="0" parTransId="{2E78B2C7-4DD8-BD4D-8213-DEFA5640ED40}" sibTransId="{7257F26C-13EC-214B-A635-9B3B06864E03}"/>
    <dgm:cxn modelId="{DB54D5B9-3586-9445-92CF-B772222C2BD9}" type="presOf" srcId="{B8B23353-30A8-664D-A3FD-47FDCF541ED2}" destId="{12A99B9A-7AE9-6C4D-9C88-8D5914AAD572}" srcOrd="0" destOrd="0" presId="urn:microsoft.com/office/officeart/2005/8/layout/hierarchy3"/>
    <dgm:cxn modelId="{7541ABBC-2A73-6347-8E3E-5E38381D0A01}" type="presOf" srcId="{5F48CBBD-0AAF-D540-8B9E-BD18374DA2FF}" destId="{FB53D88D-8F88-B645-B30B-086149C48329}" srcOrd="0" destOrd="0" presId="urn:microsoft.com/office/officeart/2005/8/layout/hierarchy3"/>
    <dgm:cxn modelId="{6F1D92BF-A72F-FA48-A867-E60026297441}" type="presOf" srcId="{8E059606-70EA-6E4D-A86F-2F3903320045}" destId="{16D579BF-23FE-E443-B241-BB0595FE32BA}" srcOrd="0" destOrd="0" presId="urn:microsoft.com/office/officeart/2005/8/layout/hierarchy3"/>
    <dgm:cxn modelId="{D9FABBC8-D152-AF42-80E3-C5CA8076595A}" type="presOf" srcId="{28E6C2A8-969A-8340-BE3F-35D33946BBBA}" destId="{17AE8E19-2213-1F47-937C-8C3605283827}" srcOrd="0" destOrd="0" presId="urn:microsoft.com/office/officeart/2005/8/layout/hierarchy3"/>
    <dgm:cxn modelId="{94E811C9-E0EB-684B-93A2-1054D944D297}" type="presOf" srcId="{08CA7F9C-BA89-9743-8FAF-B84EAD64AD2C}" destId="{A1470E65-0E1A-4A4F-892C-EC2E9E955111}" srcOrd="0" destOrd="0" presId="urn:microsoft.com/office/officeart/2005/8/layout/hierarchy3"/>
    <dgm:cxn modelId="{A6C884D0-E4D3-6541-AEE7-5B43C06D8866}" type="presOf" srcId="{5F48CBBD-0AAF-D540-8B9E-BD18374DA2FF}" destId="{71973761-1BCC-714B-B260-BC89A9C790EF}" srcOrd="1" destOrd="0" presId="urn:microsoft.com/office/officeart/2005/8/layout/hierarchy3"/>
    <dgm:cxn modelId="{D32E35DB-F469-9A4F-8464-E2CA74165F42}" type="presOf" srcId="{1ACB70DA-64A0-6944-98BE-85788FEA634B}" destId="{65ED40F6-7A56-8440-945C-171B2C71270B}" srcOrd="0" destOrd="0" presId="urn:microsoft.com/office/officeart/2005/8/layout/hierarchy3"/>
    <dgm:cxn modelId="{976D8BEA-33B2-C742-A5BB-4757503C203A}" srcId="{5F48CBBD-0AAF-D540-8B9E-BD18374DA2FF}" destId="{8F5E11EF-3FF2-214B-A82F-0497E31FE73E}" srcOrd="1" destOrd="0" parTransId="{08CA7F9C-BA89-9743-8FAF-B84EAD64AD2C}" sibTransId="{4763218F-CA27-9F4C-99CC-F848A29C14E4}"/>
    <dgm:cxn modelId="{F176B3EB-07CE-9A40-BC00-67C51AE8B34D}" srcId="{28E6C2A8-969A-8340-BE3F-35D33946BBBA}" destId="{B8B23353-30A8-664D-A3FD-47FDCF541ED2}" srcOrd="1" destOrd="0" parTransId="{2022302B-67A8-9C4D-9D11-0B28A9259038}" sibTransId="{0221E1EA-872F-0B44-811D-932F612B7A87}"/>
    <dgm:cxn modelId="{11EA4AF5-6F43-DA49-B073-DEAEE4598A4E}" type="presOf" srcId="{8F5E11EF-3FF2-214B-A82F-0497E31FE73E}" destId="{F85C6A37-9D79-0543-9BB5-CCA05E076F96}" srcOrd="0" destOrd="0" presId="urn:microsoft.com/office/officeart/2005/8/layout/hierarchy3"/>
    <dgm:cxn modelId="{45464FF6-F754-2140-8851-50A18441BC98}" srcId="{5F48CBBD-0AAF-D540-8B9E-BD18374DA2FF}" destId="{1ACB70DA-64A0-6944-98BE-85788FEA634B}" srcOrd="0" destOrd="0" parTransId="{78707451-0AAE-C042-AA95-87D493068288}" sibTransId="{53A21BF7-7DAC-A040-A140-16BA5F1C82BB}"/>
    <dgm:cxn modelId="{062C0300-4F60-E54E-8F83-3204B476BA0D}" type="presParOf" srcId="{17AE8E19-2213-1F47-937C-8C3605283827}" destId="{B53A0539-D6BD-134B-9BE2-095D3B01D5B6}" srcOrd="0" destOrd="0" presId="urn:microsoft.com/office/officeart/2005/8/layout/hierarchy3"/>
    <dgm:cxn modelId="{40FCBE0F-88B1-D648-B7F1-A4C3FDEBE842}" type="presParOf" srcId="{B53A0539-D6BD-134B-9BE2-095D3B01D5B6}" destId="{01798CE4-89E6-1D46-822E-B19364ED3303}" srcOrd="0" destOrd="0" presId="urn:microsoft.com/office/officeart/2005/8/layout/hierarchy3"/>
    <dgm:cxn modelId="{3C9A92C4-2179-E348-B59C-02F989061554}" type="presParOf" srcId="{01798CE4-89E6-1D46-822E-B19364ED3303}" destId="{FB53D88D-8F88-B645-B30B-086149C48329}" srcOrd="0" destOrd="0" presId="urn:microsoft.com/office/officeart/2005/8/layout/hierarchy3"/>
    <dgm:cxn modelId="{4645B469-682D-3047-9C07-7A27006772C7}" type="presParOf" srcId="{01798CE4-89E6-1D46-822E-B19364ED3303}" destId="{71973761-1BCC-714B-B260-BC89A9C790EF}" srcOrd="1" destOrd="0" presId="urn:microsoft.com/office/officeart/2005/8/layout/hierarchy3"/>
    <dgm:cxn modelId="{BFB36DE6-93C9-E84E-BD6E-A97653C6C962}" type="presParOf" srcId="{B53A0539-D6BD-134B-9BE2-095D3B01D5B6}" destId="{841692CF-38F0-3742-83F7-807459DC231E}" srcOrd="1" destOrd="0" presId="urn:microsoft.com/office/officeart/2005/8/layout/hierarchy3"/>
    <dgm:cxn modelId="{A6BA2CB3-2A58-BE4C-BE5C-6822BC960F15}" type="presParOf" srcId="{841692CF-38F0-3742-83F7-807459DC231E}" destId="{047CCE6B-D2EE-0144-BEA9-B667D689784B}" srcOrd="0" destOrd="0" presId="urn:microsoft.com/office/officeart/2005/8/layout/hierarchy3"/>
    <dgm:cxn modelId="{9F1E66B3-CCE4-1947-88C5-205DB488C381}" type="presParOf" srcId="{841692CF-38F0-3742-83F7-807459DC231E}" destId="{65ED40F6-7A56-8440-945C-171B2C71270B}" srcOrd="1" destOrd="0" presId="urn:microsoft.com/office/officeart/2005/8/layout/hierarchy3"/>
    <dgm:cxn modelId="{9EC02F79-EA66-B549-A5E9-26CF0305868E}" type="presParOf" srcId="{841692CF-38F0-3742-83F7-807459DC231E}" destId="{A1470E65-0E1A-4A4F-892C-EC2E9E955111}" srcOrd="2" destOrd="0" presId="urn:microsoft.com/office/officeart/2005/8/layout/hierarchy3"/>
    <dgm:cxn modelId="{C751F307-A268-2846-83B7-864E9C4FFA67}" type="presParOf" srcId="{841692CF-38F0-3742-83F7-807459DC231E}" destId="{F85C6A37-9D79-0543-9BB5-CCA05E076F96}" srcOrd="3" destOrd="0" presId="urn:microsoft.com/office/officeart/2005/8/layout/hierarchy3"/>
    <dgm:cxn modelId="{F523AC28-EC94-A04E-92F0-A33C32468456}" type="presParOf" srcId="{17AE8E19-2213-1F47-937C-8C3605283827}" destId="{94286B01-6AA9-0A46-97A4-99AC4473C36F}" srcOrd="1" destOrd="0" presId="urn:microsoft.com/office/officeart/2005/8/layout/hierarchy3"/>
    <dgm:cxn modelId="{7904E618-2F15-9540-8E23-38759E2AE4CA}" type="presParOf" srcId="{94286B01-6AA9-0A46-97A4-99AC4473C36F}" destId="{D17B71E9-605E-D741-AC23-83FCFC6D014D}" srcOrd="0" destOrd="0" presId="urn:microsoft.com/office/officeart/2005/8/layout/hierarchy3"/>
    <dgm:cxn modelId="{DC862BC7-5A21-5E47-A15B-7C3ACCEA1898}" type="presParOf" srcId="{D17B71E9-605E-D741-AC23-83FCFC6D014D}" destId="{12A99B9A-7AE9-6C4D-9C88-8D5914AAD572}" srcOrd="0" destOrd="0" presId="urn:microsoft.com/office/officeart/2005/8/layout/hierarchy3"/>
    <dgm:cxn modelId="{B37AE389-C25E-0D49-8181-40445723777F}" type="presParOf" srcId="{D17B71E9-605E-D741-AC23-83FCFC6D014D}" destId="{5AF784F2-C88F-8B48-8F35-9E4681C5E47F}" srcOrd="1" destOrd="0" presId="urn:microsoft.com/office/officeart/2005/8/layout/hierarchy3"/>
    <dgm:cxn modelId="{7C3690F4-D2F6-A14E-9BCE-E18CAED115ED}" type="presParOf" srcId="{94286B01-6AA9-0A46-97A4-99AC4473C36F}" destId="{EFCECFB1-E6D8-DC40-BE68-2614CD45F32B}" srcOrd="1" destOrd="0" presId="urn:microsoft.com/office/officeart/2005/8/layout/hierarchy3"/>
    <dgm:cxn modelId="{BB10EB49-B7D0-3B4B-8BED-4452D794310D}" type="presParOf" srcId="{EFCECFB1-E6D8-DC40-BE68-2614CD45F32B}" destId="{9840E7C3-7D06-CA43-821E-586EEBE99893}" srcOrd="0" destOrd="0" presId="urn:microsoft.com/office/officeart/2005/8/layout/hierarchy3"/>
    <dgm:cxn modelId="{3C3A9061-1104-5547-B02B-D83E8BC99386}" type="presParOf" srcId="{EFCECFB1-E6D8-DC40-BE68-2614CD45F32B}" destId="{50141987-5B60-5B43-9D2F-5203C9E80617}" srcOrd="1" destOrd="0" presId="urn:microsoft.com/office/officeart/2005/8/layout/hierarchy3"/>
    <dgm:cxn modelId="{974B7971-DAA1-D749-8553-E1308F43C023}" type="presParOf" srcId="{EFCECFB1-E6D8-DC40-BE68-2614CD45F32B}" destId="{401EA1BA-FD0D-384A-B28D-2A8505C24CFD}" srcOrd="2" destOrd="0" presId="urn:microsoft.com/office/officeart/2005/8/layout/hierarchy3"/>
    <dgm:cxn modelId="{8BED9AA4-34C3-7646-8D96-29D8D606330B}" type="presParOf" srcId="{EFCECFB1-E6D8-DC40-BE68-2614CD45F32B}" destId="{16D579BF-23FE-E443-B241-BB0595FE32BA}" srcOrd="3"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E4207D5-AFB7-E940-AB5B-0C37FFB74C70}" type="doc">
      <dgm:prSet loTypeId="urn:microsoft.com/office/officeart/2005/8/layout/vList2" loCatId="" qsTypeId="urn:microsoft.com/office/officeart/2005/8/quickstyle/simple1" qsCatId="simple" csTypeId="urn:microsoft.com/office/officeart/2005/8/colors/accent1_2" csCatId="accent1" phldr="1"/>
      <dgm:spPr/>
      <dgm:t>
        <a:bodyPr/>
        <a:lstStyle/>
        <a:p>
          <a:endParaRPr lang="en-GB"/>
        </a:p>
      </dgm:t>
    </dgm:pt>
    <dgm:pt modelId="{99C5B6CE-513D-274C-B80E-31E60BB84202}">
      <dgm:prSet phldrT="[Text]"/>
      <dgm:spPr/>
      <dgm:t>
        <a:bodyPr/>
        <a:lstStyle/>
        <a:p>
          <a:r>
            <a:rPr lang="en-GB" dirty="0"/>
            <a:t>SGX</a:t>
          </a:r>
        </a:p>
      </dgm:t>
    </dgm:pt>
    <dgm:pt modelId="{BCE101E0-1020-5C47-9644-AA30C7F28D39}" type="parTrans" cxnId="{D4020CA5-E7EA-A84D-9CCC-2E3BD5E05069}">
      <dgm:prSet/>
      <dgm:spPr/>
      <dgm:t>
        <a:bodyPr/>
        <a:lstStyle/>
        <a:p>
          <a:endParaRPr lang="en-GB"/>
        </a:p>
      </dgm:t>
    </dgm:pt>
    <dgm:pt modelId="{CF898F02-30CE-5B4E-B60B-06DD21833941}" type="sibTrans" cxnId="{D4020CA5-E7EA-A84D-9CCC-2E3BD5E05069}">
      <dgm:prSet/>
      <dgm:spPr/>
      <dgm:t>
        <a:bodyPr/>
        <a:lstStyle/>
        <a:p>
          <a:endParaRPr lang="en-GB"/>
        </a:p>
      </dgm:t>
    </dgm:pt>
    <dgm:pt modelId="{7F4112B4-FF8B-D74F-B62E-F5AED6F6067F}">
      <dgm:prSet phldrT="[Text]"/>
      <dgm:spPr/>
      <dgm:t>
        <a:bodyPr/>
        <a:lstStyle/>
        <a:p>
          <a:r>
            <a:rPr lang="en-GB" dirty="0">
              <a:solidFill>
                <a:schemeClr val="bg1"/>
              </a:solidFill>
            </a:rPr>
            <a:t>SGX v2</a:t>
          </a:r>
        </a:p>
      </dgm:t>
    </dgm:pt>
    <dgm:pt modelId="{41DCF80A-18E6-8643-B651-C4780655D871}" type="parTrans" cxnId="{3F067D96-DB0E-494F-B0B9-DA5C73DEB914}">
      <dgm:prSet/>
      <dgm:spPr/>
      <dgm:t>
        <a:bodyPr/>
        <a:lstStyle/>
        <a:p>
          <a:endParaRPr lang="en-GB"/>
        </a:p>
      </dgm:t>
    </dgm:pt>
    <dgm:pt modelId="{F579709A-6413-B24E-920B-FBEE22C2418D}" type="sibTrans" cxnId="{3F067D96-DB0E-494F-B0B9-DA5C73DEB914}">
      <dgm:prSet/>
      <dgm:spPr/>
      <dgm:t>
        <a:bodyPr/>
        <a:lstStyle/>
        <a:p>
          <a:endParaRPr lang="en-GB"/>
        </a:p>
      </dgm:t>
    </dgm:pt>
    <dgm:pt modelId="{53D37C27-AF09-C746-8FDB-B97F28661B02}">
      <dgm:prSet phldrT="[Text]"/>
      <dgm:spPr/>
      <dgm:t>
        <a:bodyPr/>
        <a:lstStyle/>
        <a:p>
          <a:r>
            <a:rPr lang="en-GB" dirty="0">
              <a:solidFill>
                <a:schemeClr val="bg1"/>
              </a:solidFill>
            </a:rPr>
            <a:t>On-demand Remote Attestation</a:t>
          </a:r>
        </a:p>
      </dgm:t>
    </dgm:pt>
    <dgm:pt modelId="{A2CE6A73-CE80-6C4A-9C8E-E1A3F8EF961E}" type="parTrans" cxnId="{D9BA70BE-4BC1-9142-9B89-CED3E35252B4}">
      <dgm:prSet/>
      <dgm:spPr/>
      <dgm:t>
        <a:bodyPr/>
        <a:lstStyle/>
        <a:p>
          <a:endParaRPr lang="en-GB"/>
        </a:p>
      </dgm:t>
    </dgm:pt>
    <dgm:pt modelId="{CB36A160-9A9D-A14A-8394-BFDE1815D14A}" type="sibTrans" cxnId="{D9BA70BE-4BC1-9142-9B89-CED3E35252B4}">
      <dgm:prSet/>
      <dgm:spPr/>
      <dgm:t>
        <a:bodyPr/>
        <a:lstStyle/>
        <a:p>
          <a:endParaRPr lang="en-GB"/>
        </a:p>
      </dgm:t>
    </dgm:pt>
    <dgm:pt modelId="{4667A41F-E3E3-EB4C-88E9-6D0220922E46}">
      <dgm:prSet phldrT="[Text]"/>
      <dgm:spPr/>
      <dgm:t>
        <a:bodyPr/>
        <a:lstStyle/>
        <a:p>
          <a:r>
            <a:rPr lang="en-GB" dirty="0"/>
            <a:t>Proxy</a:t>
          </a:r>
        </a:p>
      </dgm:t>
    </dgm:pt>
    <dgm:pt modelId="{D645DF2D-7AC8-8941-9C9F-0437D60A6EA8}" type="parTrans" cxnId="{5D1086BA-73BD-AE45-AEBE-139000BD6D4D}">
      <dgm:prSet/>
      <dgm:spPr/>
      <dgm:t>
        <a:bodyPr/>
        <a:lstStyle/>
        <a:p>
          <a:endParaRPr lang="en-GB"/>
        </a:p>
      </dgm:t>
    </dgm:pt>
    <dgm:pt modelId="{4A50073A-5184-3649-828B-DFC66754036B}" type="sibTrans" cxnId="{5D1086BA-73BD-AE45-AEBE-139000BD6D4D}">
      <dgm:prSet/>
      <dgm:spPr/>
      <dgm:t>
        <a:bodyPr/>
        <a:lstStyle/>
        <a:p>
          <a:endParaRPr lang="en-GB"/>
        </a:p>
      </dgm:t>
    </dgm:pt>
    <dgm:pt modelId="{6928E22A-A649-4C41-AE26-8A79C13E1FF8}">
      <dgm:prSet phldrT="[Text]"/>
      <dgm:spPr/>
      <dgm:t>
        <a:bodyPr/>
        <a:lstStyle/>
        <a:p>
          <a:r>
            <a:rPr lang="en-GB" dirty="0">
              <a:solidFill>
                <a:schemeClr val="bg1"/>
              </a:solidFill>
            </a:rPr>
            <a:t>Replication</a:t>
          </a:r>
        </a:p>
      </dgm:t>
    </dgm:pt>
    <dgm:pt modelId="{7C8EBFE8-49BD-9544-A5BA-5D3CA1BE1788}" type="parTrans" cxnId="{A3E12DD4-129A-894D-9225-C85272DC64F9}">
      <dgm:prSet/>
      <dgm:spPr/>
      <dgm:t>
        <a:bodyPr/>
        <a:lstStyle/>
        <a:p>
          <a:endParaRPr lang="en-GB"/>
        </a:p>
      </dgm:t>
    </dgm:pt>
    <dgm:pt modelId="{C356BF49-D8ED-7B48-81F5-76E1465DB0C5}" type="sibTrans" cxnId="{A3E12DD4-129A-894D-9225-C85272DC64F9}">
      <dgm:prSet/>
      <dgm:spPr/>
      <dgm:t>
        <a:bodyPr/>
        <a:lstStyle/>
        <a:p>
          <a:endParaRPr lang="en-GB"/>
        </a:p>
      </dgm:t>
    </dgm:pt>
    <dgm:pt modelId="{22A2E1B8-3FCD-CD49-952F-33D32CE36967}">
      <dgm:prSet phldrT="[Text]"/>
      <dgm:spPr/>
      <dgm:t>
        <a:bodyPr/>
        <a:lstStyle/>
        <a:p>
          <a:r>
            <a:rPr lang="en-GB" dirty="0">
              <a:solidFill>
                <a:schemeClr val="bg1"/>
              </a:solidFill>
            </a:rPr>
            <a:t>Multi-User/Tenant Support</a:t>
          </a:r>
        </a:p>
      </dgm:t>
    </dgm:pt>
    <dgm:pt modelId="{0060FB95-6A11-EC49-BEFC-21221D4CA5D5}" type="parTrans" cxnId="{8BEA29FF-0E57-FB45-84B1-4903620E7472}">
      <dgm:prSet/>
      <dgm:spPr/>
      <dgm:t>
        <a:bodyPr/>
        <a:lstStyle/>
        <a:p>
          <a:endParaRPr lang="en-GB"/>
        </a:p>
      </dgm:t>
    </dgm:pt>
    <dgm:pt modelId="{883EA754-E089-7545-89DE-168AA9412153}" type="sibTrans" cxnId="{8BEA29FF-0E57-FB45-84B1-4903620E7472}">
      <dgm:prSet/>
      <dgm:spPr/>
      <dgm:t>
        <a:bodyPr/>
        <a:lstStyle/>
        <a:p>
          <a:endParaRPr lang="en-GB"/>
        </a:p>
      </dgm:t>
    </dgm:pt>
    <dgm:pt modelId="{D6612AFD-A934-AF45-BAE6-49D794E76022}">
      <dgm:prSet phldrT="[Text]"/>
      <dgm:spPr/>
      <dgm:t>
        <a:bodyPr/>
        <a:lstStyle/>
        <a:p>
          <a:r>
            <a:rPr lang="en-GB" dirty="0"/>
            <a:t>Virtualization</a:t>
          </a:r>
        </a:p>
      </dgm:t>
    </dgm:pt>
    <dgm:pt modelId="{4A2655E9-877B-354D-B230-5CE4E2BCBF27}" type="parTrans" cxnId="{E7FAF1E8-59A5-634A-8994-25A97D01E95A}">
      <dgm:prSet/>
      <dgm:spPr/>
      <dgm:t>
        <a:bodyPr/>
        <a:lstStyle/>
        <a:p>
          <a:endParaRPr lang="en-GB"/>
        </a:p>
      </dgm:t>
    </dgm:pt>
    <dgm:pt modelId="{9D6D91DE-E426-8A4A-9009-C690729EBC90}" type="sibTrans" cxnId="{E7FAF1E8-59A5-634A-8994-25A97D01E95A}">
      <dgm:prSet/>
      <dgm:spPr/>
      <dgm:t>
        <a:bodyPr/>
        <a:lstStyle/>
        <a:p>
          <a:endParaRPr lang="en-GB"/>
        </a:p>
      </dgm:t>
    </dgm:pt>
    <dgm:pt modelId="{57696EC6-72B7-7A48-B610-1F65D2D817F3}">
      <dgm:prSet phldrT="[Text]"/>
      <dgm:spPr/>
      <dgm:t>
        <a:bodyPr/>
        <a:lstStyle/>
        <a:p>
          <a:r>
            <a:rPr lang="en-GB" dirty="0">
              <a:solidFill>
                <a:schemeClr val="bg1"/>
              </a:solidFill>
            </a:rPr>
            <a:t>Test other frameworks</a:t>
          </a:r>
        </a:p>
      </dgm:t>
    </dgm:pt>
    <dgm:pt modelId="{17F28037-7436-0948-9A3E-E082923ABFDB}" type="parTrans" cxnId="{20DD37D8-9F84-6341-8B01-02CF2B110090}">
      <dgm:prSet/>
      <dgm:spPr/>
      <dgm:t>
        <a:bodyPr/>
        <a:lstStyle/>
        <a:p>
          <a:endParaRPr lang="en-GB"/>
        </a:p>
      </dgm:t>
    </dgm:pt>
    <dgm:pt modelId="{FB4B6A38-75ED-3D4C-B61E-98288C7EFCB3}" type="sibTrans" cxnId="{20DD37D8-9F84-6341-8B01-02CF2B110090}">
      <dgm:prSet/>
      <dgm:spPr/>
      <dgm:t>
        <a:bodyPr/>
        <a:lstStyle/>
        <a:p>
          <a:endParaRPr lang="en-GB"/>
        </a:p>
      </dgm:t>
    </dgm:pt>
    <dgm:pt modelId="{C7AC2E81-AA33-6147-A317-64563A5CD6CF}">
      <dgm:prSet phldrT="[Text]"/>
      <dgm:spPr/>
      <dgm:t>
        <a:bodyPr/>
        <a:lstStyle/>
        <a:p>
          <a:r>
            <a:rPr lang="en-GB" dirty="0"/>
            <a:t>Redis</a:t>
          </a:r>
        </a:p>
      </dgm:t>
    </dgm:pt>
    <dgm:pt modelId="{8096F24C-FFED-3D41-B560-63586BF9FB31}" type="parTrans" cxnId="{034C9579-C200-C447-8952-72D1A3D3DD99}">
      <dgm:prSet/>
      <dgm:spPr/>
      <dgm:t>
        <a:bodyPr/>
        <a:lstStyle/>
        <a:p>
          <a:endParaRPr lang="en-GB"/>
        </a:p>
      </dgm:t>
    </dgm:pt>
    <dgm:pt modelId="{A3A389E7-7139-4F48-B5DD-FAB2E143DAF3}" type="sibTrans" cxnId="{034C9579-C200-C447-8952-72D1A3D3DD99}">
      <dgm:prSet/>
      <dgm:spPr/>
      <dgm:t>
        <a:bodyPr/>
        <a:lstStyle/>
        <a:p>
          <a:endParaRPr lang="en-GB"/>
        </a:p>
      </dgm:t>
    </dgm:pt>
    <dgm:pt modelId="{012369C9-6394-624A-8813-8E2EEB1CE356}">
      <dgm:prSet/>
      <dgm:spPr/>
      <dgm:t>
        <a:bodyPr/>
        <a:lstStyle/>
        <a:p>
          <a:r>
            <a:rPr lang="en-GB" dirty="0">
              <a:solidFill>
                <a:schemeClr val="bg1"/>
              </a:solidFill>
            </a:rPr>
            <a:t>Secure Disk Persistence</a:t>
          </a:r>
        </a:p>
      </dgm:t>
    </dgm:pt>
    <dgm:pt modelId="{6745E1C4-E76C-FF44-B8D9-FF4E1E217EEB}" type="parTrans" cxnId="{8FE44D0A-5735-B043-B8AF-6F84AB4DE891}">
      <dgm:prSet/>
      <dgm:spPr/>
      <dgm:t>
        <a:bodyPr/>
        <a:lstStyle/>
        <a:p>
          <a:endParaRPr lang="en-GB"/>
        </a:p>
      </dgm:t>
    </dgm:pt>
    <dgm:pt modelId="{DCDC8ADD-196D-3F4A-BC42-099DE6A5A86D}" type="sibTrans" cxnId="{8FE44D0A-5735-B043-B8AF-6F84AB4DE891}">
      <dgm:prSet/>
      <dgm:spPr/>
      <dgm:t>
        <a:bodyPr/>
        <a:lstStyle/>
        <a:p>
          <a:endParaRPr lang="en-GB"/>
        </a:p>
      </dgm:t>
    </dgm:pt>
    <dgm:pt modelId="{A7510D43-D96A-554A-B15E-003538E21A3E}" type="pres">
      <dgm:prSet presAssocID="{4E4207D5-AFB7-E940-AB5B-0C37FFB74C70}" presName="linear" presStyleCnt="0">
        <dgm:presLayoutVars>
          <dgm:animLvl val="lvl"/>
          <dgm:resizeHandles val="exact"/>
        </dgm:presLayoutVars>
      </dgm:prSet>
      <dgm:spPr/>
    </dgm:pt>
    <dgm:pt modelId="{CA1082FD-15C6-244D-8CF7-034988620C6A}" type="pres">
      <dgm:prSet presAssocID="{99C5B6CE-513D-274C-B80E-31E60BB84202}" presName="parentText" presStyleLbl="node1" presStyleIdx="0" presStyleCnt="4">
        <dgm:presLayoutVars>
          <dgm:chMax val="0"/>
          <dgm:bulletEnabled val="1"/>
        </dgm:presLayoutVars>
      </dgm:prSet>
      <dgm:spPr/>
    </dgm:pt>
    <dgm:pt modelId="{BCF07276-5C5F-FD46-B2AA-2433C849DFE0}" type="pres">
      <dgm:prSet presAssocID="{99C5B6CE-513D-274C-B80E-31E60BB84202}" presName="childText" presStyleLbl="revTx" presStyleIdx="0" presStyleCnt="4">
        <dgm:presLayoutVars>
          <dgm:bulletEnabled val="1"/>
        </dgm:presLayoutVars>
      </dgm:prSet>
      <dgm:spPr/>
    </dgm:pt>
    <dgm:pt modelId="{36DB0E99-A923-B948-AAB0-046A490EEB15}" type="pres">
      <dgm:prSet presAssocID="{C7AC2E81-AA33-6147-A317-64563A5CD6CF}" presName="parentText" presStyleLbl="node1" presStyleIdx="1" presStyleCnt="4">
        <dgm:presLayoutVars>
          <dgm:chMax val="0"/>
          <dgm:bulletEnabled val="1"/>
        </dgm:presLayoutVars>
      </dgm:prSet>
      <dgm:spPr/>
    </dgm:pt>
    <dgm:pt modelId="{7A978EDF-93D0-1D48-B461-FF38FD34C7D3}" type="pres">
      <dgm:prSet presAssocID="{C7AC2E81-AA33-6147-A317-64563A5CD6CF}" presName="childText" presStyleLbl="revTx" presStyleIdx="1" presStyleCnt="4">
        <dgm:presLayoutVars>
          <dgm:bulletEnabled val="1"/>
        </dgm:presLayoutVars>
      </dgm:prSet>
      <dgm:spPr/>
    </dgm:pt>
    <dgm:pt modelId="{105A6778-3B7B-9F4D-B44A-B58C20A74093}" type="pres">
      <dgm:prSet presAssocID="{4667A41F-E3E3-EB4C-88E9-6D0220922E46}" presName="parentText" presStyleLbl="node1" presStyleIdx="2" presStyleCnt="4">
        <dgm:presLayoutVars>
          <dgm:chMax val="0"/>
          <dgm:bulletEnabled val="1"/>
        </dgm:presLayoutVars>
      </dgm:prSet>
      <dgm:spPr/>
    </dgm:pt>
    <dgm:pt modelId="{91CF2F26-F40A-ED43-BE16-981C110FAC10}" type="pres">
      <dgm:prSet presAssocID="{4667A41F-E3E3-EB4C-88E9-6D0220922E46}" presName="childText" presStyleLbl="revTx" presStyleIdx="2" presStyleCnt="4">
        <dgm:presLayoutVars>
          <dgm:bulletEnabled val="1"/>
        </dgm:presLayoutVars>
      </dgm:prSet>
      <dgm:spPr/>
    </dgm:pt>
    <dgm:pt modelId="{3BA4A8EF-A8CF-844F-AACB-D0529626F4AD}" type="pres">
      <dgm:prSet presAssocID="{D6612AFD-A934-AF45-BAE6-49D794E76022}" presName="parentText" presStyleLbl="node1" presStyleIdx="3" presStyleCnt="4">
        <dgm:presLayoutVars>
          <dgm:chMax val="0"/>
          <dgm:bulletEnabled val="1"/>
        </dgm:presLayoutVars>
      </dgm:prSet>
      <dgm:spPr/>
    </dgm:pt>
    <dgm:pt modelId="{37D411FA-F42E-634C-931B-188C4235F959}" type="pres">
      <dgm:prSet presAssocID="{D6612AFD-A934-AF45-BAE6-49D794E76022}" presName="childText" presStyleLbl="revTx" presStyleIdx="3" presStyleCnt="4">
        <dgm:presLayoutVars>
          <dgm:bulletEnabled val="1"/>
        </dgm:presLayoutVars>
      </dgm:prSet>
      <dgm:spPr/>
    </dgm:pt>
  </dgm:ptLst>
  <dgm:cxnLst>
    <dgm:cxn modelId="{8FE44D0A-5735-B043-B8AF-6F84AB4DE891}" srcId="{C7AC2E81-AA33-6147-A317-64563A5CD6CF}" destId="{012369C9-6394-624A-8813-8E2EEB1CE356}" srcOrd="0" destOrd="0" parTransId="{6745E1C4-E76C-FF44-B8D9-FF4E1E217EEB}" sibTransId="{DCDC8ADD-196D-3F4A-BC42-099DE6A5A86D}"/>
    <dgm:cxn modelId="{BEF0F014-0F14-C249-9949-619106BA4614}" type="presOf" srcId="{C7AC2E81-AA33-6147-A317-64563A5CD6CF}" destId="{36DB0E99-A923-B948-AAB0-046A490EEB15}" srcOrd="0" destOrd="0" presId="urn:microsoft.com/office/officeart/2005/8/layout/vList2"/>
    <dgm:cxn modelId="{4A809D18-1723-5342-B8B2-6941A41B33B9}" type="presOf" srcId="{D6612AFD-A934-AF45-BAE6-49D794E76022}" destId="{3BA4A8EF-A8CF-844F-AACB-D0529626F4AD}" srcOrd="0" destOrd="0" presId="urn:microsoft.com/office/officeart/2005/8/layout/vList2"/>
    <dgm:cxn modelId="{7D571323-4FC8-8940-A49B-C99F9AC04814}" type="presOf" srcId="{7F4112B4-FF8B-D74F-B62E-F5AED6F6067F}" destId="{BCF07276-5C5F-FD46-B2AA-2433C849DFE0}" srcOrd="0" destOrd="0" presId="urn:microsoft.com/office/officeart/2005/8/layout/vList2"/>
    <dgm:cxn modelId="{B88C522B-B7F7-D545-B934-3749E0A6348E}" type="presOf" srcId="{53D37C27-AF09-C746-8FDB-B97F28661B02}" destId="{BCF07276-5C5F-FD46-B2AA-2433C849DFE0}" srcOrd="0" destOrd="1" presId="urn:microsoft.com/office/officeart/2005/8/layout/vList2"/>
    <dgm:cxn modelId="{75931B57-34BF-6C40-B713-7074BE324539}" type="presOf" srcId="{4667A41F-E3E3-EB4C-88E9-6D0220922E46}" destId="{105A6778-3B7B-9F4D-B44A-B58C20A74093}" srcOrd="0" destOrd="0" presId="urn:microsoft.com/office/officeart/2005/8/layout/vList2"/>
    <dgm:cxn modelId="{5BB45D66-0CF2-7546-A108-E0FA1D06C82B}" type="presOf" srcId="{6928E22A-A649-4C41-AE26-8A79C13E1FF8}" destId="{91CF2F26-F40A-ED43-BE16-981C110FAC10}" srcOrd="0" destOrd="0" presId="urn:microsoft.com/office/officeart/2005/8/layout/vList2"/>
    <dgm:cxn modelId="{034C9579-C200-C447-8952-72D1A3D3DD99}" srcId="{4E4207D5-AFB7-E940-AB5B-0C37FFB74C70}" destId="{C7AC2E81-AA33-6147-A317-64563A5CD6CF}" srcOrd="1" destOrd="0" parTransId="{8096F24C-FFED-3D41-B560-63586BF9FB31}" sibTransId="{A3A389E7-7139-4F48-B5DD-FAB2E143DAF3}"/>
    <dgm:cxn modelId="{F6D8D98C-9DD7-9E40-A631-EF254584D027}" type="presOf" srcId="{22A2E1B8-3FCD-CD49-952F-33D32CE36967}" destId="{91CF2F26-F40A-ED43-BE16-981C110FAC10}" srcOrd="0" destOrd="1" presId="urn:microsoft.com/office/officeart/2005/8/layout/vList2"/>
    <dgm:cxn modelId="{3F067D96-DB0E-494F-B0B9-DA5C73DEB914}" srcId="{99C5B6CE-513D-274C-B80E-31E60BB84202}" destId="{7F4112B4-FF8B-D74F-B62E-F5AED6F6067F}" srcOrd="0" destOrd="0" parTransId="{41DCF80A-18E6-8643-B651-C4780655D871}" sibTransId="{F579709A-6413-B24E-920B-FBEE22C2418D}"/>
    <dgm:cxn modelId="{D4020CA5-E7EA-A84D-9CCC-2E3BD5E05069}" srcId="{4E4207D5-AFB7-E940-AB5B-0C37FFB74C70}" destId="{99C5B6CE-513D-274C-B80E-31E60BB84202}" srcOrd="0" destOrd="0" parTransId="{BCE101E0-1020-5C47-9644-AA30C7F28D39}" sibTransId="{CF898F02-30CE-5B4E-B60B-06DD21833941}"/>
    <dgm:cxn modelId="{26FDDFAF-E05F-8D4A-B19A-5E4313FD8E5D}" type="presOf" srcId="{012369C9-6394-624A-8813-8E2EEB1CE356}" destId="{7A978EDF-93D0-1D48-B461-FF38FD34C7D3}" srcOrd="0" destOrd="0" presId="urn:microsoft.com/office/officeart/2005/8/layout/vList2"/>
    <dgm:cxn modelId="{5D1086BA-73BD-AE45-AEBE-139000BD6D4D}" srcId="{4E4207D5-AFB7-E940-AB5B-0C37FFB74C70}" destId="{4667A41F-E3E3-EB4C-88E9-6D0220922E46}" srcOrd="2" destOrd="0" parTransId="{D645DF2D-7AC8-8941-9C9F-0437D60A6EA8}" sibTransId="{4A50073A-5184-3649-828B-DFC66754036B}"/>
    <dgm:cxn modelId="{D9BA70BE-4BC1-9142-9B89-CED3E35252B4}" srcId="{99C5B6CE-513D-274C-B80E-31E60BB84202}" destId="{53D37C27-AF09-C746-8FDB-B97F28661B02}" srcOrd="1" destOrd="0" parTransId="{A2CE6A73-CE80-6C4A-9C8E-E1A3F8EF961E}" sibTransId="{CB36A160-9A9D-A14A-8394-BFDE1815D14A}"/>
    <dgm:cxn modelId="{6870C6C3-414A-8D4C-95B5-35D58682447E}" type="presOf" srcId="{4E4207D5-AFB7-E940-AB5B-0C37FFB74C70}" destId="{A7510D43-D96A-554A-B15E-003538E21A3E}" srcOrd="0" destOrd="0" presId="urn:microsoft.com/office/officeart/2005/8/layout/vList2"/>
    <dgm:cxn modelId="{A3E12DD4-129A-894D-9225-C85272DC64F9}" srcId="{4667A41F-E3E3-EB4C-88E9-6D0220922E46}" destId="{6928E22A-A649-4C41-AE26-8A79C13E1FF8}" srcOrd="0" destOrd="0" parTransId="{7C8EBFE8-49BD-9544-A5BA-5D3CA1BE1788}" sibTransId="{C356BF49-D8ED-7B48-81F5-76E1465DB0C5}"/>
    <dgm:cxn modelId="{42AE69D7-1A65-DA44-B773-FABDEE6F1396}" type="presOf" srcId="{99C5B6CE-513D-274C-B80E-31E60BB84202}" destId="{CA1082FD-15C6-244D-8CF7-034988620C6A}" srcOrd="0" destOrd="0" presId="urn:microsoft.com/office/officeart/2005/8/layout/vList2"/>
    <dgm:cxn modelId="{20DD37D8-9F84-6341-8B01-02CF2B110090}" srcId="{D6612AFD-A934-AF45-BAE6-49D794E76022}" destId="{57696EC6-72B7-7A48-B610-1F65D2D817F3}" srcOrd="0" destOrd="0" parTransId="{17F28037-7436-0948-9A3E-E082923ABFDB}" sibTransId="{FB4B6A38-75ED-3D4C-B61E-98288C7EFCB3}"/>
    <dgm:cxn modelId="{E7FAF1E8-59A5-634A-8994-25A97D01E95A}" srcId="{4E4207D5-AFB7-E940-AB5B-0C37FFB74C70}" destId="{D6612AFD-A934-AF45-BAE6-49D794E76022}" srcOrd="3" destOrd="0" parTransId="{4A2655E9-877B-354D-B230-5CE4E2BCBF27}" sibTransId="{9D6D91DE-E426-8A4A-9009-C690729EBC90}"/>
    <dgm:cxn modelId="{928E7EF7-192D-3449-8246-0EA6B73160FC}" type="presOf" srcId="{57696EC6-72B7-7A48-B610-1F65D2D817F3}" destId="{37D411FA-F42E-634C-931B-188C4235F959}" srcOrd="0" destOrd="0" presId="urn:microsoft.com/office/officeart/2005/8/layout/vList2"/>
    <dgm:cxn modelId="{8BEA29FF-0E57-FB45-84B1-4903620E7472}" srcId="{4667A41F-E3E3-EB4C-88E9-6D0220922E46}" destId="{22A2E1B8-3FCD-CD49-952F-33D32CE36967}" srcOrd="1" destOrd="0" parTransId="{0060FB95-6A11-EC49-BEFC-21221D4CA5D5}" sibTransId="{883EA754-E089-7545-89DE-168AA9412153}"/>
    <dgm:cxn modelId="{5AFA8946-A181-074F-A0F4-80C8F46E2EE3}" type="presParOf" srcId="{A7510D43-D96A-554A-B15E-003538E21A3E}" destId="{CA1082FD-15C6-244D-8CF7-034988620C6A}" srcOrd="0" destOrd="0" presId="urn:microsoft.com/office/officeart/2005/8/layout/vList2"/>
    <dgm:cxn modelId="{49EBC047-9786-9144-B5F2-8DF6A2062084}" type="presParOf" srcId="{A7510D43-D96A-554A-B15E-003538E21A3E}" destId="{BCF07276-5C5F-FD46-B2AA-2433C849DFE0}" srcOrd="1" destOrd="0" presId="urn:microsoft.com/office/officeart/2005/8/layout/vList2"/>
    <dgm:cxn modelId="{193FEC50-36A4-4E40-8551-F1D93ED8CA46}" type="presParOf" srcId="{A7510D43-D96A-554A-B15E-003538E21A3E}" destId="{36DB0E99-A923-B948-AAB0-046A490EEB15}" srcOrd="2" destOrd="0" presId="urn:microsoft.com/office/officeart/2005/8/layout/vList2"/>
    <dgm:cxn modelId="{43ED5ED4-2741-6A40-9CE2-1EC8C95A0B02}" type="presParOf" srcId="{A7510D43-D96A-554A-B15E-003538E21A3E}" destId="{7A978EDF-93D0-1D48-B461-FF38FD34C7D3}" srcOrd="3" destOrd="0" presId="urn:microsoft.com/office/officeart/2005/8/layout/vList2"/>
    <dgm:cxn modelId="{F7930DFE-FDE2-F742-9FB8-96BA96458778}" type="presParOf" srcId="{A7510D43-D96A-554A-B15E-003538E21A3E}" destId="{105A6778-3B7B-9F4D-B44A-B58C20A74093}" srcOrd="4" destOrd="0" presId="urn:microsoft.com/office/officeart/2005/8/layout/vList2"/>
    <dgm:cxn modelId="{F2BBDDA8-DC44-5748-A7AD-E52FD1589E35}" type="presParOf" srcId="{A7510D43-D96A-554A-B15E-003538E21A3E}" destId="{91CF2F26-F40A-ED43-BE16-981C110FAC10}" srcOrd="5" destOrd="0" presId="urn:microsoft.com/office/officeart/2005/8/layout/vList2"/>
    <dgm:cxn modelId="{5B82169D-AC7B-2345-89DA-96534AE86DA9}" type="presParOf" srcId="{A7510D43-D96A-554A-B15E-003538E21A3E}" destId="{3BA4A8EF-A8CF-844F-AACB-D0529626F4AD}" srcOrd="6" destOrd="0" presId="urn:microsoft.com/office/officeart/2005/8/layout/vList2"/>
    <dgm:cxn modelId="{DC41DB96-5CAB-5944-854E-A2FF4FE315FA}" type="presParOf" srcId="{A7510D43-D96A-554A-B15E-003538E21A3E}" destId="{37D411FA-F42E-634C-931B-188C4235F959}" srcOrd="7"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D37BEEA-DD5A-B143-B1BA-0EAC7CF2489D}" type="doc">
      <dgm:prSet loTypeId="urn:microsoft.com/office/officeart/2005/8/layout/vList2" loCatId="" qsTypeId="urn:microsoft.com/office/officeart/2005/8/quickstyle/simple1" qsCatId="simple" csTypeId="urn:microsoft.com/office/officeart/2005/8/colors/accent1_2" csCatId="accent1" phldr="1"/>
      <dgm:spPr/>
      <dgm:t>
        <a:bodyPr/>
        <a:lstStyle/>
        <a:p>
          <a:endParaRPr lang="en-GB"/>
        </a:p>
      </dgm:t>
    </dgm:pt>
    <dgm:pt modelId="{35358851-EF71-5F4F-825A-E7BE62EFF31D}">
      <dgm:prSet phldrT="[Text]"/>
      <dgm:spPr/>
      <dgm:t>
        <a:bodyPr/>
        <a:lstStyle/>
        <a:p>
          <a:r>
            <a:rPr lang="en-GB" b="1" dirty="0"/>
            <a:t>Design and implementation of the cloud-enabled privacy-enhanced solution </a:t>
          </a:r>
          <a:endParaRPr lang="en-GB" dirty="0"/>
        </a:p>
      </dgm:t>
    </dgm:pt>
    <dgm:pt modelId="{46524F20-AB68-744E-875F-B8526AC85C5A}" type="parTrans" cxnId="{322E0C12-92EE-CB48-8A94-0618EB83B603}">
      <dgm:prSet/>
      <dgm:spPr/>
      <dgm:t>
        <a:bodyPr/>
        <a:lstStyle/>
        <a:p>
          <a:endParaRPr lang="en-GB"/>
        </a:p>
      </dgm:t>
    </dgm:pt>
    <dgm:pt modelId="{9A5ED804-4A2A-0F47-93F0-7B5BF676AFC6}" type="sibTrans" cxnId="{322E0C12-92EE-CB48-8A94-0618EB83B603}">
      <dgm:prSet/>
      <dgm:spPr/>
      <dgm:t>
        <a:bodyPr/>
        <a:lstStyle/>
        <a:p>
          <a:endParaRPr lang="en-GB"/>
        </a:p>
      </dgm:t>
    </dgm:pt>
    <dgm:pt modelId="{274A7C69-5E86-1F4C-A505-DB48599484D9}">
      <dgm:prSet phldrT="[Text]"/>
      <dgm:spPr/>
      <dgm:t>
        <a:bodyPr/>
        <a:lstStyle/>
        <a:p>
          <a:r>
            <a:rPr lang="en-GB" dirty="0">
              <a:solidFill>
                <a:schemeClr val="bg1"/>
              </a:solidFill>
            </a:rPr>
            <a:t>Trust-ability, security and privacy </a:t>
          </a:r>
        </a:p>
      </dgm:t>
    </dgm:pt>
    <dgm:pt modelId="{BE8E4F38-8CD5-B844-B86F-767F0759427E}" type="parTrans" cxnId="{49C3ACD2-283B-7748-AB6A-0307EBE69ED3}">
      <dgm:prSet/>
      <dgm:spPr/>
      <dgm:t>
        <a:bodyPr/>
        <a:lstStyle/>
        <a:p>
          <a:endParaRPr lang="en-GB"/>
        </a:p>
      </dgm:t>
    </dgm:pt>
    <dgm:pt modelId="{2A50A4F4-64FA-B645-A7C8-8D4828FC11DB}" type="sibTrans" cxnId="{49C3ACD2-283B-7748-AB6A-0307EBE69ED3}">
      <dgm:prSet/>
      <dgm:spPr/>
      <dgm:t>
        <a:bodyPr/>
        <a:lstStyle/>
        <a:p>
          <a:endParaRPr lang="en-GB"/>
        </a:p>
      </dgm:t>
    </dgm:pt>
    <dgm:pt modelId="{88B7DF08-6A7E-824A-B56B-E7B1ABD92561}">
      <dgm:prSet phldrT="[Text]"/>
      <dgm:spPr/>
      <dgm:t>
        <a:bodyPr/>
        <a:lstStyle/>
        <a:p>
          <a:r>
            <a:rPr lang="en-GB" b="1" dirty="0"/>
            <a:t>TCB Reduction and Isolation</a:t>
          </a:r>
          <a:endParaRPr lang="en-GB" dirty="0"/>
        </a:p>
      </dgm:t>
    </dgm:pt>
    <dgm:pt modelId="{ACD401D2-F9B8-CC47-8544-CFF4E4331D96}" type="parTrans" cxnId="{373349A8-D62C-DE4C-B2FF-F4D8AFB3B5E5}">
      <dgm:prSet/>
      <dgm:spPr/>
      <dgm:t>
        <a:bodyPr/>
        <a:lstStyle/>
        <a:p>
          <a:endParaRPr lang="en-GB"/>
        </a:p>
      </dgm:t>
    </dgm:pt>
    <dgm:pt modelId="{FF0B4ED6-8B9B-6141-B670-A42ECAC7A4C3}" type="sibTrans" cxnId="{373349A8-D62C-DE4C-B2FF-F4D8AFB3B5E5}">
      <dgm:prSet/>
      <dgm:spPr/>
      <dgm:t>
        <a:bodyPr/>
        <a:lstStyle/>
        <a:p>
          <a:endParaRPr lang="en-GB"/>
        </a:p>
      </dgm:t>
    </dgm:pt>
    <dgm:pt modelId="{12A72F95-71C2-8243-A730-5A80CBF670DC}">
      <dgm:prSet phldrT="[Text]"/>
      <dgm:spPr/>
      <dgm:t>
        <a:bodyPr/>
        <a:lstStyle/>
        <a:p>
          <a:r>
            <a:rPr lang="en-GB" dirty="0">
              <a:solidFill>
                <a:schemeClr val="bg1"/>
              </a:solidFill>
            </a:rPr>
            <a:t>Hardware backed TCB and isolated processing</a:t>
          </a:r>
        </a:p>
      </dgm:t>
    </dgm:pt>
    <dgm:pt modelId="{275D16D6-C424-0145-A760-05BDC0375C72}" type="parTrans" cxnId="{274ECC29-2168-E441-BD23-26A1F17BC308}">
      <dgm:prSet/>
      <dgm:spPr/>
      <dgm:t>
        <a:bodyPr/>
        <a:lstStyle/>
        <a:p>
          <a:endParaRPr lang="en-GB"/>
        </a:p>
      </dgm:t>
    </dgm:pt>
    <dgm:pt modelId="{78D9BA3D-3B98-D74E-8237-79DAE56757C3}" type="sibTrans" cxnId="{274ECC29-2168-E441-BD23-26A1F17BC308}">
      <dgm:prSet/>
      <dgm:spPr/>
      <dgm:t>
        <a:bodyPr/>
        <a:lstStyle/>
        <a:p>
          <a:endParaRPr lang="en-GB"/>
        </a:p>
      </dgm:t>
    </dgm:pt>
    <dgm:pt modelId="{22555B85-429D-F644-AA59-8B1DF04BAF9C}">
      <dgm:prSet/>
      <dgm:spPr/>
      <dgm:t>
        <a:bodyPr/>
        <a:lstStyle/>
        <a:p>
          <a:r>
            <a:rPr lang="en-GB" dirty="0">
              <a:solidFill>
                <a:schemeClr val="bg1"/>
              </a:solidFill>
            </a:rPr>
            <a:t>Software attestation </a:t>
          </a:r>
        </a:p>
      </dgm:t>
    </dgm:pt>
    <dgm:pt modelId="{A638C93F-6A38-8848-9DAF-25E5561ACB42}" type="parTrans" cxnId="{142F37B6-FA84-A446-94D9-F67D76A1108F}">
      <dgm:prSet/>
      <dgm:spPr/>
      <dgm:t>
        <a:bodyPr/>
        <a:lstStyle/>
        <a:p>
          <a:endParaRPr lang="en-GB"/>
        </a:p>
      </dgm:t>
    </dgm:pt>
    <dgm:pt modelId="{2EF885AD-767C-9F4A-8FFC-06163ECD5992}" type="sibTrans" cxnId="{142F37B6-FA84-A446-94D9-F67D76A1108F}">
      <dgm:prSet/>
      <dgm:spPr/>
      <dgm:t>
        <a:bodyPr/>
        <a:lstStyle/>
        <a:p>
          <a:endParaRPr lang="en-GB"/>
        </a:p>
      </dgm:t>
    </dgm:pt>
    <dgm:pt modelId="{E60835C5-1FF5-DD45-BC38-7F80AA5904BC}">
      <dgm:prSet/>
      <dgm:spPr/>
      <dgm:t>
        <a:bodyPr/>
        <a:lstStyle/>
        <a:p>
          <a:r>
            <a:rPr lang="en-GB" dirty="0">
              <a:solidFill>
                <a:schemeClr val="bg1"/>
              </a:solidFill>
            </a:rPr>
            <a:t>Solution oriented for </a:t>
          </a:r>
          <a:r>
            <a:rPr lang="en-GB" b="1" dirty="0">
              <a:solidFill>
                <a:schemeClr val="bg1"/>
              </a:solidFill>
            </a:rPr>
            <a:t>in memory </a:t>
          </a:r>
          <a:r>
            <a:rPr lang="en-GB" dirty="0">
              <a:solidFill>
                <a:schemeClr val="bg1"/>
              </a:solidFill>
            </a:rPr>
            <a:t>KVS platforms</a:t>
          </a:r>
        </a:p>
      </dgm:t>
    </dgm:pt>
    <dgm:pt modelId="{A1409424-622A-8140-828B-6E5EB5CEF45C}" type="parTrans" cxnId="{B7F24423-88DE-7D41-B86A-1943C3625756}">
      <dgm:prSet/>
      <dgm:spPr/>
      <dgm:t>
        <a:bodyPr/>
        <a:lstStyle/>
        <a:p>
          <a:endParaRPr lang="en-GB"/>
        </a:p>
      </dgm:t>
    </dgm:pt>
    <dgm:pt modelId="{01BC1661-DDE0-9D44-9417-AA158183FD62}" type="sibTrans" cxnId="{B7F24423-88DE-7D41-B86A-1943C3625756}">
      <dgm:prSet/>
      <dgm:spPr/>
      <dgm:t>
        <a:bodyPr/>
        <a:lstStyle/>
        <a:p>
          <a:endParaRPr lang="en-GB"/>
        </a:p>
      </dgm:t>
    </dgm:pt>
    <dgm:pt modelId="{E4B0322A-5198-6246-902B-8AB4744096CE}">
      <dgm:prSet/>
      <dgm:spPr/>
      <dgm:t>
        <a:bodyPr/>
        <a:lstStyle/>
        <a:p>
          <a:r>
            <a:rPr lang="en-GB" dirty="0">
              <a:solidFill>
                <a:schemeClr val="bg1"/>
              </a:solidFill>
            </a:rPr>
            <a:t>Preserving native/built-in operations</a:t>
          </a:r>
        </a:p>
      </dgm:t>
    </dgm:pt>
    <dgm:pt modelId="{E91B5F4E-48D5-5240-BFFF-330077DCE378}" type="parTrans" cxnId="{F6F15E25-5AC5-8341-A48A-CE1EB34C180B}">
      <dgm:prSet/>
      <dgm:spPr/>
      <dgm:t>
        <a:bodyPr/>
        <a:lstStyle/>
        <a:p>
          <a:endParaRPr lang="en-GB"/>
        </a:p>
      </dgm:t>
    </dgm:pt>
    <dgm:pt modelId="{1F5D40B2-B85C-7847-BB70-DE38FE4B0CE4}" type="sibTrans" cxnId="{F6F15E25-5AC5-8341-A48A-CE1EB34C180B}">
      <dgm:prSet/>
      <dgm:spPr/>
      <dgm:t>
        <a:bodyPr/>
        <a:lstStyle/>
        <a:p>
          <a:endParaRPr lang="en-GB"/>
        </a:p>
      </dgm:t>
    </dgm:pt>
    <dgm:pt modelId="{E87A4970-A34C-C245-A51E-DBBE3A415238}">
      <dgm:prSet/>
      <dgm:spPr/>
      <dgm:t>
        <a:bodyPr/>
        <a:lstStyle/>
        <a:p>
          <a:r>
            <a:rPr lang="en-GB" b="1" dirty="0"/>
            <a:t>Analysis Report</a:t>
          </a:r>
          <a:endParaRPr lang="en-GB" dirty="0"/>
        </a:p>
      </dgm:t>
    </dgm:pt>
    <dgm:pt modelId="{451ED0F7-8AAF-B14B-A3DD-8D37E4B670E4}" type="parTrans" cxnId="{E2DF528C-AF97-C846-BB0C-4C18FB67B932}">
      <dgm:prSet/>
      <dgm:spPr/>
      <dgm:t>
        <a:bodyPr/>
        <a:lstStyle/>
        <a:p>
          <a:endParaRPr lang="en-GB"/>
        </a:p>
      </dgm:t>
    </dgm:pt>
    <dgm:pt modelId="{9245A38D-F75C-E84A-84A4-A2B6F648BB5A}" type="sibTrans" cxnId="{E2DF528C-AF97-C846-BB0C-4C18FB67B932}">
      <dgm:prSet/>
      <dgm:spPr/>
      <dgm:t>
        <a:bodyPr/>
        <a:lstStyle/>
        <a:p>
          <a:endParaRPr lang="en-GB"/>
        </a:p>
      </dgm:t>
    </dgm:pt>
    <dgm:pt modelId="{3EADBE34-01B5-424A-8E54-255F8BA53E3C}">
      <dgm:prSet/>
      <dgm:spPr/>
      <dgm:t>
        <a:bodyPr/>
        <a:lstStyle/>
        <a:p>
          <a:r>
            <a:rPr lang="en-PT" dirty="0">
              <a:solidFill>
                <a:schemeClr val="bg1"/>
              </a:solidFill>
            </a:rPr>
            <a:t>Standard Solution vs. Privacy Enhanced Solution</a:t>
          </a:r>
          <a:endParaRPr lang="en-GB" dirty="0">
            <a:solidFill>
              <a:schemeClr val="bg1"/>
            </a:solidFill>
          </a:endParaRPr>
        </a:p>
      </dgm:t>
    </dgm:pt>
    <dgm:pt modelId="{1FDF7AF7-880A-7D42-8DF0-4436056D9D9A}" type="parTrans" cxnId="{1343BE0A-285D-2047-AB68-B3946F71BECA}">
      <dgm:prSet/>
      <dgm:spPr/>
      <dgm:t>
        <a:bodyPr/>
        <a:lstStyle/>
        <a:p>
          <a:endParaRPr lang="en-GB"/>
        </a:p>
      </dgm:t>
    </dgm:pt>
    <dgm:pt modelId="{DA28E57D-AF73-E144-AC54-864B12F76EC1}" type="sibTrans" cxnId="{1343BE0A-285D-2047-AB68-B3946F71BECA}">
      <dgm:prSet/>
      <dgm:spPr/>
      <dgm:t>
        <a:bodyPr/>
        <a:lstStyle/>
        <a:p>
          <a:endParaRPr lang="en-GB"/>
        </a:p>
      </dgm:t>
    </dgm:pt>
    <dgm:pt modelId="{F99F7564-CFC4-984D-BEC8-0F27698D3276}">
      <dgm:prSet/>
      <dgm:spPr/>
      <dgm:t>
        <a:bodyPr/>
        <a:lstStyle/>
        <a:p>
          <a:r>
            <a:rPr lang="en-GB" dirty="0">
              <a:solidFill>
                <a:schemeClr val="bg1"/>
              </a:solidFill>
            </a:rPr>
            <a:t>Throughput, latency</a:t>
          </a:r>
        </a:p>
      </dgm:t>
    </dgm:pt>
    <dgm:pt modelId="{7AD373F0-C070-5043-ADF4-8F5C16CA1B13}" type="parTrans" cxnId="{A65F553B-F992-5C4C-B438-CF15D647D501}">
      <dgm:prSet/>
      <dgm:spPr/>
      <dgm:t>
        <a:bodyPr/>
        <a:lstStyle/>
        <a:p>
          <a:endParaRPr lang="en-GB"/>
        </a:p>
      </dgm:t>
    </dgm:pt>
    <dgm:pt modelId="{E0DE542C-8614-3F4A-87CB-EFE68365151B}" type="sibTrans" cxnId="{A65F553B-F992-5C4C-B438-CF15D647D501}">
      <dgm:prSet/>
      <dgm:spPr/>
      <dgm:t>
        <a:bodyPr/>
        <a:lstStyle/>
        <a:p>
          <a:endParaRPr lang="en-GB"/>
        </a:p>
      </dgm:t>
    </dgm:pt>
    <dgm:pt modelId="{EA28A8C4-4FC6-7045-BC29-22021C732396}">
      <dgm:prSet/>
      <dgm:spPr/>
      <dgm:t>
        <a:bodyPr/>
        <a:lstStyle/>
        <a:p>
          <a:r>
            <a:rPr lang="en-GB" dirty="0">
              <a:solidFill>
                <a:schemeClr val="bg1"/>
              </a:solidFill>
            </a:rPr>
            <a:t>Memory and CPU (resources)</a:t>
          </a:r>
        </a:p>
      </dgm:t>
    </dgm:pt>
    <dgm:pt modelId="{7A788753-8CAD-824E-B8BE-586119C92080}" type="parTrans" cxnId="{17C9A26B-1F61-6548-8E8F-2E1EAD22B49F}">
      <dgm:prSet/>
      <dgm:spPr/>
      <dgm:t>
        <a:bodyPr/>
        <a:lstStyle/>
        <a:p>
          <a:endParaRPr lang="en-GB"/>
        </a:p>
      </dgm:t>
    </dgm:pt>
    <dgm:pt modelId="{B5F699CB-E10D-8A4A-B889-19CBCC19BEF2}" type="sibTrans" cxnId="{17C9A26B-1F61-6548-8E8F-2E1EAD22B49F}">
      <dgm:prSet/>
      <dgm:spPr/>
      <dgm:t>
        <a:bodyPr/>
        <a:lstStyle/>
        <a:p>
          <a:endParaRPr lang="en-GB"/>
        </a:p>
      </dgm:t>
    </dgm:pt>
    <dgm:pt modelId="{09914E59-264C-3346-9601-2AC970B1A0F2}" type="pres">
      <dgm:prSet presAssocID="{7D37BEEA-DD5A-B143-B1BA-0EAC7CF2489D}" presName="linear" presStyleCnt="0">
        <dgm:presLayoutVars>
          <dgm:animLvl val="lvl"/>
          <dgm:resizeHandles val="exact"/>
        </dgm:presLayoutVars>
      </dgm:prSet>
      <dgm:spPr/>
    </dgm:pt>
    <dgm:pt modelId="{3FDB60F9-2EAC-CD40-9099-D401A4619C14}" type="pres">
      <dgm:prSet presAssocID="{35358851-EF71-5F4F-825A-E7BE62EFF31D}" presName="parentText" presStyleLbl="node1" presStyleIdx="0" presStyleCnt="3">
        <dgm:presLayoutVars>
          <dgm:chMax val="0"/>
          <dgm:bulletEnabled val="1"/>
        </dgm:presLayoutVars>
      </dgm:prSet>
      <dgm:spPr/>
    </dgm:pt>
    <dgm:pt modelId="{F7847DDD-86C6-CC40-A3E1-CD0CE1F28137}" type="pres">
      <dgm:prSet presAssocID="{35358851-EF71-5F4F-825A-E7BE62EFF31D}" presName="childText" presStyleLbl="revTx" presStyleIdx="0" presStyleCnt="3">
        <dgm:presLayoutVars>
          <dgm:bulletEnabled val="1"/>
        </dgm:presLayoutVars>
      </dgm:prSet>
      <dgm:spPr/>
    </dgm:pt>
    <dgm:pt modelId="{4760C1CB-1200-984A-AAC0-32D0711A48DF}" type="pres">
      <dgm:prSet presAssocID="{88B7DF08-6A7E-824A-B56B-E7B1ABD92561}" presName="parentText" presStyleLbl="node1" presStyleIdx="1" presStyleCnt="3">
        <dgm:presLayoutVars>
          <dgm:chMax val="0"/>
          <dgm:bulletEnabled val="1"/>
        </dgm:presLayoutVars>
      </dgm:prSet>
      <dgm:spPr/>
    </dgm:pt>
    <dgm:pt modelId="{E399AC06-D093-874D-82B8-DD4A433A48F0}" type="pres">
      <dgm:prSet presAssocID="{88B7DF08-6A7E-824A-B56B-E7B1ABD92561}" presName="childText" presStyleLbl="revTx" presStyleIdx="1" presStyleCnt="3">
        <dgm:presLayoutVars>
          <dgm:bulletEnabled val="1"/>
        </dgm:presLayoutVars>
      </dgm:prSet>
      <dgm:spPr/>
    </dgm:pt>
    <dgm:pt modelId="{6ECB6BE6-CBDF-D74E-B2D7-EBCEE3AEF7FD}" type="pres">
      <dgm:prSet presAssocID="{E87A4970-A34C-C245-A51E-DBBE3A415238}" presName="parentText" presStyleLbl="node1" presStyleIdx="2" presStyleCnt="3">
        <dgm:presLayoutVars>
          <dgm:chMax val="0"/>
          <dgm:bulletEnabled val="1"/>
        </dgm:presLayoutVars>
      </dgm:prSet>
      <dgm:spPr/>
    </dgm:pt>
    <dgm:pt modelId="{693D644B-0783-C54D-89F4-C84DB82D09FC}" type="pres">
      <dgm:prSet presAssocID="{E87A4970-A34C-C245-A51E-DBBE3A415238}" presName="childText" presStyleLbl="revTx" presStyleIdx="2" presStyleCnt="3">
        <dgm:presLayoutVars>
          <dgm:bulletEnabled val="1"/>
        </dgm:presLayoutVars>
      </dgm:prSet>
      <dgm:spPr/>
    </dgm:pt>
  </dgm:ptLst>
  <dgm:cxnLst>
    <dgm:cxn modelId="{1343BE0A-285D-2047-AB68-B3946F71BECA}" srcId="{E87A4970-A34C-C245-A51E-DBBE3A415238}" destId="{3EADBE34-01B5-424A-8E54-255F8BA53E3C}" srcOrd="0" destOrd="0" parTransId="{1FDF7AF7-880A-7D42-8DF0-4436056D9D9A}" sibTransId="{DA28E57D-AF73-E144-AC54-864B12F76EC1}"/>
    <dgm:cxn modelId="{322E0C12-92EE-CB48-8A94-0618EB83B603}" srcId="{7D37BEEA-DD5A-B143-B1BA-0EAC7CF2489D}" destId="{35358851-EF71-5F4F-825A-E7BE62EFF31D}" srcOrd="0" destOrd="0" parTransId="{46524F20-AB68-744E-875F-B8526AC85C5A}" sibTransId="{9A5ED804-4A2A-0F47-93F0-7B5BF676AFC6}"/>
    <dgm:cxn modelId="{35464517-3B7B-A74F-985A-B1F715016D02}" type="presOf" srcId="{22555B85-429D-F644-AA59-8B1DF04BAF9C}" destId="{F7847DDD-86C6-CC40-A3E1-CD0CE1F28137}" srcOrd="0" destOrd="1" presId="urn:microsoft.com/office/officeart/2005/8/layout/vList2"/>
    <dgm:cxn modelId="{B7F24423-88DE-7D41-B86A-1943C3625756}" srcId="{35358851-EF71-5F4F-825A-E7BE62EFF31D}" destId="{E60835C5-1FF5-DD45-BC38-7F80AA5904BC}" srcOrd="2" destOrd="0" parTransId="{A1409424-622A-8140-828B-6E5EB5CEF45C}" sibTransId="{01BC1661-DDE0-9D44-9417-AA158183FD62}"/>
    <dgm:cxn modelId="{F6F15E25-5AC5-8341-A48A-CE1EB34C180B}" srcId="{35358851-EF71-5F4F-825A-E7BE62EFF31D}" destId="{E4B0322A-5198-6246-902B-8AB4744096CE}" srcOrd="3" destOrd="0" parTransId="{E91B5F4E-48D5-5240-BFFF-330077DCE378}" sibTransId="{1F5D40B2-B85C-7847-BB70-DE38FE4B0CE4}"/>
    <dgm:cxn modelId="{274ECC29-2168-E441-BD23-26A1F17BC308}" srcId="{88B7DF08-6A7E-824A-B56B-E7B1ABD92561}" destId="{12A72F95-71C2-8243-A730-5A80CBF670DC}" srcOrd="0" destOrd="0" parTransId="{275D16D6-C424-0145-A760-05BDC0375C72}" sibTransId="{78D9BA3D-3B98-D74E-8237-79DAE56757C3}"/>
    <dgm:cxn modelId="{454F4D2D-62AD-DA43-A631-0B690CA978E9}" type="presOf" srcId="{EA28A8C4-4FC6-7045-BC29-22021C732396}" destId="{693D644B-0783-C54D-89F4-C84DB82D09FC}" srcOrd="0" destOrd="2" presId="urn:microsoft.com/office/officeart/2005/8/layout/vList2"/>
    <dgm:cxn modelId="{A65F553B-F992-5C4C-B438-CF15D647D501}" srcId="{E87A4970-A34C-C245-A51E-DBBE3A415238}" destId="{F99F7564-CFC4-984D-BEC8-0F27698D3276}" srcOrd="1" destOrd="0" parTransId="{7AD373F0-C070-5043-ADF4-8F5C16CA1B13}" sibTransId="{E0DE542C-8614-3F4A-87CB-EFE68365151B}"/>
    <dgm:cxn modelId="{5ADCF93D-BA1E-C94F-A357-5595BF9546A3}" type="presOf" srcId="{7D37BEEA-DD5A-B143-B1BA-0EAC7CF2489D}" destId="{09914E59-264C-3346-9601-2AC970B1A0F2}" srcOrd="0" destOrd="0" presId="urn:microsoft.com/office/officeart/2005/8/layout/vList2"/>
    <dgm:cxn modelId="{9A4DCA3F-5E95-FC4D-B427-E57DC928FAC0}" type="presOf" srcId="{274A7C69-5E86-1F4C-A505-DB48599484D9}" destId="{F7847DDD-86C6-CC40-A3E1-CD0CE1F28137}" srcOrd="0" destOrd="0" presId="urn:microsoft.com/office/officeart/2005/8/layout/vList2"/>
    <dgm:cxn modelId="{AAA36345-B864-5C4E-966A-BCB69A098818}" type="presOf" srcId="{12A72F95-71C2-8243-A730-5A80CBF670DC}" destId="{E399AC06-D093-874D-82B8-DD4A433A48F0}" srcOrd="0" destOrd="0" presId="urn:microsoft.com/office/officeart/2005/8/layout/vList2"/>
    <dgm:cxn modelId="{17C9A26B-1F61-6548-8E8F-2E1EAD22B49F}" srcId="{E87A4970-A34C-C245-A51E-DBBE3A415238}" destId="{EA28A8C4-4FC6-7045-BC29-22021C732396}" srcOrd="2" destOrd="0" parTransId="{7A788753-8CAD-824E-B8BE-586119C92080}" sibTransId="{B5F699CB-E10D-8A4A-B889-19CBCC19BEF2}"/>
    <dgm:cxn modelId="{FF65CC7A-48B0-D846-868F-DB367C87D385}" type="presOf" srcId="{E4B0322A-5198-6246-902B-8AB4744096CE}" destId="{F7847DDD-86C6-CC40-A3E1-CD0CE1F28137}" srcOrd="0" destOrd="3" presId="urn:microsoft.com/office/officeart/2005/8/layout/vList2"/>
    <dgm:cxn modelId="{E2DF528C-AF97-C846-BB0C-4C18FB67B932}" srcId="{7D37BEEA-DD5A-B143-B1BA-0EAC7CF2489D}" destId="{E87A4970-A34C-C245-A51E-DBBE3A415238}" srcOrd="2" destOrd="0" parTransId="{451ED0F7-8AAF-B14B-A3DD-8D37E4B670E4}" sibTransId="{9245A38D-F75C-E84A-84A4-A2B6F648BB5A}"/>
    <dgm:cxn modelId="{827EBE9D-77B1-BA42-B0BD-003853286E23}" type="presOf" srcId="{35358851-EF71-5F4F-825A-E7BE62EFF31D}" destId="{3FDB60F9-2EAC-CD40-9099-D401A4619C14}" srcOrd="0" destOrd="0" presId="urn:microsoft.com/office/officeart/2005/8/layout/vList2"/>
    <dgm:cxn modelId="{DB35679E-00CE-8C4C-BAD6-3D547A899F4C}" type="presOf" srcId="{F99F7564-CFC4-984D-BEC8-0F27698D3276}" destId="{693D644B-0783-C54D-89F4-C84DB82D09FC}" srcOrd="0" destOrd="1" presId="urn:microsoft.com/office/officeart/2005/8/layout/vList2"/>
    <dgm:cxn modelId="{373349A8-D62C-DE4C-B2FF-F4D8AFB3B5E5}" srcId="{7D37BEEA-DD5A-B143-B1BA-0EAC7CF2489D}" destId="{88B7DF08-6A7E-824A-B56B-E7B1ABD92561}" srcOrd="1" destOrd="0" parTransId="{ACD401D2-F9B8-CC47-8544-CFF4E4331D96}" sibTransId="{FF0B4ED6-8B9B-6141-B670-A42ECAC7A4C3}"/>
    <dgm:cxn modelId="{123835B4-0C67-054C-90A4-244472A3D3A5}" type="presOf" srcId="{E87A4970-A34C-C245-A51E-DBBE3A415238}" destId="{6ECB6BE6-CBDF-D74E-B2D7-EBCEE3AEF7FD}" srcOrd="0" destOrd="0" presId="urn:microsoft.com/office/officeart/2005/8/layout/vList2"/>
    <dgm:cxn modelId="{142F37B6-FA84-A446-94D9-F67D76A1108F}" srcId="{35358851-EF71-5F4F-825A-E7BE62EFF31D}" destId="{22555B85-429D-F644-AA59-8B1DF04BAF9C}" srcOrd="1" destOrd="0" parTransId="{A638C93F-6A38-8848-9DAF-25E5561ACB42}" sibTransId="{2EF885AD-767C-9F4A-8FFC-06163ECD5992}"/>
    <dgm:cxn modelId="{49C3ACD2-283B-7748-AB6A-0307EBE69ED3}" srcId="{35358851-EF71-5F4F-825A-E7BE62EFF31D}" destId="{274A7C69-5E86-1F4C-A505-DB48599484D9}" srcOrd="0" destOrd="0" parTransId="{BE8E4F38-8CD5-B844-B86F-767F0759427E}" sibTransId="{2A50A4F4-64FA-B645-A7C8-8D4828FC11DB}"/>
    <dgm:cxn modelId="{B243C1DA-6C3E-1648-8A6E-F1BC2FD61E59}" type="presOf" srcId="{88B7DF08-6A7E-824A-B56B-E7B1ABD92561}" destId="{4760C1CB-1200-984A-AAC0-32D0711A48DF}" srcOrd="0" destOrd="0" presId="urn:microsoft.com/office/officeart/2005/8/layout/vList2"/>
    <dgm:cxn modelId="{6DFEBBE3-44BE-4441-932D-F24310401738}" type="presOf" srcId="{E60835C5-1FF5-DD45-BC38-7F80AA5904BC}" destId="{F7847DDD-86C6-CC40-A3E1-CD0CE1F28137}" srcOrd="0" destOrd="2" presId="urn:microsoft.com/office/officeart/2005/8/layout/vList2"/>
    <dgm:cxn modelId="{06A172F9-72FA-5B4C-BC4B-4452DC54C4C0}" type="presOf" srcId="{3EADBE34-01B5-424A-8E54-255F8BA53E3C}" destId="{693D644B-0783-C54D-89F4-C84DB82D09FC}" srcOrd="0" destOrd="0" presId="urn:microsoft.com/office/officeart/2005/8/layout/vList2"/>
    <dgm:cxn modelId="{5D7B2F75-B2A9-C04B-818C-148F439FC179}" type="presParOf" srcId="{09914E59-264C-3346-9601-2AC970B1A0F2}" destId="{3FDB60F9-2EAC-CD40-9099-D401A4619C14}" srcOrd="0" destOrd="0" presId="urn:microsoft.com/office/officeart/2005/8/layout/vList2"/>
    <dgm:cxn modelId="{59314F3F-FFED-554F-A341-635C28FAD645}" type="presParOf" srcId="{09914E59-264C-3346-9601-2AC970B1A0F2}" destId="{F7847DDD-86C6-CC40-A3E1-CD0CE1F28137}" srcOrd="1" destOrd="0" presId="urn:microsoft.com/office/officeart/2005/8/layout/vList2"/>
    <dgm:cxn modelId="{88A54F94-8383-2242-AE59-6A808E07EDFA}" type="presParOf" srcId="{09914E59-264C-3346-9601-2AC970B1A0F2}" destId="{4760C1CB-1200-984A-AAC0-32D0711A48DF}" srcOrd="2" destOrd="0" presId="urn:microsoft.com/office/officeart/2005/8/layout/vList2"/>
    <dgm:cxn modelId="{906564EF-9520-964A-BB13-216EB8A3FA6F}" type="presParOf" srcId="{09914E59-264C-3346-9601-2AC970B1A0F2}" destId="{E399AC06-D093-874D-82B8-DD4A433A48F0}" srcOrd="3" destOrd="0" presId="urn:microsoft.com/office/officeart/2005/8/layout/vList2"/>
    <dgm:cxn modelId="{FF683E41-22A1-854A-BA01-D8BDA62828B3}" type="presParOf" srcId="{09914E59-264C-3346-9601-2AC970B1A0F2}" destId="{6ECB6BE6-CBDF-D74E-B2D7-EBCEE3AEF7FD}" srcOrd="4" destOrd="0" presId="urn:microsoft.com/office/officeart/2005/8/layout/vList2"/>
    <dgm:cxn modelId="{1674E1F3-420D-E643-ADCD-A97498CB0807}" type="presParOf" srcId="{09914E59-264C-3346-9601-2AC970B1A0F2}" destId="{693D644B-0783-C54D-89F4-C84DB82D09FC}" srcOrd="5"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8E6C2A8-969A-8340-BE3F-35D33946BBBA}" type="doc">
      <dgm:prSet loTypeId="urn:microsoft.com/office/officeart/2005/8/layout/hierarchy3" loCatId="" qsTypeId="urn:microsoft.com/office/officeart/2005/8/quickstyle/simple1" qsCatId="simple" csTypeId="urn:microsoft.com/office/officeart/2005/8/colors/accent1_2" csCatId="accent1" phldr="1"/>
      <dgm:spPr/>
      <dgm:t>
        <a:bodyPr/>
        <a:lstStyle/>
        <a:p>
          <a:endParaRPr lang="en-GB"/>
        </a:p>
      </dgm:t>
    </dgm:pt>
    <dgm:pt modelId="{5F48CBBD-0AAF-D540-8B9E-BD18374DA2FF}">
      <dgm:prSet phldrT="[Text]"/>
      <dgm:spPr/>
      <dgm:t>
        <a:bodyPr/>
        <a:lstStyle/>
        <a:p>
          <a:r>
            <a:rPr lang="en-GB" dirty="0"/>
            <a:t>Performance</a:t>
          </a:r>
        </a:p>
      </dgm:t>
    </dgm:pt>
    <dgm:pt modelId="{11E3F1F0-C396-7C4D-8E7A-12E30355B21F}" type="parTrans" cxnId="{48645A83-1CFF-2A43-96BA-5EBFEADEA160}">
      <dgm:prSet/>
      <dgm:spPr/>
      <dgm:t>
        <a:bodyPr/>
        <a:lstStyle/>
        <a:p>
          <a:endParaRPr lang="en-GB"/>
        </a:p>
      </dgm:t>
    </dgm:pt>
    <dgm:pt modelId="{C38F6E3D-3766-E841-A750-2091AA1280DD}" type="sibTrans" cxnId="{48645A83-1CFF-2A43-96BA-5EBFEADEA160}">
      <dgm:prSet/>
      <dgm:spPr/>
      <dgm:t>
        <a:bodyPr/>
        <a:lstStyle/>
        <a:p>
          <a:endParaRPr lang="en-GB"/>
        </a:p>
      </dgm:t>
    </dgm:pt>
    <dgm:pt modelId="{1ACB70DA-64A0-6944-98BE-85788FEA634B}">
      <dgm:prSet phldrT="[Text]"/>
      <dgm:spPr/>
      <dgm:t>
        <a:bodyPr/>
        <a:lstStyle/>
        <a:p>
          <a:r>
            <a:rPr lang="en-GB" dirty="0"/>
            <a:t>Latency</a:t>
          </a:r>
        </a:p>
        <a:p>
          <a:r>
            <a:rPr lang="en-GB" dirty="0"/>
            <a:t>(</a:t>
          </a:r>
          <a:r>
            <a:rPr lang="en-GB" dirty="0" err="1"/>
            <a:t>ms</a:t>
          </a:r>
          <a:r>
            <a:rPr lang="en-GB" dirty="0"/>
            <a:t>)</a:t>
          </a:r>
        </a:p>
      </dgm:t>
    </dgm:pt>
    <dgm:pt modelId="{78707451-0AAE-C042-AA95-87D493068288}" type="parTrans" cxnId="{45464FF6-F754-2140-8851-50A18441BC98}">
      <dgm:prSet/>
      <dgm:spPr/>
      <dgm:t>
        <a:bodyPr/>
        <a:lstStyle/>
        <a:p>
          <a:endParaRPr lang="en-GB"/>
        </a:p>
      </dgm:t>
    </dgm:pt>
    <dgm:pt modelId="{53A21BF7-7DAC-A040-A140-16BA5F1C82BB}" type="sibTrans" cxnId="{45464FF6-F754-2140-8851-50A18441BC98}">
      <dgm:prSet/>
      <dgm:spPr/>
      <dgm:t>
        <a:bodyPr/>
        <a:lstStyle/>
        <a:p>
          <a:endParaRPr lang="en-GB"/>
        </a:p>
      </dgm:t>
    </dgm:pt>
    <dgm:pt modelId="{8F5E11EF-3FF2-214B-A82F-0497E31FE73E}">
      <dgm:prSet phldrT="[Text]"/>
      <dgm:spPr/>
      <dgm:t>
        <a:bodyPr/>
        <a:lstStyle/>
        <a:p>
          <a:r>
            <a:rPr lang="en-GB" dirty="0"/>
            <a:t>Throughput</a:t>
          </a:r>
        </a:p>
        <a:p>
          <a:r>
            <a:rPr lang="en-GB" dirty="0"/>
            <a:t>(ops/s)</a:t>
          </a:r>
        </a:p>
      </dgm:t>
    </dgm:pt>
    <dgm:pt modelId="{08CA7F9C-BA89-9743-8FAF-B84EAD64AD2C}" type="parTrans" cxnId="{976D8BEA-33B2-C742-A5BB-4757503C203A}">
      <dgm:prSet/>
      <dgm:spPr/>
      <dgm:t>
        <a:bodyPr/>
        <a:lstStyle/>
        <a:p>
          <a:endParaRPr lang="en-GB"/>
        </a:p>
      </dgm:t>
    </dgm:pt>
    <dgm:pt modelId="{4763218F-CA27-9F4C-99CC-F848A29C14E4}" type="sibTrans" cxnId="{976D8BEA-33B2-C742-A5BB-4757503C203A}">
      <dgm:prSet/>
      <dgm:spPr/>
      <dgm:t>
        <a:bodyPr/>
        <a:lstStyle/>
        <a:p>
          <a:endParaRPr lang="en-GB"/>
        </a:p>
      </dgm:t>
    </dgm:pt>
    <dgm:pt modelId="{B8B23353-30A8-664D-A3FD-47FDCF541ED2}">
      <dgm:prSet phldrT="[Text]"/>
      <dgm:spPr/>
      <dgm:t>
        <a:bodyPr/>
        <a:lstStyle/>
        <a:p>
          <a:r>
            <a:rPr lang="en-GB" dirty="0"/>
            <a:t>Resources</a:t>
          </a:r>
        </a:p>
      </dgm:t>
    </dgm:pt>
    <dgm:pt modelId="{2022302B-67A8-9C4D-9D11-0B28A9259038}" type="parTrans" cxnId="{F176B3EB-07CE-9A40-BC00-67C51AE8B34D}">
      <dgm:prSet/>
      <dgm:spPr/>
      <dgm:t>
        <a:bodyPr/>
        <a:lstStyle/>
        <a:p>
          <a:endParaRPr lang="en-GB"/>
        </a:p>
      </dgm:t>
    </dgm:pt>
    <dgm:pt modelId="{0221E1EA-872F-0B44-811D-932F612B7A87}" type="sibTrans" cxnId="{F176B3EB-07CE-9A40-BC00-67C51AE8B34D}">
      <dgm:prSet/>
      <dgm:spPr/>
      <dgm:t>
        <a:bodyPr/>
        <a:lstStyle/>
        <a:p>
          <a:endParaRPr lang="en-GB"/>
        </a:p>
      </dgm:t>
    </dgm:pt>
    <dgm:pt modelId="{BB370FCA-C2EE-3845-A5D7-1C6F6A5146D0}">
      <dgm:prSet phldrT="[Text]"/>
      <dgm:spPr/>
      <dgm:t>
        <a:bodyPr/>
        <a:lstStyle/>
        <a:p>
          <a:r>
            <a:rPr lang="en-GB" dirty="0"/>
            <a:t>Memory Consumption</a:t>
          </a:r>
        </a:p>
        <a:p>
          <a:r>
            <a:rPr lang="en-GB" dirty="0"/>
            <a:t>(MB)</a:t>
          </a:r>
        </a:p>
      </dgm:t>
    </dgm:pt>
    <dgm:pt modelId="{2E78B2C7-4DD8-BD4D-8213-DEFA5640ED40}" type="parTrans" cxnId="{976CB8B0-F693-9946-BAEE-6F3D2BB032EC}">
      <dgm:prSet/>
      <dgm:spPr/>
      <dgm:t>
        <a:bodyPr/>
        <a:lstStyle/>
        <a:p>
          <a:endParaRPr lang="en-GB"/>
        </a:p>
      </dgm:t>
    </dgm:pt>
    <dgm:pt modelId="{7257F26C-13EC-214B-A635-9B3B06864E03}" type="sibTrans" cxnId="{976CB8B0-F693-9946-BAEE-6F3D2BB032EC}">
      <dgm:prSet/>
      <dgm:spPr/>
      <dgm:t>
        <a:bodyPr/>
        <a:lstStyle/>
        <a:p>
          <a:endParaRPr lang="en-GB"/>
        </a:p>
      </dgm:t>
    </dgm:pt>
    <dgm:pt modelId="{8E059606-70EA-6E4D-A86F-2F3903320045}">
      <dgm:prSet phldrT="[Text]"/>
      <dgm:spPr/>
      <dgm:t>
        <a:bodyPr/>
        <a:lstStyle/>
        <a:p>
          <a:r>
            <a:rPr lang="en-GB" dirty="0"/>
            <a:t>CPU Load</a:t>
          </a:r>
        </a:p>
        <a:p>
          <a:r>
            <a:rPr lang="en-GB" dirty="0"/>
            <a:t>(%)</a:t>
          </a:r>
        </a:p>
      </dgm:t>
    </dgm:pt>
    <dgm:pt modelId="{3995112F-1249-5746-A997-95B46D696347}" type="parTrans" cxnId="{C403F839-5B96-B645-ABD6-BE9E9271BE0B}">
      <dgm:prSet/>
      <dgm:spPr/>
      <dgm:t>
        <a:bodyPr/>
        <a:lstStyle/>
        <a:p>
          <a:endParaRPr lang="en-GB"/>
        </a:p>
      </dgm:t>
    </dgm:pt>
    <dgm:pt modelId="{7F61CF61-5018-3347-988A-3AFED3281852}" type="sibTrans" cxnId="{C403F839-5B96-B645-ABD6-BE9E9271BE0B}">
      <dgm:prSet/>
      <dgm:spPr/>
      <dgm:t>
        <a:bodyPr/>
        <a:lstStyle/>
        <a:p>
          <a:endParaRPr lang="en-GB"/>
        </a:p>
      </dgm:t>
    </dgm:pt>
    <dgm:pt modelId="{17AE8E19-2213-1F47-937C-8C3605283827}" type="pres">
      <dgm:prSet presAssocID="{28E6C2A8-969A-8340-BE3F-35D33946BBBA}" presName="diagram" presStyleCnt="0">
        <dgm:presLayoutVars>
          <dgm:chPref val="1"/>
          <dgm:dir/>
          <dgm:animOne val="branch"/>
          <dgm:animLvl val="lvl"/>
          <dgm:resizeHandles/>
        </dgm:presLayoutVars>
      </dgm:prSet>
      <dgm:spPr/>
    </dgm:pt>
    <dgm:pt modelId="{B53A0539-D6BD-134B-9BE2-095D3B01D5B6}" type="pres">
      <dgm:prSet presAssocID="{5F48CBBD-0AAF-D540-8B9E-BD18374DA2FF}" presName="root" presStyleCnt="0"/>
      <dgm:spPr/>
    </dgm:pt>
    <dgm:pt modelId="{01798CE4-89E6-1D46-822E-B19364ED3303}" type="pres">
      <dgm:prSet presAssocID="{5F48CBBD-0AAF-D540-8B9E-BD18374DA2FF}" presName="rootComposite" presStyleCnt="0"/>
      <dgm:spPr/>
    </dgm:pt>
    <dgm:pt modelId="{FB53D88D-8F88-B645-B30B-086149C48329}" type="pres">
      <dgm:prSet presAssocID="{5F48CBBD-0AAF-D540-8B9E-BD18374DA2FF}" presName="rootText" presStyleLbl="node1" presStyleIdx="0" presStyleCnt="2"/>
      <dgm:spPr/>
    </dgm:pt>
    <dgm:pt modelId="{71973761-1BCC-714B-B260-BC89A9C790EF}" type="pres">
      <dgm:prSet presAssocID="{5F48CBBD-0AAF-D540-8B9E-BD18374DA2FF}" presName="rootConnector" presStyleLbl="node1" presStyleIdx="0" presStyleCnt="2"/>
      <dgm:spPr/>
    </dgm:pt>
    <dgm:pt modelId="{841692CF-38F0-3742-83F7-807459DC231E}" type="pres">
      <dgm:prSet presAssocID="{5F48CBBD-0AAF-D540-8B9E-BD18374DA2FF}" presName="childShape" presStyleCnt="0"/>
      <dgm:spPr/>
    </dgm:pt>
    <dgm:pt modelId="{047CCE6B-D2EE-0144-BEA9-B667D689784B}" type="pres">
      <dgm:prSet presAssocID="{78707451-0AAE-C042-AA95-87D493068288}" presName="Name13" presStyleLbl="parChTrans1D2" presStyleIdx="0" presStyleCnt="4"/>
      <dgm:spPr/>
    </dgm:pt>
    <dgm:pt modelId="{65ED40F6-7A56-8440-945C-171B2C71270B}" type="pres">
      <dgm:prSet presAssocID="{1ACB70DA-64A0-6944-98BE-85788FEA634B}" presName="childText" presStyleLbl="bgAcc1" presStyleIdx="0" presStyleCnt="4">
        <dgm:presLayoutVars>
          <dgm:bulletEnabled val="1"/>
        </dgm:presLayoutVars>
      </dgm:prSet>
      <dgm:spPr/>
    </dgm:pt>
    <dgm:pt modelId="{A1470E65-0E1A-4A4F-892C-EC2E9E955111}" type="pres">
      <dgm:prSet presAssocID="{08CA7F9C-BA89-9743-8FAF-B84EAD64AD2C}" presName="Name13" presStyleLbl="parChTrans1D2" presStyleIdx="1" presStyleCnt="4"/>
      <dgm:spPr/>
    </dgm:pt>
    <dgm:pt modelId="{F85C6A37-9D79-0543-9BB5-CCA05E076F96}" type="pres">
      <dgm:prSet presAssocID="{8F5E11EF-3FF2-214B-A82F-0497E31FE73E}" presName="childText" presStyleLbl="bgAcc1" presStyleIdx="1" presStyleCnt="4">
        <dgm:presLayoutVars>
          <dgm:bulletEnabled val="1"/>
        </dgm:presLayoutVars>
      </dgm:prSet>
      <dgm:spPr/>
    </dgm:pt>
    <dgm:pt modelId="{94286B01-6AA9-0A46-97A4-99AC4473C36F}" type="pres">
      <dgm:prSet presAssocID="{B8B23353-30A8-664D-A3FD-47FDCF541ED2}" presName="root" presStyleCnt="0"/>
      <dgm:spPr/>
    </dgm:pt>
    <dgm:pt modelId="{D17B71E9-605E-D741-AC23-83FCFC6D014D}" type="pres">
      <dgm:prSet presAssocID="{B8B23353-30A8-664D-A3FD-47FDCF541ED2}" presName="rootComposite" presStyleCnt="0"/>
      <dgm:spPr/>
    </dgm:pt>
    <dgm:pt modelId="{12A99B9A-7AE9-6C4D-9C88-8D5914AAD572}" type="pres">
      <dgm:prSet presAssocID="{B8B23353-30A8-664D-A3FD-47FDCF541ED2}" presName="rootText" presStyleLbl="node1" presStyleIdx="1" presStyleCnt="2"/>
      <dgm:spPr/>
    </dgm:pt>
    <dgm:pt modelId="{5AF784F2-C88F-8B48-8F35-9E4681C5E47F}" type="pres">
      <dgm:prSet presAssocID="{B8B23353-30A8-664D-A3FD-47FDCF541ED2}" presName="rootConnector" presStyleLbl="node1" presStyleIdx="1" presStyleCnt="2"/>
      <dgm:spPr/>
    </dgm:pt>
    <dgm:pt modelId="{EFCECFB1-E6D8-DC40-BE68-2614CD45F32B}" type="pres">
      <dgm:prSet presAssocID="{B8B23353-30A8-664D-A3FD-47FDCF541ED2}" presName="childShape" presStyleCnt="0"/>
      <dgm:spPr/>
    </dgm:pt>
    <dgm:pt modelId="{9840E7C3-7D06-CA43-821E-586EEBE99893}" type="pres">
      <dgm:prSet presAssocID="{2E78B2C7-4DD8-BD4D-8213-DEFA5640ED40}" presName="Name13" presStyleLbl="parChTrans1D2" presStyleIdx="2" presStyleCnt="4"/>
      <dgm:spPr/>
    </dgm:pt>
    <dgm:pt modelId="{50141987-5B60-5B43-9D2F-5203C9E80617}" type="pres">
      <dgm:prSet presAssocID="{BB370FCA-C2EE-3845-A5D7-1C6F6A5146D0}" presName="childText" presStyleLbl="bgAcc1" presStyleIdx="2" presStyleCnt="4">
        <dgm:presLayoutVars>
          <dgm:bulletEnabled val="1"/>
        </dgm:presLayoutVars>
      </dgm:prSet>
      <dgm:spPr/>
    </dgm:pt>
    <dgm:pt modelId="{401EA1BA-FD0D-384A-B28D-2A8505C24CFD}" type="pres">
      <dgm:prSet presAssocID="{3995112F-1249-5746-A997-95B46D696347}" presName="Name13" presStyleLbl="parChTrans1D2" presStyleIdx="3" presStyleCnt="4"/>
      <dgm:spPr/>
    </dgm:pt>
    <dgm:pt modelId="{16D579BF-23FE-E443-B241-BB0595FE32BA}" type="pres">
      <dgm:prSet presAssocID="{8E059606-70EA-6E4D-A86F-2F3903320045}" presName="childText" presStyleLbl="bgAcc1" presStyleIdx="3" presStyleCnt="4">
        <dgm:presLayoutVars>
          <dgm:bulletEnabled val="1"/>
        </dgm:presLayoutVars>
      </dgm:prSet>
      <dgm:spPr/>
    </dgm:pt>
  </dgm:ptLst>
  <dgm:cxnLst>
    <dgm:cxn modelId="{C403F839-5B96-B645-ABD6-BE9E9271BE0B}" srcId="{B8B23353-30A8-664D-A3FD-47FDCF541ED2}" destId="{8E059606-70EA-6E4D-A86F-2F3903320045}" srcOrd="1" destOrd="0" parTransId="{3995112F-1249-5746-A997-95B46D696347}" sibTransId="{7F61CF61-5018-3347-988A-3AFED3281852}"/>
    <dgm:cxn modelId="{AE884F47-FB93-D046-98DB-DD52FB114541}" type="presOf" srcId="{B8B23353-30A8-664D-A3FD-47FDCF541ED2}" destId="{5AF784F2-C88F-8B48-8F35-9E4681C5E47F}" srcOrd="1" destOrd="0" presId="urn:microsoft.com/office/officeart/2005/8/layout/hierarchy3"/>
    <dgm:cxn modelId="{F4C1FD56-840D-AC42-BB17-18CC3F8E7395}" type="presOf" srcId="{3995112F-1249-5746-A997-95B46D696347}" destId="{401EA1BA-FD0D-384A-B28D-2A8505C24CFD}" srcOrd="0" destOrd="0" presId="urn:microsoft.com/office/officeart/2005/8/layout/hierarchy3"/>
    <dgm:cxn modelId="{F1D3485D-C94A-E644-87AD-0E126C9F8FF5}" type="presOf" srcId="{BB370FCA-C2EE-3845-A5D7-1C6F6A5146D0}" destId="{50141987-5B60-5B43-9D2F-5203C9E80617}" srcOrd="0" destOrd="0" presId="urn:microsoft.com/office/officeart/2005/8/layout/hierarchy3"/>
    <dgm:cxn modelId="{B866A05F-24B3-1B4B-90A9-71B11167E061}" type="presOf" srcId="{2E78B2C7-4DD8-BD4D-8213-DEFA5640ED40}" destId="{9840E7C3-7D06-CA43-821E-586EEBE99893}" srcOrd="0" destOrd="0" presId="urn:microsoft.com/office/officeart/2005/8/layout/hierarchy3"/>
    <dgm:cxn modelId="{68CA4673-55FE-B64D-886F-AAAADA3A256E}" type="presOf" srcId="{78707451-0AAE-C042-AA95-87D493068288}" destId="{047CCE6B-D2EE-0144-BEA9-B667D689784B}" srcOrd="0" destOrd="0" presId="urn:microsoft.com/office/officeart/2005/8/layout/hierarchy3"/>
    <dgm:cxn modelId="{48645A83-1CFF-2A43-96BA-5EBFEADEA160}" srcId="{28E6C2A8-969A-8340-BE3F-35D33946BBBA}" destId="{5F48CBBD-0AAF-D540-8B9E-BD18374DA2FF}" srcOrd="0" destOrd="0" parTransId="{11E3F1F0-C396-7C4D-8E7A-12E30355B21F}" sibTransId="{C38F6E3D-3766-E841-A750-2091AA1280DD}"/>
    <dgm:cxn modelId="{976CB8B0-F693-9946-BAEE-6F3D2BB032EC}" srcId="{B8B23353-30A8-664D-A3FD-47FDCF541ED2}" destId="{BB370FCA-C2EE-3845-A5D7-1C6F6A5146D0}" srcOrd="0" destOrd="0" parTransId="{2E78B2C7-4DD8-BD4D-8213-DEFA5640ED40}" sibTransId="{7257F26C-13EC-214B-A635-9B3B06864E03}"/>
    <dgm:cxn modelId="{DB54D5B9-3586-9445-92CF-B772222C2BD9}" type="presOf" srcId="{B8B23353-30A8-664D-A3FD-47FDCF541ED2}" destId="{12A99B9A-7AE9-6C4D-9C88-8D5914AAD572}" srcOrd="0" destOrd="0" presId="urn:microsoft.com/office/officeart/2005/8/layout/hierarchy3"/>
    <dgm:cxn modelId="{7541ABBC-2A73-6347-8E3E-5E38381D0A01}" type="presOf" srcId="{5F48CBBD-0AAF-D540-8B9E-BD18374DA2FF}" destId="{FB53D88D-8F88-B645-B30B-086149C48329}" srcOrd="0" destOrd="0" presId="urn:microsoft.com/office/officeart/2005/8/layout/hierarchy3"/>
    <dgm:cxn modelId="{6F1D92BF-A72F-FA48-A867-E60026297441}" type="presOf" srcId="{8E059606-70EA-6E4D-A86F-2F3903320045}" destId="{16D579BF-23FE-E443-B241-BB0595FE32BA}" srcOrd="0" destOrd="0" presId="urn:microsoft.com/office/officeart/2005/8/layout/hierarchy3"/>
    <dgm:cxn modelId="{D9FABBC8-D152-AF42-80E3-C5CA8076595A}" type="presOf" srcId="{28E6C2A8-969A-8340-BE3F-35D33946BBBA}" destId="{17AE8E19-2213-1F47-937C-8C3605283827}" srcOrd="0" destOrd="0" presId="urn:microsoft.com/office/officeart/2005/8/layout/hierarchy3"/>
    <dgm:cxn modelId="{94E811C9-E0EB-684B-93A2-1054D944D297}" type="presOf" srcId="{08CA7F9C-BA89-9743-8FAF-B84EAD64AD2C}" destId="{A1470E65-0E1A-4A4F-892C-EC2E9E955111}" srcOrd="0" destOrd="0" presId="urn:microsoft.com/office/officeart/2005/8/layout/hierarchy3"/>
    <dgm:cxn modelId="{A6C884D0-E4D3-6541-AEE7-5B43C06D8866}" type="presOf" srcId="{5F48CBBD-0AAF-D540-8B9E-BD18374DA2FF}" destId="{71973761-1BCC-714B-B260-BC89A9C790EF}" srcOrd="1" destOrd="0" presId="urn:microsoft.com/office/officeart/2005/8/layout/hierarchy3"/>
    <dgm:cxn modelId="{D32E35DB-F469-9A4F-8464-E2CA74165F42}" type="presOf" srcId="{1ACB70DA-64A0-6944-98BE-85788FEA634B}" destId="{65ED40F6-7A56-8440-945C-171B2C71270B}" srcOrd="0" destOrd="0" presId="urn:microsoft.com/office/officeart/2005/8/layout/hierarchy3"/>
    <dgm:cxn modelId="{976D8BEA-33B2-C742-A5BB-4757503C203A}" srcId="{5F48CBBD-0AAF-D540-8B9E-BD18374DA2FF}" destId="{8F5E11EF-3FF2-214B-A82F-0497E31FE73E}" srcOrd="1" destOrd="0" parTransId="{08CA7F9C-BA89-9743-8FAF-B84EAD64AD2C}" sibTransId="{4763218F-CA27-9F4C-99CC-F848A29C14E4}"/>
    <dgm:cxn modelId="{F176B3EB-07CE-9A40-BC00-67C51AE8B34D}" srcId="{28E6C2A8-969A-8340-BE3F-35D33946BBBA}" destId="{B8B23353-30A8-664D-A3FD-47FDCF541ED2}" srcOrd="1" destOrd="0" parTransId="{2022302B-67A8-9C4D-9D11-0B28A9259038}" sibTransId="{0221E1EA-872F-0B44-811D-932F612B7A87}"/>
    <dgm:cxn modelId="{11EA4AF5-6F43-DA49-B073-DEAEE4598A4E}" type="presOf" srcId="{8F5E11EF-3FF2-214B-A82F-0497E31FE73E}" destId="{F85C6A37-9D79-0543-9BB5-CCA05E076F96}" srcOrd="0" destOrd="0" presId="urn:microsoft.com/office/officeart/2005/8/layout/hierarchy3"/>
    <dgm:cxn modelId="{45464FF6-F754-2140-8851-50A18441BC98}" srcId="{5F48CBBD-0AAF-D540-8B9E-BD18374DA2FF}" destId="{1ACB70DA-64A0-6944-98BE-85788FEA634B}" srcOrd="0" destOrd="0" parTransId="{78707451-0AAE-C042-AA95-87D493068288}" sibTransId="{53A21BF7-7DAC-A040-A140-16BA5F1C82BB}"/>
    <dgm:cxn modelId="{062C0300-4F60-E54E-8F83-3204B476BA0D}" type="presParOf" srcId="{17AE8E19-2213-1F47-937C-8C3605283827}" destId="{B53A0539-D6BD-134B-9BE2-095D3B01D5B6}" srcOrd="0" destOrd="0" presId="urn:microsoft.com/office/officeart/2005/8/layout/hierarchy3"/>
    <dgm:cxn modelId="{40FCBE0F-88B1-D648-B7F1-A4C3FDEBE842}" type="presParOf" srcId="{B53A0539-D6BD-134B-9BE2-095D3B01D5B6}" destId="{01798CE4-89E6-1D46-822E-B19364ED3303}" srcOrd="0" destOrd="0" presId="urn:microsoft.com/office/officeart/2005/8/layout/hierarchy3"/>
    <dgm:cxn modelId="{3C9A92C4-2179-E348-B59C-02F989061554}" type="presParOf" srcId="{01798CE4-89E6-1D46-822E-B19364ED3303}" destId="{FB53D88D-8F88-B645-B30B-086149C48329}" srcOrd="0" destOrd="0" presId="urn:microsoft.com/office/officeart/2005/8/layout/hierarchy3"/>
    <dgm:cxn modelId="{4645B469-682D-3047-9C07-7A27006772C7}" type="presParOf" srcId="{01798CE4-89E6-1D46-822E-B19364ED3303}" destId="{71973761-1BCC-714B-B260-BC89A9C790EF}" srcOrd="1" destOrd="0" presId="urn:microsoft.com/office/officeart/2005/8/layout/hierarchy3"/>
    <dgm:cxn modelId="{BFB36DE6-93C9-E84E-BD6E-A97653C6C962}" type="presParOf" srcId="{B53A0539-D6BD-134B-9BE2-095D3B01D5B6}" destId="{841692CF-38F0-3742-83F7-807459DC231E}" srcOrd="1" destOrd="0" presId="urn:microsoft.com/office/officeart/2005/8/layout/hierarchy3"/>
    <dgm:cxn modelId="{A6BA2CB3-2A58-BE4C-BE5C-6822BC960F15}" type="presParOf" srcId="{841692CF-38F0-3742-83F7-807459DC231E}" destId="{047CCE6B-D2EE-0144-BEA9-B667D689784B}" srcOrd="0" destOrd="0" presId="urn:microsoft.com/office/officeart/2005/8/layout/hierarchy3"/>
    <dgm:cxn modelId="{9F1E66B3-CCE4-1947-88C5-205DB488C381}" type="presParOf" srcId="{841692CF-38F0-3742-83F7-807459DC231E}" destId="{65ED40F6-7A56-8440-945C-171B2C71270B}" srcOrd="1" destOrd="0" presId="urn:microsoft.com/office/officeart/2005/8/layout/hierarchy3"/>
    <dgm:cxn modelId="{9EC02F79-EA66-B549-A5E9-26CF0305868E}" type="presParOf" srcId="{841692CF-38F0-3742-83F7-807459DC231E}" destId="{A1470E65-0E1A-4A4F-892C-EC2E9E955111}" srcOrd="2" destOrd="0" presId="urn:microsoft.com/office/officeart/2005/8/layout/hierarchy3"/>
    <dgm:cxn modelId="{C751F307-A268-2846-83B7-864E9C4FFA67}" type="presParOf" srcId="{841692CF-38F0-3742-83F7-807459DC231E}" destId="{F85C6A37-9D79-0543-9BB5-CCA05E076F96}" srcOrd="3" destOrd="0" presId="urn:microsoft.com/office/officeart/2005/8/layout/hierarchy3"/>
    <dgm:cxn modelId="{F523AC28-EC94-A04E-92F0-A33C32468456}" type="presParOf" srcId="{17AE8E19-2213-1F47-937C-8C3605283827}" destId="{94286B01-6AA9-0A46-97A4-99AC4473C36F}" srcOrd="1" destOrd="0" presId="urn:microsoft.com/office/officeart/2005/8/layout/hierarchy3"/>
    <dgm:cxn modelId="{7904E618-2F15-9540-8E23-38759E2AE4CA}" type="presParOf" srcId="{94286B01-6AA9-0A46-97A4-99AC4473C36F}" destId="{D17B71E9-605E-D741-AC23-83FCFC6D014D}" srcOrd="0" destOrd="0" presId="urn:microsoft.com/office/officeart/2005/8/layout/hierarchy3"/>
    <dgm:cxn modelId="{DC862BC7-5A21-5E47-A15B-7C3ACCEA1898}" type="presParOf" srcId="{D17B71E9-605E-D741-AC23-83FCFC6D014D}" destId="{12A99B9A-7AE9-6C4D-9C88-8D5914AAD572}" srcOrd="0" destOrd="0" presId="urn:microsoft.com/office/officeart/2005/8/layout/hierarchy3"/>
    <dgm:cxn modelId="{B37AE389-C25E-0D49-8181-40445723777F}" type="presParOf" srcId="{D17B71E9-605E-D741-AC23-83FCFC6D014D}" destId="{5AF784F2-C88F-8B48-8F35-9E4681C5E47F}" srcOrd="1" destOrd="0" presId="urn:microsoft.com/office/officeart/2005/8/layout/hierarchy3"/>
    <dgm:cxn modelId="{7C3690F4-D2F6-A14E-9BCE-E18CAED115ED}" type="presParOf" srcId="{94286B01-6AA9-0A46-97A4-99AC4473C36F}" destId="{EFCECFB1-E6D8-DC40-BE68-2614CD45F32B}" srcOrd="1" destOrd="0" presId="urn:microsoft.com/office/officeart/2005/8/layout/hierarchy3"/>
    <dgm:cxn modelId="{BB10EB49-B7D0-3B4B-8BED-4452D794310D}" type="presParOf" srcId="{EFCECFB1-E6D8-DC40-BE68-2614CD45F32B}" destId="{9840E7C3-7D06-CA43-821E-586EEBE99893}" srcOrd="0" destOrd="0" presId="urn:microsoft.com/office/officeart/2005/8/layout/hierarchy3"/>
    <dgm:cxn modelId="{3C3A9061-1104-5547-B02B-D83E8BC99386}" type="presParOf" srcId="{EFCECFB1-E6D8-DC40-BE68-2614CD45F32B}" destId="{50141987-5B60-5B43-9D2F-5203C9E80617}" srcOrd="1" destOrd="0" presId="urn:microsoft.com/office/officeart/2005/8/layout/hierarchy3"/>
    <dgm:cxn modelId="{974B7971-DAA1-D749-8553-E1308F43C023}" type="presParOf" srcId="{EFCECFB1-E6D8-DC40-BE68-2614CD45F32B}" destId="{401EA1BA-FD0D-384A-B28D-2A8505C24CFD}" srcOrd="2" destOrd="0" presId="urn:microsoft.com/office/officeart/2005/8/layout/hierarchy3"/>
    <dgm:cxn modelId="{8BED9AA4-34C3-7646-8D96-29D8D606330B}" type="presParOf" srcId="{EFCECFB1-E6D8-DC40-BE68-2614CD45F32B}" destId="{16D579BF-23FE-E443-B241-BB0595FE32BA}" srcOrd="3"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72CA527-9760-DB44-8B9A-67FAD1205368}" type="doc">
      <dgm:prSet loTypeId="urn:microsoft.com/office/officeart/2005/8/layout/hierarchy1" loCatId="" qsTypeId="urn:microsoft.com/office/officeart/2005/8/quickstyle/simple2" qsCatId="simple" csTypeId="urn:microsoft.com/office/officeart/2005/8/colors/accent1_2" csCatId="accent1" phldr="1"/>
      <dgm:spPr/>
      <dgm:t>
        <a:bodyPr/>
        <a:lstStyle/>
        <a:p>
          <a:endParaRPr lang="en-GB"/>
        </a:p>
      </dgm:t>
    </dgm:pt>
    <dgm:pt modelId="{933E89D0-42A6-6148-ACA6-3965B46AC97C}">
      <dgm:prSet/>
      <dgm:spPr/>
      <dgm:t>
        <a:bodyPr/>
        <a:lstStyle/>
        <a:p>
          <a:r>
            <a:rPr lang="en-PT" dirty="0"/>
            <a:t>Client (Commodity Hardware)</a:t>
          </a:r>
          <a:endParaRPr lang="en-GB" dirty="0"/>
        </a:p>
      </dgm:t>
    </dgm:pt>
    <dgm:pt modelId="{FD7319EE-9142-0449-8F16-A81897901B8E}" type="parTrans" cxnId="{ACAACAC0-5025-DE41-948D-C2515A8459D1}">
      <dgm:prSet/>
      <dgm:spPr/>
      <dgm:t>
        <a:bodyPr/>
        <a:lstStyle/>
        <a:p>
          <a:endParaRPr lang="en-GB"/>
        </a:p>
      </dgm:t>
    </dgm:pt>
    <dgm:pt modelId="{04D786EE-F30B-D24A-8288-158A69CEDD52}" type="sibTrans" cxnId="{ACAACAC0-5025-DE41-948D-C2515A8459D1}">
      <dgm:prSet/>
      <dgm:spPr/>
      <dgm:t>
        <a:bodyPr/>
        <a:lstStyle/>
        <a:p>
          <a:endParaRPr lang="en-GB"/>
        </a:p>
      </dgm:t>
    </dgm:pt>
    <dgm:pt modelId="{C461FA71-5B19-304A-972A-6EB516BC0A76}">
      <dgm:prSet phldrT="[Text]">
        <dgm:style>
          <a:lnRef idx="2">
            <a:schemeClr val="accent2"/>
          </a:lnRef>
          <a:fillRef idx="1">
            <a:schemeClr val="lt1"/>
          </a:fillRef>
          <a:effectRef idx="0">
            <a:schemeClr val="accent2"/>
          </a:effectRef>
          <a:fontRef idx="minor">
            <a:schemeClr val="dk1"/>
          </a:fontRef>
        </dgm:style>
      </dgm:prSet>
      <dgm:spPr>
        <a:solidFill>
          <a:schemeClr val="tx1">
            <a:alpha val="90000"/>
          </a:schemeClr>
        </a:solidFill>
        <a:ln/>
      </dgm:spPr>
      <dgm:t>
        <a:bodyPr/>
        <a:lstStyle/>
        <a:p>
          <a:r>
            <a:rPr lang="en-GB" dirty="0"/>
            <a:t>Proxy</a:t>
          </a:r>
        </a:p>
      </dgm:t>
    </dgm:pt>
    <dgm:pt modelId="{190949F9-CE5C-F844-AA9B-C190A19DE54F}" type="parTrans" cxnId="{6CCF8A29-C2C8-9B47-9772-88DDBBC358DC}">
      <dgm:prSet/>
      <dgm:spPr/>
      <dgm:t>
        <a:bodyPr/>
        <a:lstStyle/>
        <a:p>
          <a:endParaRPr lang="en-GB"/>
        </a:p>
      </dgm:t>
    </dgm:pt>
    <dgm:pt modelId="{DA0296E7-878B-B143-AFF9-63F8CE279BB4}" type="sibTrans" cxnId="{6CCF8A29-C2C8-9B47-9772-88DDBBC358DC}">
      <dgm:prSet/>
      <dgm:spPr/>
      <dgm:t>
        <a:bodyPr/>
        <a:lstStyle/>
        <a:p>
          <a:endParaRPr lang="en-GB"/>
        </a:p>
      </dgm:t>
    </dgm:pt>
    <dgm:pt modelId="{7750CFCC-E9C6-F24A-9CFE-355A58A463D2}">
      <dgm:prSet phldrT="[Text]"/>
      <dgm:spPr>
        <a:solidFill>
          <a:schemeClr val="tx1">
            <a:alpha val="90000"/>
          </a:schemeClr>
        </a:solidFill>
      </dgm:spPr>
      <dgm:t>
        <a:bodyPr/>
        <a:lstStyle/>
        <a:p>
          <a:r>
            <a:rPr lang="en-GB" dirty="0"/>
            <a:t>Secure Proxy</a:t>
          </a:r>
        </a:p>
      </dgm:t>
    </dgm:pt>
    <dgm:pt modelId="{E1D6CC11-D4E0-E047-AF97-E8B2A1737B6D}" type="parTrans" cxnId="{3A162D4B-7B6F-4142-BF2F-962D6027C0CF}">
      <dgm:prSet/>
      <dgm:spPr/>
      <dgm:t>
        <a:bodyPr/>
        <a:lstStyle/>
        <a:p>
          <a:endParaRPr lang="en-GB"/>
        </a:p>
      </dgm:t>
    </dgm:pt>
    <dgm:pt modelId="{0615BBC0-280B-6147-A979-4BF3B7FECB42}" type="sibTrans" cxnId="{3A162D4B-7B6F-4142-BF2F-962D6027C0CF}">
      <dgm:prSet/>
      <dgm:spPr/>
      <dgm:t>
        <a:bodyPr/>
        <a:lstStyle/>
        <a:p>
          <a:endParaRPr lang="en-GB"/>
        </a:p>
      </dgm:t>
    </dgm:pt>
    <dgm:pt modelId="{0C308445-FECD-1B45-A529-AA261534C1D1}">
      <dgm:prSet phldrT="[Text]"/>
      <dgm:spPr>
        <a:solidFill>
          <a:schemeClr val="tx1">
            <a:alpha val="90000"/>
          </a:schemeClr>
        </a:solidFill>
      </dgm:spPr>
      <dgm:t>
        <a:bodyPr/>
        <a:lstStyle/>
        <a:p>
          <a:r>
            <a:rPr lang="en-GB" dirty="0"/>
            <a:t>Secure Proxy</a:t>
          </a:r>
        </a:p>
      </dgm:t>
    </dgm:pt>
    <dgm:pt modelId="{2734DAE9-7325-4A41-AF80-D45088163FE4}" type="parTrans" cxnId="{261F9687-C878-4D40-AFB5-4CECF4842A88}">
      <dgm:prSet/>
      <dgm:spPr/>
      <dgm:t>
        <a:bodyPr/>
        <a:lstStyle/>
        <a:p>
          <a:endParaRPr lang="en-GB"/>
        </a:p>
      </dgm:t>
    </dgm:pt>
    <dgm:pt modelId="{BF469156-E739-EC46-977B-3D0DB35CAA46}" type="sibTrans" cxnId="{261F9687-C878-4D40-AFB5-4CECF4842A88}">
      <dgm:prSet/>
      <dgm:spPr/>
      <dgm:t>
        <a:bodyPr/>
        <a:lstStyle/>
        <a:p>
          <a:endParaRPr lang="en-GB"/>
        </a:p>
      </dgm:t>
    </dgm:pt>
    <dgm:pt modelId="{477F13DC-B837-5C4C-9024-2501FB421F4C}">
      <dgm:prSet/>
      <dgm:spPr>
        <a:solidFill>
          <a:schemeClr val="tx1">
            <a:alpha val="90000"/>
          </a:schemeClr>
        </a:solidFill>
        <a:ln>
          <a:solidFill>
            <a:srgbClr val="4875C5"/>
          </a:solidFill>
        </a:ln>
      </dgm:spPr>
      <dgm:t>
        <a:bodyPr/>
        <a:lstStyle/>
        <a:p>
          <a:r>
            <a:rPr lang="en-GB" dirty="0"/>
            <a:t>Redis</a:t>
          </a:r>
        </a:p>
      </dgm:t>
    </dgm:pt>
    <dgm:pt modelId="{7A601CCB-17F7-9848-92EA-9C7E6E012520}" type="parTrans" cxnId="{CC285190-4D5A-854E-A057-3630F10BDE07}">
      <dgm:prSet/>
      <dgm:spPr/>
      <dgm:t>
        <a:bodyPr/>
        <a:lstStyle/>
        <a:p>
          <a:endParaRPr lang="en-GB"/>
        </a:p>
      </dgm:t>
    </dgm:pt>
    <dgm:pt modelId="{F1648C2A-1711-FA47-AD8D-EA2E18BCFD15}" type="sibTrans" cxnId="{CC285190-4D5A-854E-A057-3630F10BDE07}">
      <dgm:prSet/>
      <dgm:spPr/>
      <dgm:t>
        <a:bodyPr/>
        <a:lstStyle/>
        <a:p>
          <a:endParaRPr lang="en-GB"/>
        </a:p>
      </dgm:t>
    </dgm:pt>
    <dgm:pt modelId="{5498056D-3877-914E-AC22-566C0AC9FBCE}">
      <dgm:prSet/>
      <dgm:spPr>
        <a:solidFill>
          <a:schemeClr val="tx1">
            <a:alpha val="90000"/>
          </a:schemeClr>
        </a:solidFill>
      </dgm:spPr>
      <dgm:t>
        <a:bodyPr/>
        <a:lstStyle/>
        <a:p>
          <a:r>
            <a:rPr lang="en-GB" dirty="0"/>
            <a:t>Encrypted Redis</a:t>
          </a:r>
        </a:p>
      </dgm:t>
    </dgm:pt>
    <dgm:pt modelId="{4BAB903C-EB5F-3A43-8BFA-7956B1F546D3}" type="parTrans" cxnId="{0F148A87-F323-2F46-8485-DC259575F83B}">
      <dgm:prSet/>
      <dgm:spPr/>
      <dgm:t>
        <a:bodyPr/>
        <a:lstStyle/>
        <a:p>
          <a:endParaRPr lang="en-GB"/>
        </a:p>
      </dgm:t>
    </dgm:pt>
    <dgm:pt modelId="{02C47EF1-A8FF-7E42-B4BD-10EC6BCFA39E}" type="sibTrans" cxnId="{0F148A87-F323-2F46-8485-DC259575F83B}">
      <dgm:prSet/>
      <dgm:spPr/>
      <dgm:t>
        <a:bodyPr/>
        <a:lstStyle/>
        <a:p>
          <a:endParaRPr lang="en-GB"/>
        </a:p>
      </dgm:t>
    </dgm:pt>
    <dgm:pt modelId="{1F323338-50D3-214C-A3F6-56F18771CB3B}">
      <dgm:prSet/>
      <dgm:spPr>
        <a:solidFill>
          <a:schemeClr val="tx1">
            <a:alpha val="90000"/>
          </a:schemeClr>
        </a:solidFill>
      </dgm:spPr>
      <dgm:t>
        <a:bodyPr/>
        <a:lstStyle/>
        <a:p>
          <a:r>
            <a:rPr lang="en-GB" dirty="0"/>
            <a:t>Secure Redis</a:t>
          </a:r>
        </a:p>
      </dgm:t>
    </dgm:pt>
    <dgm:pt modelId="{23CACB41-46FC-6549-8975-557B8E5EFA1C}" type="parTrans" cxnId="{94BD1632-2F96-BB40-BBAA-1680B745897B}">
      <dgm:prSet/>
      <dgm:spPr/>
      <dgm:t>
        <a:bodyPr/>
        <a:lstStyle/>
        <a:p>
          <a:endParaRPr lang="en-GB"/>
        </a:p>
      </dgm:t>
    </dgm:pt>
    <dgm:pt modelId="{6E0D9124-A1B1-A44E-8BE6-77BEBCAEF522}" type="sibTrans" cxnId="{94BD1632-2F96-BB40-BBAA-1680B745897B}">
      <dgm:prSet/>
      <dgm:spPr/>
      <dgm:t>
        <a:bodyPr/>
        <a:lstStyle/>
        <a:p>
          <a:endParaRPr lang="en-GB"/>
        </a:p>
      </dgm:t>
    </dgm:pt>
    <dgm:pt modelId="{2DFA7DF0-E5AD-2E49-A79A-81CB5F53EF75}" type="pres">
      <dgm:prSet presAssocID="{B72CA527-9760-DB44-8B9A-67FAD1205368}" presName="hierChild1" presStyleCnt="0">
        <dgm:presLayoutVars>
          <dgm:chPref val="1"/>
          <dgm:dir/>
          <dgm:animOne val="branch"/>
          <dgm:animLvl val="lvl"/>
          <dgm:resizeHandles/>
        </dgm:presLayoutVars>
      </dgm:prSet>
      <dgm:spPr/>
    </dgm:pt>
    <dgm:pt modelId="{4618FE3C-B90C-784A-80E1-EDFE6EB1BEC7}" type="pres">
      <dgm:prSet presAssocID="{933E89D0-42A6-6148-ACA6-3965B46AC97C}" presName="hierRoot1" presStyleCnt="0"/>
      <dgm:spPr/>
    </dgm:pt>
    <dgm:pt modelId="{01037226-F696-3743-99A1-8B0AFACBC4DE}" type="pres">
      <dgm:prSet presAssocID="{933E89D0-42A6-6148-ACA6-3965B46AC97C}" presName="composite" presStyleCnt="0"/>
      <dgm:spPr/>
    </dgm:pt>
    <dgm:pt modelId="{885196F5-1A1B-3A44-B8BE-2112D2B9D0D5}" type="pres">
      <dgm:prSet presAssocID="{933E89D0-42A6-6148-ACA6-3965B46AC97C}" presName="background" presStyleLbl="node0" presStyleIdx="0" presStyleCnt="1"/>
      <dgm:spPr/>
    </dgm:pt>
    <dgm:pt modelId="{C8555B09-257D-4F41-AC43-78D35F732D2C}" type="pres">
      <dgm:prSet presAssocID="{933E89D0-42A6-6148-ACA6-3965B46AC97C}" presName="text" presStyleLbl="fgAcc0" presStyleIdx="0" presStyleCnt="1" custLinFactNeighborX="-5555" custLinFactNeighborY="3502">
        <dgm:presLayoutVars>
          <dgm:chPref val="3"/>
        </dgm:presLayoutVars>
      </dgm:prSet>
      <dgm:spPr/>
    </dgm:pt>
    <dgm:pt modelId="{F675E582-606F-4A47-9601-1906684BBC5D}" type="pres">
      <dgm:prSet presAssocID="{933E89D0-42A6-6148-ACA6-3965B46AC97C}" presName="hierChild2" presStyleCnt="0"/>
      <dgm:spPr/>
    </dgm:pt>
    <dgm:pt modelId="{DF27AE7E-B985-4047-A035-85B330037BFA}" type="pres">
      <dgm:prSet presAssocID="{190949F9-CE5C-F844-AA9B-C190A19DE54F}" presName="Name10" presStyleLbl="parChTrans1D2" presStyleIdx="0" presStyleCnt="3"/>
      <dgm:spPr/>
    </dgm:pt>
    <dgm:pt modelId="{D533E89E-CD38-5549-A7A6-F8924668326C}" type="pres">
      <dgm:prSet presAssocID="{C461FA71-5B19-304A-972A-6EB516BC0A76}" presName="hierRoot2" presStyleCnt="0"/>
      <dgm:spPr/>
    </dgm:pt>
    <dgm:pt modelId="{FD522042-E6A1-AF45-871F-D64F894FC5F9}" type="pres">
      <dgm:prSet presAssocID="{C461FA71-5B19-304A-972A-6EB516BC0A76}" presName="composite2" presStyleCnt="0"/>
      <dgm:spPr/>
    </dgm:pt>
    <dgm:pt modelId="{33ECF5A0-610F-454A-9008-EB18EA52D5B9}" type="pres">
      <dgm:prSet presAssocID="{C461FA71-5B19-304A-972A-6EB516BC0A76}" presName="background2" presStyleLbl="node2" presStyleIdx="0" presStyleCnt="3"/>
      <dgm:spPr>
        <a:solidFill>
          <a:srgbClr val="4875C5"/>
        </a:solidFill>
      </dgm:spPr>
    </dgm:pt>
    <dgm:pt modelId="{859E4CF6-98A4-B244-8AFB-EC1F1A1342F9}" type="pres">
      <dgm:prSet presAssocID="{C461FA71-5B19-304A-972A-6EB516BC0A76}" presName="text2" presStyleLbl="fgAcc2" presStyleIdx="0" presStyleCnt="3" custLinFactX="-48586" custLinFactNeighborX="-100000" custLinFactNeighborY="19477">
        <dgm:presLayoutVars>
          <dgm:chPref val="3"/>
        </dgm:presLayoutVars>
      </dgm:prSet>
      <dgm:spPr/>
    </dgm:pt>
    <dgm:pt modelId="{8A104A26-3011-1645-8A61-3CEEEF4E82D7}" type="pres">
      <dgm:prSet presAssocID="{C461FA71-5B19-304A-972A-6EB516BC0A76}" presName="hierChild3" presStyleCnt="0"/>
      <dgm:spPr/>
    </dgm:pt>
    <dgm:pt modelId="{53842B80-0393-F142-8529-35D61100D361}" type="pres">
      <dgm:prSet presAssocID="{7A601CCB-17F7-9848-92EA-9C7E6E012520}" presName="Name17" presStyleLbl="parChTrans1D3" presStyleIdx="0" presStyleCnt="3"/>
      <dgm:spPr/>
    </dgm:pt>
    <dgm:pt modelId="{8052F336-8F3D-8B4A-B451-984B887B6709}" type="pres">
      <dgm:prSet presAssocID="{477F13DC-B837-5C4C-9024-2501FB421F4C}" presName="hierRoot3" presStyleCnt="0"/>
      <dgm:spPr/>
    </dgm:pt>
    <dgm:pt modelId="{D60059BA-BDC4-334A-8FBB-E67EBFFA8FE9}" type="pres">
      <dgm:prSet presAssocID="{477F13DC-B837-5C4C-9024-2501FB421F4C}" presName="composite3" presStyleCnt="0"/>
      <dgm:spPr/>
    </dgm:pt>
    <dgm:pt modelId="{CFE42305-8221-E045-BACD-E9A6C34C51CF}" type="pres">
      <dgm:prSet presAssocID="{477F13DC-B837-5C4C-9024-2501FB421F4C}" presName="background3" presStyleLbl="node3" presStyleIdx="0" presStyleCnt="3"/>
      <dgm:spPr>
        <a:solidFill>
          <a:srgbClr val="4875C5"/>
        </a:solidFill>
      </dgm:spPr>
    </dgm:pt>
    <dgm:pt modelId="{DEF06D75-6F3A-FE42-9664-1763D43B6A68}" type="pres">
      <dgm:prSet presAssocID="{477F13DC-B837-5C4C-9024-2501FB421F4C}" presName="text3" presStyleLbl="fgAcc3" presStyleIdx="0" presStyleCnt="3" custLinFactX="-48976" custLinFactNeighborX="-100000" custLinFactNeighborY="25607">
        <dgm:presLayoutVars>
          <dgm:chPref val="3"/>
        </dgm:presLayoutVars>
      </dgm:prSet>
      <dgm:spPr/>
    </dgm:pt>
    <dgm:pt modelId="{3EA190CC-7634-9F4E-90E3-053C9A9FADA4}" type="pres">
      <dgm:prSet presAssocID="{477F13DC-B837-5C4C-9024-2501FB421F4C}" presName="hierChild4" presStyleCnt="0"/>
      <dgm:spPr/>
    </dgm:pt>
    <dgm:pt modelId="{FE3F7508-6E2F-D646-A9B6-7CCE49B38B93}" type="pres">
      <dgm:prSet presAssocID="{E1D6CC11-D4E0-E047-AF97-E8B2A1737B6D}" presName="Name10" presStyleLbl="parChTrans1D2" presStyleIdx="1" presStyleCnt="3"/>
      <dgm:spPr/>
    </dgm:pt>
    <dgm:pt modelId="{465144F4-DBDA-4542-A247-B0C5B64CB55A}" type="pres">
      <dgm:prSet presAssocID="{7750CFCC-E9C6-F24A-9CFE-355A58A463D2}" presName="hierRoot2" presStyleCnt="0"/>
      <dgm:spPr/>
    </dgm:pt>
    <dgm:pt modelId="{7476B655-DCA3-A042-AC7E-83FD15C354C8}" type="pres">
      <dgm:prSet presAssocID="{7750CFCC-E9C6-F24A-9CFE-355A58A463D2}" presName="composite2" presStyleCnt="0"/>
      <dgm:spPr/>
    </dgm:pt>
    <dgm:pt modelId="{E584F80B-D729-9F48-9D2C-B5CA3637556A}" type="pres">
      <dgm:prSet presAssocID="{7750CFCC-E9C6-F24A-9CFE-355A58A463D2}" presName="background2" presStyleLbl="node2" presStyleIdx="1" presStyleCnt="3"/>
      <dgm:spPr>
        <a:solidFill>
          <a:srgbClr val="34BF78"/>
        </a:solidFill>
      </dgm:spPr>
    </dgm:pt>
    <dgm:pt modelId="{B4D7A414-27AB-F24C-9B9E-DB23D30F41A4}" type="pres">
      <dgm:prSet presAssocID="{7750CFCC-E9C6-F24A-9CFE-355A58A463D2}" presName="text2" presStyleLbl="fgAcc2" presStyleIdx="1" presStyleCnt="3" custLinFactNeighborX="-5555" custLinFactNeighborY="19259">
        <dgm:presLayoutVars>
          <dgm:chPref val="3"/>
        </dgm:presLayoutVars>
      </dgm:prSet>
      <dgm:spPr/>
    </dgm:pt>
    <dgm:pt modelId="{80A274A3-CAD3-D646-B0B8-9DACD6B0764D}" type="pres">
      <dgm:prSet presAssocID="{7750CFCC-E9C6-F24A-9CFE-355A58A463D2}" presName="hierChild3" presStyleCnt="0"/>
      <dgm:spPr/>
    </dgm:pt>
    <dgm:pt modelId="{B3F57288-33C6-ED44-90B9-559C86A6605E}" type="pres">
      <dgm:prSet presAssocID="{4BAB903C-EB5F-3A43-8BFA-7956B1F546D3}" presName="Name17" presStyleLbl="parChTrans1D3" presStyleIdx="1" presStyleCnt="3"/>
      <dgm:spPr/>
    </dgm:pt>
    <dgm:pt modelId="{D9A921A8-6135-5E4D-8DFD-F7DCBEFF52A9}" type="pres">
      <dgm:prSet presAssocID="{5498056D-3877-914E-AC22-566C0AC9FBCE}" presName="hierRoot3" presStyleCnt="0"/>
      <dgm:spPr/>
    </dgm:pt>
    <dgm:pt modelId="{95FD6AFF-AA37-6347-9AD7-B3D4FD9495A2}" type="pres">
      <dgm:prSet presAssocID="{5498056D-3877-914E-AC22-566C0AC9FBCE}" presName="composite3" presStyleCnt="0"/>
      <dgm:spPr/>
    </dgm:pt>
    <dgm:pt modelId="{12787D86-7020-7B4B-999D-645A05DC0132}" type="pres">
      <dgm:prSet presAssocID="{5498056D-3877-914E-AC22-566C0AC9FBCE}" presName="background3" presStyleLbl="node3" presStyleIdx="1" presStyleCnt="3"/>
      <dgm:spPr>
        <a:solidFill>
          <a:srgbClr val="34BF78"/>
        </a:solidFill>
      </dgm:spPr>
    </dgm:pt>
    <dgm:pt modelId="{E0282761-179D-C640-814B-F18DA8524ED8}" type="pres">
      <dgm:prSet presAssocID="{5498056D-3877-914E-AC22-566C0AC9FBCE}" presName="text3" presStyleLbl="fgAcc3" presStyleIdx="1" presStyleCnt="3" custLinFactNeighborX="3329" custLinFactNeighborY="9759">
        <dgm:presLayoutVars>
          <dgm:chPref val="3"/>
        </dgm:presLayoutVars>
      </dgm:prSet>
      <dgm:spPr/>
    </dgm:pt>
    <dgm:pt modelId="{DE0A737D-178A-024C-8C84-71329F3CE98A}" type="pres">
      <dgm:prSet presAssocID="{5498056D-3877-914E-AC22-566C0AC9FBCE}" presName="hierChild4" presStyleCnt="0"/>
      <dgm:spPr/>
    </dgm:pt>
    <dgm:pt modelId="{81F11419-9E67-C54F-A382-7818B55951D4}" type="pres">
      <dgm:prSet presAssocID="{2734DAE9-7325-4A41-AF80-D45088163FE4}" presName="Name10" presStyleLbl="parChTrans1D2" presStyleIdx="2" presStyleCnt="3"/>
      <dgm:spPr/>
    </dgm:pt>
    <dgm:pt modelId="{ACEE86C0-C0AF-6F4A-8E42-AC7DD04D1A49}" type="pres">
      <dgm:prSet presAssocID="{0C308445-FECD-1B45-A529-AA261534C1D1}" presName="hierRoot2" presStyleCnt="0"/>
      <dgm:spPr/>
    </dgm:pt>
    <dgm:pt modelId="{1AC0C370-FBF3-E247-A2C5-508AA69559C3}" type="pres">
      <dgm:prSet presAssocID="{0C308445-FECD-1B45-A529-AA261534C1D1}" presName="composite2" presStyleCnt="0"/>
      <dgm:spPr/>
    </dgm:pt>
    <dgm:pt modelId="{5D11F871-715D-3345-8871-240B0585A703}" type="pres">
      <dgm:prSet presAssocID="{0C308445-FECD-1B45-A529-AA261534C1D1}" presName="background2" presStyleLbl="node2" presStyleIdx="2" presStyleCnt="3"/>
      <dgm:spPr>
        <a:solidFill>
          <a:srgbClr val="FF0000"/>
        </a:solidFill>
      </dgm:spPr>
    </dgm:pt>
    <dgm:pt modelId="{F4EFA748-C1D5-E44A-86B6-41EB88BEDA8D}" type="pres">
      <dgm:prSet presAssocID="{0C308445-FECD-1B45-A529-AA261534C1D1}" presName="text2" presStyleLbl="fgAcc2" presStyleIdx="2" presStyleCnt="3" custLinFactX="37859" custLinFactNeighborX="100000" custLinFactNeighborY="19702">
        <dgm:presLayoutVars>
          <dgm:chPref val="3"/>
        </dgm:presLayoutVars>
      </dgm:prSet>
      <dgm:spPr/>
    </dgm:pt>
    <dgm:pt modelId="{8647A83F-98F3-7F41-93EA-47A97DAD9F9C}" type="pres">
      <dgm:prSet presAssocID="{0C308445-FECD-1B45-A529-AA261534C1D1}" presName="hierChild3" presStyleCnt="0"/>
      <dgm:spPr/>
    </dgm:pt>
    <dgm:pt modelId="{D5B4744E-E933-404C-92FE-0A1D9793458F}" type="pres">
      <dgm:prSet presAssocID="{23CACB41-46FC-6549-8975-557B8E5EFA1C}" presName="Name17" presStyleLbl="parChTrans1D3" presStyleIdx="2" presStyleCnt="3"/>
      <dgm:spPr/>
    </dgm:pt>
    <dgm:pt modelId="{C183FE9D-C84E-8A4D-8A1E-67F3DF74DE02}" type="pres">
      <dgm:prSet presAssocID="{1F323338-50D3-214C-A3F6-56F18771CB3B}" presName="hierRoot3" presStyleCnt="0"/>
      <dgm:spPr/>
    </dgm:pt>
    <dgm:pt modelId="{D5BED5D5-4D81-134C-B87E-C4E4BC3B99F8}" type="pres">
      <dgm:prSet presAssocID="{1F323338-50D3-214C-A3F6-56F18771CB3B}" presName="composite3" presStyleCnt="0"/>
      <dgm:spPr/>
    </dgm:pt>
    <dgm:pt modelId="{08299AE3-5D24-EA4F-BB63-A3400804F689}" type="pres">
      <dgm:prSet presAssocID="{1F323338-50D3-214C-A3F6-56F18771CB3B}" presName="background3" presStyleLbl="node3" presStyleIdx="2" presStyleCnt="3"/>
      <dgm:spPr>
        <a:solidFill>
          <a:srgbClr val="FF0000"/>
        </a:solidFill>
      </dgm:spPr>
    </dgm:pt>
    <dgm:pt modelId="{B9A6122E-BDE8-E941-BA4F-39E44AD988F3}" type="pres">
      <dgm:prSet presAssocID="{1F323338-50D3-214C-A3F6-56F18771CB3B}" presName="text3" presStyleLbl="fgAcc3" presStyleIdx="2" presStyleCnt="3" custLinFactX="43416" custLinFactNeighborX="100000" custLinFactNeighborY="9759">
        <dgm:presLayoutVars>
          <dgm:chPref val="3"/>
        </dgm:presLayoutVars>
      </dgm:prSet>
      <dgm:spPr/>
    </dgm:pt>
    <dgm:pt modelId="{2F98380B-DF4E-F145-9721-5CCFF42CFC0C}" type="pres">
      <dgm:prSet presAssocID="{1F323338-50D3-214C-A3F6-56F18771CB3B}" presName="hierChild4" presStyleCnt="0"/>
      <dgm:spPr/>
    </dgm:pt>
  </dgm:ptLst>
  <dgm:cxnLst>
    <dgm:cxn modelId="{881D4500-5ED5-004F-9114-73433C775DEE}" type="presOf" srcId="{477F13DC-B837-5C4C-9024-2501FB421F4C}" destId="{DEF06D75-6F3A-FE42-9664-1763D43B6A68}" srcOrd="0" destOrd="0" presId="urn:microsoft.com/office/officeart/2005/8/layout/hierarchy1"/>
    <dgm:cxn modelId="{8B11FF05-D74A-BB41-84CB-698D4040F469}" type="presOf" srcId="{1F323338-50D3-214C-A3F6-56F18771CB3B}" destId="{B9A6122E-BDE8-E941-BA4F-39E44AD988F3}" srcOrd="0" destOrd="0" presId="urn:microsoft.com/office/officeart/2005/8/layout/hierarchy1"/>
    <dgm:cxn modelId="{02BD921B-4FF0-6348-976B-07D3B0FFFAC3}" type="presOf" srcId="{B72CA527-9760-DB44-8B9A-67FAD1205368}" destId="{2DFA7DF0-E5AD-2E49-A79A-81CB5F53EF75}" srcOrd="0" destOrd="0" presId="urn:microsoft.com/office/officeart/2005/8/layout/hierarchy1"/>
    <dgm:cxn modelId="{6CCF8A29-C2C8-9B47-9772-88DDBBC358DC}" srcId="{933E89D0-42A6-6148-ACA6-3965B46AC97C}" destId="{C461FA71-5B19-304A-972A-6EB516BC0A76}" srcOrd="0" destOrd="0" parTransId="{190949F9-CE5C-F844-AA9B-C190A19DE54F}" sibTransId="{DA0296E7-878B-B143-AFF9-63F8CE279BB4}"/>
    <dgm:cxn modelId="{94BD1632-2F96-BB40-BBAA-1680B745897B}" srcId="{0C308445-FECD-1B45-A529-AA261534C1D1}" destId="{1F323338-50D3-214C-A3F6-56F18771CB3B}" srcOrd="0" destOrd="0" parTransId="{23CACB41-46FC-6549-8975-557B8E5EFA1C}" sibTransId="{6E0D9124-A1B1-A44E-8BE6-77BEBCAEF522}"/>
    <dgm:cxn modelId="{56065936-ACC1-214B-9452-7CB34B24293E}" type="presOf" srcId="{190949F9-CE5C-F844-AA9B-C190A19DE54F}" destId="{DF27AE7E-B985-4047-A035-85B330037BFA}" srcOrd="0" destOrd="0" presId="urn:microsoft.com/office/officeart/2005/8/layout/hierarchy1"/>
    <dgm:cxn modelId="{E3E07F3C-0795-C740-A6C8-00246921975B}" type="presOf" srcId="{E1D6CC11-D4E0-E047-AF97-E8B2A1737B6D}" destId="{FE3F7508-6E2F-D646-A9B6-7CCE49B38B93}" srcOrd="0" destOrd="0" presId="urn:microsoft.com/office/officeart/2005/8/layout/hierarchy1"/>
    <dgm:cxn modelId="{9E086E45-B26F-5D40-9BE8-B55766FB3A49}" type="presOf" srcId="{0C308445-FECD-1B45-A529-AA261534C1D1}" destId="{F4EFA748-C1D5-E44A-86B6-41EB88BEDA8D}" srcOrd="0" destOrd="0" presId="urn:microsoft.com/office/officeart/2005/8/layout/hierarchy1"/>
    <dgm:cxn modelId="{4697A44A-152E-0945-B9BD-3549D6440CE7}" type="presOf" srcId="{23CACB41-46FC-6549-8975-557B8E5EFA1C}" destId="{D5B4744E-E933-404C-92FE-0A1D9793458F}" srcOrd="0" destOrd="0" presId="urn:microsoft.com/office/officeart/2005/8/layout/hierarchy1"/>
    <dgm:cxn modelId="{3A162D4B-7B6F-4142-BF2F-962D6027C0CF}" srcId="{933E89D0-42A6-6148-ACA6-3965B46AC97C}" destId="{7750CFCC-E9C6-F24A-9CFE-355A58A463D2}" srcOrd="1" destOrd="0" parTransId="{E1D6CC11-D4E0-E047-AF97-E8B2A1737B6D}" sibTransId="{0615BBC0-280B-6147-A979-4BF3B7FECB42}"/>
    <dgm:cxn modelId="{FD36735D-0003-6040-9473-FA7C713AC714}" type="presOf" srcId="{7A601CCB-17F7-9848-92EA-9C7E6E012520}" destId="{53842B80-0393-F142-8529-35D61100D361}" srcOrd="0" destOrd="0" presId="urn:microsoft.com/office/officeart/2005/8/layout/hierarchy1"/>
    <dgm:cxn modelId="{5E687761-60EA-7141-A672-741D48D0DAE0}" type="presOf" srcId="{5498056D-3877-914E-AC22-566C0AC9FBCE}" destId="{E0282761-179D-C640-814B-F18DA8524ED8}" srcOrd="0" destOrd="0" presId="urn:microsoft.com/office/officeart/2005/8/layout/hierarchy1"/>
    <dgm:cxn modelId="{F1604A65-194C-514D-AE51-16C42B6CCE7F}" type="presOf" srcId="{C461FA71-5B19-304A-972A-6EB516BC0A76}" destId="{859E4CF6-98A4-B244-8AFB-EC1F1A1342F9}" srcOrd="0" destOrd="0" presId="urn:microsoft.com/office/officeart/2005/8/layout/hierarchy1"/>
    <dgm:cxn modelId="{0F148A87-F323-2F46-8485-DC259575F83B}" srcId="{7750CFCC-E9C6-F24A-9CFE-355A58A463D2}" destId="{5498056D-3877-914E-AC22-566C0AC9FBCE}" srcOrd="0" destOrd="0" parTransId="{4BAB903C-EB5F-3A43-8BFA-7956B1F546D3}" sibTransId="{02C47EF1-A8FF-7E42-B4BD-10EC6BCFA39E}"/>
    <dgm:cxn modelId="{261F9687-C878-4D40-AFB5-4CECF4842A88}" srcId="{933E89D0-42A6-6148-ACA6-3965B46AC97C}" destId="{0C308445-FECD-1B45-A529-AA261534C1D1}" srcOrd="2" destOrd="0" parTransId="{2734DAE9-7325-4A41-AF80-D45088163FE4}" sibTransId="{BF469156-E739-EC46-977B-3D0DB35CAA46}"/>
    <dgm:cxn modelId="{CC285190-4D5A-854E-A057-3630F10BDE07}" srcId="{C461FA71-5B19-304A-972A-6EB516BC0A76}" destId="{477F13DC-B837-5C4C-9024-2501FB421F4C}" srcOrd="0" destOrd="0" parTransId="{7A601CCB-17F7-9848-92EA-9C7E6E012520}" sibTransId="{F1648C2A-1711-FA47-AD8D-EA2E18BCFD15}"/>
    <dgm:cxn modelId="{2CA062A4-3C90-F64D-8EE9-3342D2726C5E}" type="presOf" srcId="{933E89D0-42A6-6148-ACA6-3965B46AC97C}" destId="{C8555B09-257D-4F41-AC43-78D35F732D2C}" srcOrd="0" destOrd="0" presId="urn:microsoft.com/office/officeart/2005/8/layout/hierarchy1"/>
    <dgm:cxn modelId="{C48F87A5-FC25-5A40-BDFF-FBE4384B5F01}" type="presOf" srcId="{7750CFCC-E9C6-F24A-9CFE-355A58A463D2}" destId="{B4D7A414-27AB-F24C-9B9E-DB23D30F41A4}" srcOrd="0" destOrd="0" presId="urn:microsoft.com/office/officeart/2005/8/layout/hierarchy1"/>
    <dgm:cxn modelId="{ACAACAC0-5025-DE41-948D-C2515A8459D1}" srcId="{B72CA527-9760-DB44-8B9A-67FAD1205368}" destId="{933E89D0-42A6-6148-ACA6-3965B46AC97C}" srcOrd="0" destOrd="0" parTransId="{FD7319EE-9142-0449-8F16-A81897901B8E}" sibTransId="{04D786EE-F30B-D24A-8288-158A69CEDD52}"/>
    <dgm:cxn modelId="{8931AFD9-BC6D-C14C-8A72-6B38CABF20E3}" type="presOf" srcId="{4BAB903C-EB5F-3A43-8BFA-7956B1F546D3}" destId="{B3F57288-33C6-ED44-90B9-559C86A6605E}" srcOrd="0" destOrd="0" presId="urn:microsoft.com/office/officeart/2005/8/layout/hierarchy1"/>
    <dgm:cxn modelId="{8EFC9AF7-86AE-7747-865B-0951932B08AD}" type="presOf" srcId="{2734DAE9-7325-4A41-AF80-D45088163FE4}" destId="{81F11419-9E67-C54F-A382-7818B55951D4}" srcOrd="0" destOrd="0" presId="urn:microsoft.com/office/officeart/2005/8/layout/hierarchy1"/>
    <dgm:cxn modelId="{1777B71B-64BE-C74D-886A-6202F2D71409}" type="presParOf" srcId="{2DFA7DF0-E5AD-2E49-A79A-81CB5F53EF75}" destId="{4618FE3C-B90C-784A-80E1-EDFE6EB1BEC7}" srcOrd="0" destOrd="0" presId="urn:microsoft.com/office/officeart/2005/8/layout/hierarchy1"/>
    <dgm:cxn modelId="{97045A4D-9488-A645-898B-4BBF7AECCAB1}" type="presParOf" srcId="{4618FE3C-B90C-784A-80E1-EDFE6EB1BEC7}" destId="{01037226-F696-3743-99A1-8B0AFACBC4DE}" srcOrd="0" destOrd="0" presId="urn:microsoft.com/office/officeart/2005/8/layout/hierarchy1"/>
    <dgm:cxn modelId="{E66168ED-16D6-9249-92DB-ECE090B56746}" type="presParOf" srcId="{01037226-F696-3743-99A1-8B0AFACBC4DE}" destId="{885196F5-1A1B-3A44-B8BE-2112D2B9D0D5}" srcOrd="0" destOrd="0" presId="urn:microsoft.com/office/officeart/2005/8/layout/hierarchy1"/>
    <dgm:cxn modelId="{BE4FBA6E-273B-A14E-BCD1-DC04B26CE8FD}" type="presParOf" srcId="{01037226-F696-3743-99A1-8B0AFACBC4DE}" destId="{C8555B09-257D-4F41-AC43-78D35F732D2C}" srcOrd="1" destOrd="0" presId="urn:microsoft.com/office/officeart/2005/8/layout/hierarchy1"/>
    <dgm:cxn modelId="{864DFF8C-0F4D-6F47-9ED5-CF9629B17F71}" type="presParOf" srcId="{4618FE3C-B90C-784A-80E1-EDFE6EB1BEC7}" destId="{F675E582-606F-4A47-9601-1906684BBC5D}" srcOrd="1" destOrd="0" presId="urn:microsoft.com/office/officeart/2005/8/layout/hierarchy1"/>
    <dgm:cxn modelId="{C9CDF5D3-1DA7-604D-96F3-0466829E6E97}" type="presParOf" srcId="{F675E582-606F-4A47-9601-1906684BBC5D}" destId="{DF27AE7E-B985-4047-A035-85B330037BFA}" srcOrd="0" destOrd="0" presId="urn:microsoft.com/office/officeart/2005/8/layout/hierarchy1"/>
    <dgm:cxn modelId="{1BE398F4-2D4F-3549-B4A3-7F610020960D}" type="presParOf" srcId="{F675E582-606F-4A47-9601-1906684BBC5D}" destId="{D533E89E-CD38-5549-A7A6-F8924668326C}" srcOrd="1" destOrd="0" presId="urn:microsoft.com/office/officeart/2005/8/layout/hierarchy1"/>
    <dgm:cxn modelId="{E9C07A30-E739-664A-9A9C-1BE33551EC21}" type="presParOf" srcId="{D533E89E-CD38-5549-A7A6-F8924668326C}" destId="{FD522042-E6A1-AF45-871F-D64F894FC5F9}" srcOrd="0" destOrd="0" presId="urn:microsoft.com/office/officeart/2005/8/layout/hierarchy1"/>
    <dgm:cxn modelId="{61CE6BAB-A065-B545-98F1-C3F72E609E2C}" type="presParOf" srcId="{FD522042-E6A1-AF45-871F-D64F894FC5F9}" destId="{33ECF5A0-610F-454A-9008-EB18EA52D5B9}" srcOrd="0" destOrd="0" presId="urn:microsoft.com/office/officeart/2005/8/layout/hierarchy1"/>
    <dgm:cxn modelId="{C1818270-800E-7B42-AD9E-A94C70E42E0A}" type="presParOf" srcId="{FD522042-E6A1-AF45-871F-D64F894FC5F9}" destId="{859E4CF6-98A4-B244-8AFB-EC1F1A1342F9}" srcOrd="1" destOrd="0" presId="urn:microsoft.com/office/officeart/2005/8/layout/hierarchy1"/>
    <dgm:cxn modelId="{ACA1D6B6-FB24-1C4D-B690-390005DD8560}" type="presParOf" srcId="{D533E89E-CD38-5549-A7A6-F8924668326C}" destId="{8A104A26-3011-1645-8A61-3CEEEF4E82D7}" srcOrd="1" destOrd="0" presId="urn:microsoft.com/office/officeart/2005/8/layout/hierarchy1"/>
    <dgm:cxn modelId="{A99B9E32-CE23-0347-8A0C-7F803AF17E21}" type="presParOf" srcId="{8A104A26-3011-1645-8A61-3CEEEF4E82D7}" destId="{53842B80-0393-F142-8529-35D61100D361}" srcOrd="0" destOrd="0" presId="urn:microsoft.com/office/officeart/2005/8/layout/hierarchy1"/>
    <dgm:cxn modelId="{B32C72E6-D57D-EC4D-8D69-4B36B93F1E20}" type="presParOf" srcId="{8A104A26-3011-1645-8A61-3CEEEF4E82D7}" destId="{8052F336-8F3D-8B4A-B451-984B887B6709}" srcOrd="1" destOrd="0" presId="urn:microsoft.com/office/officeart/2005/8/layout/hierarchy1"/>
    <dgm:cxn modelId="{2BA07AD9-6594-2543-9989-BD92B3A1C79B}" type="presParOf" srcId="{8052F336-8F3D-8B4A-B451-984B887B6709}" destId="{D60059BA-BDC4-334A-8FBB-E67EBFFA8FE9}" srcOrd="0" destOrd="0" presId="urn:microsoft.com/office/officeart/2005/8/layout/hierarchy1"/>
    <dgm:cxn modelId="{7AA26673-67AA-0043-BACD-05C77E3B9B02}" type="presParOf" srcId="{D60059BA-BDC4-334A-8FBB-E67EBFFA8FE9}" destId="{CFE42305-8221-E045-BACD-E9A6C34C51CF}" srcOrd="0" destOrd="0" presId="urn:microsoft.com/office/officeart/2005/8/layout/hierarchy1"/>
    <dgm:cxn modelId="{C19EBE88-28B4-4949-8B0C-8E703D474A1D}" type="presParOf" srcId="{D60059BA-BDC4-334A-8FBB-E67EBFFA8FE9}" destId="{DEF06D75-6F3A-FE42-9664-1763D43B6A68}" srcOrd="1" destOrd="0" presId="urn:microsoft.com/office/officeart/2005/8/layout/hierarchy1"/>
    <dgm:cxn modelId="{AE40E24E-16F4-D545-B18D-B871D0072A02}" type="presParOf" srcId="{8052F336-8F3D-8B4A-B451-984B887B6709}" destId="{3EA190CC-7634-9F4E-90E3-053C9A9FADA4}" srcOrd="1" destOrd="0" presId="urn:microsoft.com/office/officeart/2005/8/layout/hierarchy1"/>
    <dgm:cxn modelId="{FAD9700C-CD85-854E-87A0-CDE5A851FB46}" type="presParOf" srcId="{F675E582-606F-4A47-9601-1906684BBC5D}" destId="{FE3F7508-6E2F-D646-A9B6-7CCE49B38B93}" srcOrd="2" destOrd="0" presId="urn:microsoft.com/office/officeart/2005/8/layout/hierarchy1"/>
    <dgm:cxn modelId="{2EF9CA2D-0455-B640-AD93-48A260BFA9A1}" type="presParOf" srcId="{F675E582-606F-4A47-9601-1906684BBC5D}" destId="{465144F4-DBDA-4542-A247-B0C5B64CB55A}" srcOrd="3" destOrd="0" presId="urn:microsoft.com/office/officeart/2005/8/layout/hierarchy1"/>
    <dgm:cxn modelId="{8F25B14E-9972-6B47-8EF4-EDD5CA415448}" type="presParOf" srcId="{465144F4-DBDA-4542-A247-B0C5B64CB55A}" destId="{7476B655-DCA3-A042-AC7E-83FD15C354C8}" srcOrd="0" destOrd="0" presId="urn:microsoft.com/office/officeart/2005/8/layout/hierarchy1"/>
    <dgm:cxn modelId="{A6693C9B-E927-3442-B2DC-8A3BCF3FDF96}" type="presParOf" srcId="{7476B655-DCA3-A042-AC7E-83FD15C354C8}" destId="{E584F80B-D729-9F48-9D2C-B5CA3637556A}" srcOrd="0" destOrd="0" presId="urn:microsoft.com/office/officeart/2005/8/layout/hierarchy1"/>
    <dgm:cxn modelId="{0BA48873-86D9-D84F-8EAA-9B308B79F720}" type="presParOf" srcId="{7476B655-DCA3-A042-AC7E-83FD15C354C8}" destId="{B4D7A414-27AB-F24C-9B9E-DB23D30F41A4}" srcOrd="1" destOrd="0" presId="urn:microsoft.com/office/officeart/2005/8/layout/hierarchy1"/>
    <dgm:cxn modelId="{78085EF7-4AD0-DF4B-BF56-C646BC1C995B}" type="presParOf" srcId="{465144F4-DBDA-4542-A247-B0C5B64CB55A}" destId="{80A274A3-CAD3-D646-B0B8-9DACD6B0764D}" srcOrd="1" destOrd="0" presId="urn:microsoft.com/office/officeart/2005/8/layout/hierarchy1"/>
    <dgm:cxn modelId="{7A1E16E7-6602-704F-B46F-06C7418BF7E0}" type="presParOf" srcId="{80A274A3-CAD3-D646-B0B8-9DACD6B0764D}" destId="{B3F57288-33C6-ED44-90B9-559C86A6605E}" srcOrd="0" destOrd="0" presId="urn:microsoft.com/office/officeart/2005/8/layout/hierarchy1"/>
    <dgm:cxn modelId="{93877CDC-1776-FE42-8952-1576B82FAAF8}" type="presParOf" srcId="{80A274A3-CAD3-D646-B0B8-9DACD6B0764D}" destId="{D9A921A8-6135-5E4D-8DFD-F7DCBEFF52A9}" srcOrd="1" destOrd="0" presId="urn:microsoft.com/office/officeart/2005/8/layout/hierarchy1"/>
    <dgm:cxn modelId="{1DB508BB-BC76-F44E-8B65-D1048BDAAC24}" type="presParOf" srcId="{D9A921A8-6135-5E4D-8DFD-F7DCBEFF52A9}" destId="{95FD6AFF-AA37-6347-9AD7-B3D4FD9495A2}" srcOrd="0" destOrd="0" presId="urn:microsoft.com/office/officeart/2005/8/layout/hierarchy1"/>
    <dgm:cxn modelId="{058698A3-0666-724A-98B3-2E132AF38F35}" type="presParOf" srcId="{95FD6AFF-AA37-6347-9AD7-B3D4FD9495A2}" destId="{12787D86-7020-7B4B-999D-645A05DC0132}" srcOrd="0" destOrd="0" presId="urn:microsoft.com/office/officeart/2005/8/layout/hierarchy1"/>
    <dgm:cxn modelId="{98E656A1-0811-3E43-98D2-09F8212078FC}" type="presParOf" srcId="{95FD6AFF-AA37-6347-9AD7-B3D4FD9495A2}" destId="{E0282761-179D-C640-814B-F18DA8524ED8}" srcOrd="1" destOrd="0" presId="urn:microsoft.com/office/officeart/2005/8/layout/hierarchy1"/>
    <dgm:cxn modelId="{E3FACDBA-C551-0F43-A6C7-66612517F74D}" type="presParOf" srcId="{D9A921A8-6135-5E4D-8DFD-F7DCBEFF52A9}" destId="{DE0A737D-178A-024C-8C84-71329F3CE98A}" srcOrd="1" destOrd="0" presId="urn:microsoft.com/office/officeart/2005/8/layout/hierarchy1"/>
    <dgm:cxn modelId="{2CBA8880-B85E-2F43-A62E-4BA1A9BC6A18}" type="presParOf" srcId="{F675E582-606F-4A47-9601-1906684BBC5D}" destId="{81F11419-9E67-C54F-A382-7818B55951D4}" srcOrd="4" destOrd="0" presId="urn:microsoft.com/office/officeart/2005/8/layout/hierarchy1"/>
    <dgm:cxn modelId="{408A5413-12F3-B942-A02C-92A99F339B75}" type="presParOf" srcId="{F675E582-606F-4A47-9601-1906684BBC5D}" destId="{ACEE86C0-C0AF-6F4A-8E42-AC7DD04D1A49}" srcOrd="5" destOrd="0" presId="urn:microsoft.com/office/officeart/2005/8/layout/hierarchy1"/>
    <dgm:cxn modelId="{655AA4F2-A65E-D74E-A244-5565DE238460}" type="presParOf" srcId="{ACEE86C0-C0AF-6F4A-8E42-AC7DD04D1A49}" destId="{1AC0C370-FBF3-E247-A2C5-508AA69559C3}" srcOrd="0" destOrd="0" presId="urn:microsoft.com/office/officeart/2005/8/layout/hierarchy1"/>
    <dgm:cxn modelId="{DCC80DEE-E8BA-994D-BD90-DEE91B8EA5E6}" type="presParOf" srcId="{1AC0C370-FBF3-E247-A2C5-508AA69559C3}" destId="{5D11F871-715D-3345-8871-240B0585A703}" srcOrd="0" destOrd="0" presId="urn:microsoft.com/office/officeart/2005/8/layout/hierarchy1"/>
    <dgm:cxn modelId="{CA1DA02F-3A8C-714C-A7C6-D2409E868135}" type="presParOf" srcId="{1AC0C370-FBF3-E247-A2C5-508AA69559C3}" destId="{F4EFA748-C1D5-E44A-86B6-41EB88BEDA8D}" srcOrd="1" destOrd="0" presId="urn:microsoft.com/office/officeart/2005/8/layout/hierarchy1"/>
    <dgm:cxn modelId="{71030C02-3996-BF4F-9163-35BD503D132F}" type="presParOf" srcId="{ACEE86C0-C0AF-6F4A-8E42-AC7DD04D1A49}" destId="{8647A83F-98F3-7F41-93EA-47A97DAD9F9C}" srcOrd="1" destOrd="0" presId="urn:microsoft.com/office/officeart/2005/8/layout/hierarchy1"/>
    <dgm:cxn modelId="{71BEACEF-1613-C048-B0DB-9CA4FE8E5586}" type="presParOf" srcId="{8647A83F-98F3-7F41-93EA-47A97DAD9F9C}" destId="{D5B4744E-E933-404C-92FE-0A1D9793458F}" srcOrd="0" destOrd="0" presId="urn:microsoft.com/office/officeart/2005/8/layout/hierarchy1"/>
    <dgm:cxn modelId="{2A05F2E9-8593-D24B-A066-813ED9DD37FB}" type="presParOf" srcId="{8647A83F-98F3-7F41-93EA-47A97DAD9F9C}" destId="{C183FE9D-C84E-8A4D-8A1E-67F3DF74DE02}" srcOrd="1" destOrd="0" presId="urn:microsoft.com/office/officeart/2005/8/layout/hierarchy1"/>
    <dgm:cxn modelId="{0636C4D5-3CAD-8243-950F-F4A1D4032C4B}" type="presParOf" srcId="{C183FE9D-C84E-8A4D-8A1E-67F3DF74DE02}" destId="{D5BED5D5-4D81-134C-B87E-C4E4BC3B99F8}" srcOrd="0" destOrd="0" presId="urn:microsoft.com/office/officeart/2005/8/layout/hierarchy1"/>
    <dgm:cxn modelId="{30EF3301-B4BA-E349-9D60-FF44B1CCE856}" type="presParOf" srcId="{D5BED5D5-4D81-134C-B87E-C4E4BC3B99F8}" destId="{08299AE3-5D24-EA4F-BB63-A3400804F689}" srcOrd="0" destOrd="0" presId="urn:microsoft.com/office/officeart/2005/8/layout/hierarchy1"/>
    <dgm:cxn modelId="{96B03E96-031C-024E-9FBE-255E91F7B1DD}" type="presParOf" srcId="{D5BED5D5-4D81-134C-B87E-C4E4BC3B99F8}" destId="{B9A6122E-BDE8-E941-BA4F-39E44AD988F3}" srcOrd="1" destOrd="0" presId="urn:microsoft.com/office/officeart/2005/8/layout/hierarchy1"/>
    <dgm:cxn modelId="{004BF6C4-5710-2E4C-B866-54EAA04E5B5E}" type="presParOf" srcId="{C183FE9D-C84E-8A4D-8A1E-67F3DF74DE02}" destId="{2F98380B-DF4E-F145-9721-5CCFF42CFC0C}" srcOrd="1" destOrd="0" presId="urn:microsoft.com/office/officeart/2005/8/layout/hierarchy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53D88D-8F88-B645-B30B-086149C48329}">
      <dsp:nvSpPr>
        <dsp:cNvPr id="0" name=""/>
        <dsp:cNvSpPr/>
      </dsp:nvSpPr>
      <dsp:spPr>
        <a:xfrm>
          <a:off x="87467" y="1513"/>
          <a:ext cx="2118523" cy="1059261"/>
        </a:xfrm>
        <a:prstGeom prst="roundRect">
          <a:avLst>
            <a:gd name="adj" fmla="val 1000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r>
            <a:rPr lang="en-GB" sz="2400" kern="1200" dirty="0"/>
            <a:t>Performance</a:t>
          </a:r>
        </a:p>
      </dsp:txBody>
      <dsp:txXfrm>
        <a:off x="118492" y="32538"/>
        <a:ext cx="2056473" cy="997211"/>
      </dsp:txXfrm>
    </dsp:sp>
    <dsp:sp modelId="{047CCE6B-D2EE-0144-BEA9-B667D689784B}">
      <dsp:nvSpPr>
        <dsp:cNvPr id="0" name=""/>
        <dsp:cNvSpPr/>
      </dsp:nvSpPr>
      <dsp:spPr>
        <a:xfrm>
          <a:off x="299319" y="1060775"/>
          <a:ext cx="211852" cy="794446"/>
        </a:xfrm>
        <a:custGeom>
          <a:avLst/>
          <a:gdLst/>
          <a:ahLst/>
          <a:cxnLst/>
          <a:rect l="0" t="0" r="0" b="0"/>
          <a:pathLst>
            <a:path>
              <a:moveTo>
                <a:pt x="0" y="0"/>
              </a:moveTo>
              <a:lnTo>
                <a:pt x="0" y="794446"/>
              </a:lnTo>
              <a:lnTo>
                <a:pt x="211852" y="794446"/>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5ED40F6-7A56-8440-945C-171B2C71270B}">
      <dsp:nvSpPr>
        <dsp:cNvPr id="0" name=""/>
        <dsp:cNvSpPr/>
      </dsp:nvSpPr>
      <dsp:spPr>
        <a:xfrm>
          <a:off x="511172" y="1325590"/>
          <a:ext cx="1694818" cy="1059261"/>
        </a:xfrm>
        <a:prstGeom prst="roundRect">
          <a:avLst>
            <a:gd name="adj" fmla="val 10000"/>
          </a:avLst>
        </a:prstGeom>
        <a:solidFill>
          <a:schemeClr val="lt1">
            <a:alpha val="90000"/>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GB" sz="1800" kern="1200" dirty="0"/>
            <a:t>Latency</a:t>
          </a:r>
        </a:p>
        <a:p>
          <a:pPr marL="0" lvl="0" indent="0" algn="ctr" defTabSz="800100">
            <a:lnSpc>
              <a:spcPct val="90000"/>
            </a:lnSpc>
            <a:spcBef>
              <a:spcPct val="0"/>
            </a:spcBef>
            <a:spcAft>
              <a:spcPct val="35000"/>
            </a:spcAft>
            <a:buNone/>
          </a:pPr>
          <a:r>
            <a:rPr lang="en-GB" sz="1800" kern="1200" dirty="0"/>
            <a:t>(</a:t>
          </a:r>
          <a:r>
            <a:rPr lang="en-GB" sz="1800" kern="1200" dirty="0" err="1"/>
            <a:t>ms</a:t>
          </a:r>
          <a:r>
            <a:rPr lang="en-GB" sz="1800" kern="1200" dirty="0"/>
            <a:t>)</a:t>
          </a:r>
        </a:p>
      </dsp:txBody>
      <dsp:txXfrm>
        <a:off x="542197" y="1356615"/>
        <a:ext cx="1632768" cy="997211"/>
      </dsp:txXfrm>
    </dsp:sp>
    <dsp:sp modelId="{A1470E65-0E1A-4A4F-892C-EC2E9E955111}">
      <dsp:nvSpPr>
        <dsp:cNvPr id="0" name=""/>
        <dsp:cNvSpPr/>
      </dsp:nvSpPr>
      <dsp:spPr>
        <a:xfrm>
          <a:off x="299319" y="1060775"/>
          <a:ext cx="211852" cy="2118523"/>
        </a:xfrm>
        <a:custGeom>
          <a:avLst/>
          <a:gdLst/>
          <a:ahLst/>
          <a:cxnLst/>
          <a:rect l="0" t="0" r="0" b="0"/>
          <a:pathLst>
            <a:path>
              <a:moveTo>
                <a:pt x="0" y="0"/>
              </a:moveTo>
              <a:lnTo>
                <a:pt x="0" y="2118523"/>
              </a:lnTo>
              <a:lnTo>
                <a:pt x="211852" y="2118523"/>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85C6A37-9D79-0543-9BB5-CCA05E076F96}">
      <dsp:nvSpPr>
        <dsp:cNvPr id="0" name=""/>
        <dsp:cNvSpPr/>
      </dsp:nvSpPr>
      <dsp:spPr>
        <a:xfrm>
          <a:off x="511172" y="2649667"/>
          <a:ext cx="1694818" cy="1059261"/>
        </a:xfrm>
        <a:prstGeom prst="roundRect">
          <a:avLst>
            <a:gd name="adj" fmla="val 10000"/>
          </a:avLst>
        </a:prstGeom>
        <a:solidFill>
          <a:schemeClr val="lt1">
            <a:alpha val="90000"/>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GB" sz="1800" kern="1200" dirty="0"/>
            <a:t>Throughput</a:t>
          </a:r>
        </a:p>
        <a:p>
          <a:pPr marL="0" lvl="0" indent="0" algn="ctr" defTabSz="800100">
            <a:lnSpc>
              <a:spcPct val="90000"/>
            </a:lnSpc>
            <a:spcBef>
              <a:spcPct val="0"/>
            </a:spcBef>
            <a:spcAft>
              <a:spcPct val="35000"/>
            </a:spcAft>
            <a:buNone/>
          </a:pPr>
          <a:r>
            <a:rPr lang="en-GB" sz="1800" kern="1200" dirty="0"/>
            <a:t>(ops/s)</a:t>
          </a:r>
        </a:p>
      </dsp:txBody>
      <dsp:txXfrm>
        <a:off x="542197" y="2680692"/>
        <a:ext cx="1632768" cy="997211"/>
      </dsp:txXfrm>
    </dsp:sp>
    <dsp:sp modelId="{12A99B9A-7AE9-6C4D-9C88-8D5914AAD572}">
      <dsp:nvSpPr>
        <dsp:cNvPr id="0" name=""/>
        <dsp:cNvSpPr/>
      </dsp:nvSpPr>
      <dsp:spPr>
        <a:xfrm>
          <a:off x="2735621" y="1513"/>
          <a:ext cx="2118523" cy="1059261"/>
        </a:xfrm>
        <a:prstGeom prst="roundRect">
          <a:avLst>
            <a:gd name="adj" fmla="val 1000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r>
            <a:rPr lang="en-GB" sz="2400" kern="1200" dirty="0"/>
            <a:t>Resources</a:t>
          </a:r>
        </a:p>
      </dsp:txBody>
      <dsp:txXfrm>
        <a:off x="2766646" y="32538"/>
        <a:ext cx="2056473" cy="997211"/>
      </dsp:txXfrm>
    </dsp:sp>
    <dsp:sp modelId="{9840E7C3-7D06-CA43-821E-586EEBE99893}">
      <dsp:nvSpPr>
        <dsp:cNvPr id="0" name=""/>
        <dsp:cNvSpPr/>
      </dsp:nvSpPr>
      <dsp:spPr>
        <a:xfrm>
          <a:off x="2947474" y="1060775"/>
          <a:ext cx="211852" cy="794446"/>
        </a:xfrm>
        <a:custGeom>
          <a:avLst/>
          <a:gdLst/>
          <a:ahLst/>
          <a:cxnLst/>
          <a:rect l="0" t="0" r="0" b="0"/>
          <a:pathLst>
            <a:path>
              <a:moveTo>
                <a:pt x="0" y="0"/>
              </a:moveTo>
              <a:lnTo>
                <a:pt x="0" y="794446"/>
              </a:lnTo>
              <a:lnTo>
                <a:pt x="211852" y="794446"/>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0141987-5B60-5B43-9D2F-5203C9E80617}">
      <dsp:nvSpPr>
        <dsp:cNvPr id="0" name=""/>
        <dsp:cNvSpPr/>
      </dsp:nvSpPr>
      <dsp:spPr>
        <a:xfrm>
          <a:off x="3159326" y="1325590"/>
          <a:ext cx="1694818" cy="1059261"/>
        </a:xfrm>
        <a:prstGeom prst="roundRect">
          <a:avLst>
            <a:gd name="adj" fmla="val 10000"/>
          </a:avLst>
        </a:prstGeom>
        <a:solidFill>
          <a:schemeClr val="lt1">
            <a:alpha val="90000"/>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GB" sz="1800" kern="1200" dirty="0"/>
            <a:t>Memory Consumption</a:t>
          </a:r>
        </a:p>
        <a:p>
          <a:pPr marL="0" lvl="0" indent="0" algn="ctr" defTabSz="800100">
            <a:lnSpc>
              <a:spcPct val="90000"/>
            </a:lnSpc>
            <a:spcBef>
              <a:spcPct val="0"/>
            </a:spcBef>
            <a:spcAft>
              <a:spcPct val="35000"/>
            </a:spcAft>
            <a:buNone/>
          </a:pPr>
          <a:r>
            <a:rPr lang="en-GB" sz="1800" kern="1200" dirty="0"/>
            <a:t>(MB)</a:t>
          </a:r>
        </a:p>
      </dsp:txBody>
      <dsp:txXfrm>
        <a:off x="3190351" y="1356615"/>
        <a:ext cx="1632768" cy="997211"/>
      </dsp:txXfrm>
    </dsp:sp>
    <dsp:sp modelId="{401EA1BA-FD0D-384A-B28D-2A8505C24CFD}">
      <dsp:nvSpPr>
        <dsp:cNvPr id="0" name=""/>
        <dsp:cNvSpPr/>
      </dsp:nvSpPr>
      <dsp:spPr>
        <a:xfrm>
          <a:off x="2947474" y="1060775"/>
          <a:ext cx="211852" cy="2118523"/>
        </a:xfrm>
        <a:custGeom>
          <a:avLst/>
          <a:gdLst/>
          <a:ahLst/>
          <a:cxnLst/>
          <a:rect l="0" t="0" r="0" b="0"/>
          <a:pathLst>
            <a:path>
              <a:moveTo>
                <a:pt x="0" y="0"/>
              </a:moveTo>
              <a:lnTo>
                <a:pt x="0" y="2118523"/>
              </a:lnTo>
              <a:lnTo>
                <a:pt x="211852" y="2118523"/>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6D579BF-23FE-E443-B241-BB0595FE32BA}">
      <dsp:nvSpPr>
        <dsp:cNvPr id="0" name=""/>
        <dsp:cNvSpPr/>
      </dsp:nvSpPr>
      <dsp:spPr>
        <a:xfrm>
          <a:off x="3159326" y="2649667"/>
          <a:ext cx="1694818" cy="1059261"/>
        </a:xfrm>
        <a:prstGeom prst="roundRect">
          <a:avLst>
            <a:gd name="adj" fmla="val 10000"/>
          </a:avLst>
        </a:prstGeom>
        <a:solidFill>
          <a:schemeClr val="lt1">
            <a:alpha val="90000"/>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GB" sz="1800" kern="1200" dirty="0"/>
            <a:t>CPU Load</a:t>
          </a:r>
        </a:p>
        <a:p>
          <a:pPr marL="0" lvl="0" indent="0" algn="ctr" defTabSz="800100">
            <a:lnSpc>
              <a:spcPct val="90000"/>
            </a:lnSpc>
            <a:spcBef>
              <a:spcPct val="0"/>
            </a:spcBef>
            <a:spcAft>
              <a:spcPct val="35000"/>
            </a:spcAft>
            <a:buNone/>
          </a:pPr>
          <a:r>
            <a:rPr lang="en-GB" sz="1800" kern="1200" dirty="0"/>
            <a:t>(%)</a:t>
          </a:r>
        </a:p>
      </dsp:txBody>
      <dsp:txXfrm>
        <a:off x="3190351" y="2680692"/>
        <a:ext cx="1632768" cy="99721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1082FD-15C6-244D-8CF7-034988620C6A}">
      <dsp:nvSpPr>
        <dsp:cNvPr id="0" name=""/>
        <dsp:cNvSpPr/>
      </dsp:nvSpPr>
      <dsp:spPr>
        <a:xfrm>
          <a:off x="0" y="102911"/>
          <a:ext cx="7322207" cy="575639"/>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GB" sz="2400" kern="1200" dirty="0"/>
            <a:t>SGX</a:t>
          </a:r>
        </a:p>
      </dsp:txBody>
      <dsp:txXfrm>
        <a:off x="28100" y="131011"/>
        <a:ext cx="7266007" cy="519439"/>
      </dsp:txXfrm>
    </dsp:sp>
    <dsp:sp modelId="{BCF07276-5C5F-FD46-B2AA-2433C849DFE0}">
      <dsp:nvSpPr>
        <dsp:cNvPr id="0" name=""/>
        <dsp:cNvSpPr/>
      </dsp:nvSpPr>
      <dsp:spPr>
        <a:xfrm>
          <a:off x="0" y="678551"/>
          <a:ext cx="7322207" cy="6582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32480" tIns="30480" rIns="170688" bIns="30480" numCol="1" spcCol="1270" anchor="t" anchorCtr="0">
          <a:noAutofit/>
        </a:bodyPr>
        <a:lstStyle/>
        <a:p>
          <a:pPr marL="171450" lvl="1" indent="-171450" algn="l" defTabSz="844550">
            <a:lnSpc>
              <a:spcPct val="90000"/>
            </a:lnSpc>
            <a:spcBef>
              <a:spcPct val="0"/>
            </a:spcBef>
            <a:spcAft>
              <a:spcPct val="20000"/>
            </a:spcAft>
            <a:buChar char="•"/>
          </a:pPr>
          <a:r>
            <a:rPr lang="en-GB" sz="1900" kern="1200" dirty="0">
              <a:solidFill>
                <a:schemeClr val="bg1"/>
              </a:solidFill>
            </a:rPr>
            <a:t>SGX v2</a:t>
          </a:r>
        </a:p>
        <a:p>
          <a:pPr marL="171450" lvl="1" indent="-171450" algn="l" defTabSz="844550">
            <a:lnSpc>
              <a:spcPct val="90000"/>
            </a:lnSpc>
            <a:spcBef>
              <a:spcPct val="0"/>
            </a:spcBef>
            <a:spcAft>
              <a:spcPct val="20000"/>
            </a:spcAft>
            <a:buChar char="•"/>
          </a:pPr>
          <a:r>
            <a:rPr lang="en-GB" sz="1900" kern="1200" dirty="0">
              <a:solidFill>
                <a:schemeClr val="bg1"/>
              </a:solidFill>
            </a:rPr>
            <a:t>On-demand Remote Attestation</a:t>
          </a:r>
        </a:p>
      </dsp:txBody>
      <dsp:txXfrm>
        <a:off x="0" y="678551"/>
        <a:ext cx="7322207" cy="658260"/>
      </dsp:txXfrm>
    </dsp:sp>
    <dsp:sp modelId="{36DB0E99-A923-B948-AAB0-046A490EEB15}">
      <dsp:nvSpPr>
        <dsp:cNvPr id="0" name=""/>
        <dsp:cNvSpPr/>
      </dsp:nvSpPr>
      <dsp:spPr>
        <a:xfrm>
          <a:off x="0" y="1336811"/>
          <a:ext cx="7322207" cy="575639"/>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GB" sz="2400" kern="1200" dirty="0"/>
            <a:t>Redis</a:t>
          </a:r>
        </a:p>
      </dsp:txBody>
      <dsp:txXfrm>
        <a:off x="28100" y="1364911"/>
        <a:ext cx="7266007" cy="519439"/>
      </dsp:txXfrm>
    </dsp:sp>
    <dsp:sp modelId="{7A978EDF-93D0-1D48-B461-FF38FD34C7D3}">
      <dsp:nvSpPr>
        <dsp:cNvPr id="0" name=""/>
        <dsp:cNvSpPr/>
      </dsp:nvSpPr>
      <dsp:spPr>
        <a:xfrm>
          <a:off x="0" y="1912451"/>
          <a:ext cx="7322207" cy="3974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32480" tIns="30480" rIns="170688" bIns="30480" numCol="1" spcCol="1270" anchor="t" anchorCtr="0">
          <a:noAutofit/>
        </a:bodyPr>
        <a:lstStyle/>
        <a:p>
          <a:pPr marL="171450" lvl="1" indent="-171450" algn="l" defTabSz="844550">
            <a:lnSpc>
              <a:spcPct val="90000"/>
            </a:lnSpc>
            <a:spcBef>
              <a:spcPct val="0"/>
            </a:spcBef>
            <a:spcAft>
              <a:spcPct val="20000"/>
            </a:spcAft>
            <a:buChar char="•"/>
          </a:pPr>
          <a:r>
            <a:rPr lang="en-GB" sz="1900" kern="1200" dirty="0">
              <a:solidFill>
                <a:schemeClr val="bg1"/>
              </a:solidFill>
            </a:rPr>
            <a:t>Secure Disk Persistence</a:t>
          </a:r>
        </a:p>
      </dsp:txBody>
      <dsp:txXfrm>
        <a:off x="0" y="1912451"/>
        <a:ext cx="7322207" cy="397440"/>
      </dsp:txXfrm>
    </dsp:sp>
    <dsp:sp modelId="{105A6778-3B7B-9F4D-B44A-B58C20A74093}">
      <dsp:nvSpPr>
        <dsp:cNvPr id="0" name=""/>
        <dsp:cNvSpPr/>
      </dsp:nvSpPr>
      <dsp:spPr>
        <a:xfrm>
          <a:off x="0" y="2309891"/>
          <a:ext cx="7322207" cy="575639"/>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GB" sz="2400" kern="1200" dirty="0"/>
            <a:t>Proxy</a:t>
          </a:r>
        </a:p>
      </dsp:txBody>
      <dsp:txXfrm>
        <a:off x="28100" y="2337991"/>
        <a:ext cx="7266007" cy="519439"/>
      </dsp:txXfrm>
    </dsp:sp>
    <dsp:sp modelId="{91CF2F26-F40A-ED43-BE16-981C110FAC10}">
      <dsp:nvSpPr>
        <dsp:cNvPr id="0" name=""/>
        <dsp:cNvSpPr/>
      </dsp:nvSpPr>
      <dsp:spPr>
        <a:xfrm>
          <a:off x="0" y="2885531"/>
          <a:ext cx="7322207" cy="6582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32480" tIns="30480" rIns="170688" bIns="30480" numCol="1" spcCol="1270" anchor="t" anchorCtr="0">
          <a:noAutofit/>
        </a:bodyPr>
        <a:lstStyle/>
        <a:p>
          <a:pPr marL="171450" lvl="1" indent="-171450" algn="l" defTabSz="844550">
            <a:lnSpc>
              <a:spcPct val="90000"/>
            </a:lnSpc>
            <a:spcBef>
              <a:spcPct val="0"/>
            </a:spcBef>
            <a:spcAft>
              <a:spcPct val="20000"/>
            </a:spcAft>
            <a:buChar char="•"/>
          </a:pPr>
          <a:r>
            <a:rPr lang="en-GB" sz="1900" kern="1200" dirty="0">
              <a:solidFill>
                <a:schemeClr val="bg1"/>
              </a:solidFill>
            </a:rPr>
            <a:t>Replication</a:t>
          </a:r>
        </a:p>
        <a:p>
          <a:pPr marL="171450" lvl="1" indent="-171450" algn="l" defTabSz="844550">
            <a:lnSpc>
              <a:spcPct val="90000"/>
            </a:lnSpc>
            <a:spcBef>
              <a:spcPct val="0"/>
            </a:spcBef>
            <a:spcAft>
              <a:spcPct val="20000"/>
            </a:spcAft>
            <a:buChar char="•"/>
          </a:pPr>
          <a:r>
            <a:rPr lang="en-GB" sz="1900" kern="1200" dirty="0">
              <a:solidFill>
                <a:schemeClr val="bg1"/>
              </a:solidFill>
            </a:rPr>
            <a:t>Multi-User/Tenant Support</a:t>
          </a:r>
        </a:p>
      </dsp:txBody>
      <dsp:txXfrm>
        <a:off x="0" y="2885531"/>
        <a:ext cx="7322207" cy="658260"/>
      </dsp:txXfrm>
    </dsp:sp>
    <dsp:sp modelId="{3BA4A8EF-A8CF-844F-AACB-D0529626F4AD}">
      <dsp:nvSpPr>
        <dsp:cNvPr id="0" name=""/>
        <dsp:cNvSpPr/>
      </dsp:nvSpPr>
      <dsp:spPr>
        <a:xfrm>
          <a:off x="0" y="3543791"/>
          <a:ext cx="7322207" cy="575639"/>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GB" sz="2400" kern="1200" dirty="0"/>
            <a:t>Virtualization</a:t>
          </a:r>
        </a:p>
      </dsp:txBody>
      <dsp:txXfrm>
        <a:off x="28100" y="3571891"/>
        <a:ext cx="7266007" cy="519439"/>
      </dsp:txXfrm>
    </dsp:sp>
    <dsp:sp modelId="{37D411FA-F42E-634C-931B-188C4235F959}">
      <dsp:nvSpPr>
        <dsp:cNvPr id="0" name=""/>
        <dsp:cNvSpPr/>
      </dsp:nvSpPr>
      <dsp:spPr>
        <a:xfrm>
          <a:off x="0" y="4119431"/>
          <a:ext cx="7322207" cy="3974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32480" tIns="30480" rIns="170688" bIns="30480" numCol="1" spcCol="1270" anchor="t" anchorCtr="0">
          <a:noAutofit/>
        </a:bodyPr>
        <a:lstStyle/>
        <a:p>
          <a:pPr marL="171450" lvl="1" indent="-171450" algn="l" defTabSz="844550">
            <a:lnSpc>
              <a:spcPct val="90000"/>
            </a:lnSpc>
            <a:spcBef>
              <a:spcPct val="0"/>
            </a:spcBef>
            <a:spcAft>
              <a:spcPct val="20000"/>
            </a:spcAft>
            <a:buChar char="•"/>
          </a:pPr>
          <a:r>
            <a:rPr lang="en-GB" sz="1900" kern="1200" dirty="0">
              <a:solidFill>
                <a:schemeClr val="bg1"/>
              </a:solidFill>
            </a:rPr>
            <a:t>Test other frameworks</a:t>
          </a:r>
        </a:p>
      </dsp:txBody>
      <dsp:txXfrm>
        <a:off x="0" y="4119431"/>
        <a:ext cx="7322207" cy="39744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FDB60F9-2EAC-CD40-9099-D401A4619C14}">
      <dsp:nvSpPr>
        <dsp:cNvPr id="0" name=""/>
        <dsp:cNvSpPr/>
      </dsp:nvSpPr>
      <dsp:spPr>
        <a:xfrm>
          <a:off x="0" y="395569"/>
          <a:ext cx="11131812" cy="527670"/>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GB" sz="2200" b="1" kern="1200" dirty="0"/>
            <a:t>Design and implementation of the cloud-enabled privacy-enhanced solution </a:t>
          </a:r>
          <a:endParaRPr lang="en-GB" sz="2200" kern="1200" dirty="0"/>
        </a:p>
      </dsp:txBody>
      <dsp:txXfrm>
        <a:off x="25759" y="421328"/>
        <a:ext cx="11080294" cy="476152"/>
      </dsp:txXfrm>
    </dsp:sp>
    <dsp:sp modelId="{F7847DDD-86C6-CC40-A3E1-CD0CE1F28137}">
      <dsp:nvSpPr>
        <dsp:cNvPr id="0" name=""/>
        <dsp:cNvSpPr/>
      </dsp:nvSpPr>
      <dsp:spPr>
        <a:xfrm>
          <a:off x="0" y="923239"/>
          <a:ext cx="11131812" cy="11840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3435" tIns="27940" rIns="156464" bIns="27940" numCol="1" spcCol="1270" anchor="t" anchorCtr="0">
          <a:noAutofit/>
        </a:bodyPr>
        <a:lstStyle/>
        <a:p>
          <a:pPr marL="171450" lvl="1" indent="-171450" algn="l" defTabSz="755650">
            <a:lnSpc>
              <a:spcPct val="90000"/>
            </a:lnSpc>
            <a:spcBef>
              <a:spcPct val="0"/>
            </a:spcBef>
            <a:spcAft>
              <a:spcPct val="20000"/>
            </a:spcAft>
            <a:buChar char="•"/>
          </a:pPr>
          <a:r>
            <a:rPr lang="en-GB" sz="1700" kern="1200" dirty="0">
              <a:solidFill>
                <a:schemeClr val="bg1"/>
              </a:solidFill>
            </a:rPr>
            <a:t>Trust-ability, security and privacy </a:t>
          </a:r>
        </a:p>
        <a:p>
          <a:pPr marL="171450" lvl="1" indent="-171450" algn="l" defTabSz="755650">
            <a:lnSpc>
              <a:spcPct val="90000"/>
            </a:lnSpc>
            <a:spcBef>
              <a:spcPct val="0"/>
            </a:spcBef>
            <a:spcAft>
              <a:spcPct val="20000"/>
            </a:spcAft>
            <a:buChar char="•"/>
          </a:pPr>
          <a:r>
            <a:rPr lang="en-GB" sz="1700" kern="1200" dirty="0">
              <a:solidFill>
                <a:schemeClr val="bg1"/>
              </a:solidFill>
            </a:rPr>
            <a:t>Software attestation </a:t>
          </a:r>
        </a:p>
        <a:p>
          <a:pPr marL="171450" lvl="1" indent="-171450" algn="l" defTabSz="755650">
            <a:lnSpc>
              <a:spcPct val="90000"/>
            </a:lnSpc>
            <a:spcBef>
              <a:spcPct val="0"/>
            </a:spcBef>
            <a:spcAft>
              <a:spcPct val="20000"/>
            </a:spcAft>
            <a:buChar char="•"/>
          </a:pPr>
          <a:r>
            <a:rPr lang="en-GB" sz="1700" kern="1200" dirty="0">
              <a:solidFill>
                <a:schemeClr val="bg1"/>
              </a:solidFill>
            </a:rPr>
            <a:t>Solution oriented for </a:t>
          </a:r>
          <a:r>
            <a:rPr lang="en-GB" sz="1700" b="1" kern="1200" dirty="0">
              <a:solidFill>
                <a:schemeClr val="bg1"/>
              </a:solidFill>
            </a:rPr>
            <a:t>in memory </a:t>
          </a:r>
          <a:r>
            <a:rPr lang="en-GB" sz="1700" kern="1200" dirty="0">
              <a:solidFill>
                <a:schemeClr val="bg1"/>
              </a:solidFill>
            </a:rPr>
            <a:t>KVS platforms</a:t>
          </a:r>
        </a:p>
        <a:p>
          <a:pPr marL="171450" lvl="1" indent="-171450" algn="l" defTabSz="755650">
            <a:lnSpc>
              <a:spcPct val="90000"/>
            </a:lnSpc>
            <a:spcBef>
              <a:spcPct val="0"/>
            </a:spcBef>
            <a:spcAft>
              <a:spcPct val="20000"/>
            </a:spcAft>
            <a:buChar char="•"/>
          </a:pPr>
          <a:r>
            <a:rPr lang="en-GB" sz="1700" kern="1200" dirty="0">
              <a:solidFill>
                <a:schemeClr val="bg1"/>
              </a:solidFill>
            </a:rPr>
            <a:t>Preserving native/built-in operations</a:t>
          </a:r>
        </a:p>
      </dsp:txBody>
      <dsp:txXfrm>
        <a:off x="0" y="923239"/>
        <a:ext cx="11131812" cy="1184040"/>
      </dsp:txXfrm>
    </dsp:sp>
    <dsp:sp modelId="{4760C1CB-1200-984A-AAC0-32D0711A48DF}">
      <dsp:nvSpPr>
        <dsp:cNvPr id="0" name=""/>
        <dsp:cNvSpPr/>
      </dsp:nvSpPr>
      <dsp:spPr>
        <a:xfrm>
          <a:off x="0" y="2107279"/>
          <a:ext cx="11131812" cy="527670"/>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GB" sz="2200" b="1" kern="1200" dirty="0"/>
            <a:t>TCB Reduction and Isolation</a:t>
          </a:r>
          <a:endParaRPr lang="en-GB" sz="2200" kern="1200" dirty="0"/>
        </a:p>
      </dsp:txBody>
      <dsp:txXfrm>
        <a:off x="25759" y="2133038"/>
        <a:ext cx="11080294" cy="476152"/>
      </dsp:txXfrm>
    </dsp:sp>
    <dsp:sp modelId="{E399AC06-D093-874D-82B8-DD4A433A48F0}">
      <dsp:nvSpPr>
        <dsp:cNvPr id="0" name=""/>
        <dsp:cNvSpPr/>
      </dsp:nvSpPr>
      <dsp:spPr>
        <a:xfrm>
          <a:off x="0" y="2634949"/>
          <a:ext cx="11131812" cy="3643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3435" tIns="27940" rIns="156464" bIns="27940" numCol="1" spcCol="1270" anchor="t" anchorCtr="0">
          <a:noAutofit/>
        </a:bodyPr>
        <a:lstStyle/>
        <a:p>
          <a:pPr marL="171450" lvl="1" indent="-171450" algn="l" defTabSz="755650">
            <a:lnSpc>
              <a:spcPct val="90000"/>
            </a:lnSpc>
            <a:spcBef>
              <a:spcPct val="0"/>
            </a:spcBef>
            <a:spcAft>
              <a:spcPct val="20000"/>
            </a:spcAft>
            <a:buChar char="•"/>
          </a:pPr>
          <a:r>
            <a:rPr lang="en-GB" sz="1700" kern="1200" dirty="0">
              <a:solidFill>
                <a:schemeClr val="bg1"/>
              </a:solidFill>
            </a:rPr>
            <a:t>Hardware backed TCB and isolated processing</a:t>
          </a:r>
        </a:p>
      </dsp:txBody>
      <dsp:txXfrm>
        <a:off x="0" y="2634949"/>
        <a:ext cx="11131812" cy="364320"/>
      </dsp:txXfrm>
    </dsp:sp>
    <dsp:sp modelId="{6ECB6BE6-CBDF-D74E-B2D7-EBCEE3AEF7FD}">
      <dsp:nvSpPr>
        <dsp:cNvPr id="0" name=""/>
        <dsp:cNvSpPr/>
      </dsp:nvSpPr>
      <dsp:spPr>
        <a:xfrm>
          <a:off x="0" y="2999269"/>
          <a:ext cx="11131812" cy="527670"/>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GB" sz="2200" b="1" kern="1200" dirty="0"/>
            <a:t>Analysis Report</a:t>
          </a:r>
          <a:endParaRPr lang="en-GB" sz="2200" kern="1200" dirty="0"/>
        </a:p>
      </dsp:txBody>
      <dsp:txXfrm>
        <a:off x="25759" y="3025028"/>
        <a:ext cx="11080294" cy="476152"/>
      </dsp:txXfrm>
    </dsp:sp>
    <dsp:sp modelId="{693D644B-0783-C54D-89F4-C84DB82D09FC}">
      <dsp:nvSpPr>
        <dsp:cNvPr id="0" name=""/>
        <dsp:cNvSpPr/>
      </dsp:nvSpPr>
      <dsp:spPr>
        <a:xfrm>
          <a:off x="0" y="3526939"/>
          <a:ext cx="11131812" cy="8880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3435" tIns="27940" rIns="156464" bIns="27940" numCol="1" spcCol="1270" anchor="t" anchorCtr="0">
          <a:noAutofit/>
        </a:bodyPr>
        <a:lstStyle/>
        <a:p>
          <a:pPr marL="171450" lvl="1" indent="-171450" algn="l" defTabSz="755650">
            <a:lnSpc>
              <a:spcPct val="90000"/>
            </a:lnSpc>
            <a:spcBef>
              <a:spcPct val="0"/>
            </a:spcBef>
            <a:spcAft>
              <a:spcPct val="20000"/>
            </a:spcAft>
            <a:buChar char="•"/>
          </a:pPr>
          <a:r>
            <a:rPr lang="en-PT" sz="1700" kern="1200" dirty="0">
              <a:solidFill>
                <a:schemeClr val="bg1"/>
              </a:solidFill>
            </a:rPr>
            <a:t>Standard Solution vs. Privacy Enhanced Solution</a:t>
          </a:r>
          <a:endParaRPr lang="en-GB" sz="1700" kern="1200" dirty="0">
            <a:solidFill>
              <a:schemeClr val="bg1"/>
            </a:solidFill>
          </a:endParaRPr>
        </a:p>
        <a:p>
          <a:pPr marL="171450" lvl="1" indent="-171450" algn="l" defTabSz="755650">
            <a:lnSpc>
              <a:spcPct val="90000"/>
            </a:lnSpc>
            <a:spcBef>
              <a:spcPct val="0"/>
            </a:spcBef>
            <a:spcAft>
              <a:spcPct val="20000"/>
            </a:spcAft>
            <a:buChar char="•"/>
          </a:pPr>
          <a:r>
            <a:rPr lang="en-GB" sz="1700" kern="1200" dirty="0">
              <a:solidFill>
                <a:schemeClr val="bg1"/>
              </a:solidFill>
            </a:rPr>
            <a:t>Throughput, latency</a:t>
          </a:r>
        </a:p>
        <a:p>
          <a:pPr marL="171450" lvl="1" indent="-171450" algn="l" defTabSz="755650">
            <a:lnSpc>
              <a:spcPct val="90000"/>
            </a:lnSpc>
            <a:spcBef>
              <a:spcPct val="0"/>
            </a:spcBef>
            <a:spcAft>
              <a:spcPct val="20000"/>
            </a:spcAft>
            <a:buChar char="•"/>
          </a:pPr>
          <a:r>
            <a:rPr lang="en-GB" sz="1700" kern="1200" dirty="0">
              <a:solidFill>
                <a:schemeClr val="bg1"/>
              </a:solidFill>
            </a:rPr>
            <a:t>Memory and CPU (resources)</a:t>
          </a:r>
        </a:p>
      </dsp:txBody>
      <dsp:txXfrm>
        <a:off x="0" y="3526939"/>
        <a:ext cx="11131812" cy="88803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53D88D-8F88-B645-B30B-086149C48329}">
      <dsp:nvSpPr>
        <dsp:cNvPr id="0" name=""/>
        <dsp:cNvSpPr/>
      </dsp:nvSpPr>
      <dsp:spPr>
        <a:xfrm>
          <a:off x="87467" y="1513"/>
          <a:ext cx="2118523" cy="1059261"/>
        </a:xfrm>
        <a:prstGeom prst="roundRect">
          <a:avLst>
            <a:gd name="adj" fmla="val 1000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r>
            <a:rPr lang="en-GB" sz="2400" kern="1200" dirty="0"/>
            <a:t>Performance</a:t>
          </a:r>
        </a:p>
      </dsp:txBody>
      <dsp:txXfrm>
        <a:off x="118492" y="32538"/>
        <a:ext cx="2056473" cy="997211"/>
      </dsp:txXfrm>
    </dsp:sp>
    <dsp:sp modelId="{047CCE6B-D2EE-0144-BEA9-B667D689784B}">
      <dsp:nvSpPr>
        <dsp:cNvPr id="0" name=""/>
        <dsp:cNvSpPr/>
      </dsp:nvSpPr>
      <dsp:spPr>
        <a:xfrm>
          <a:off x="299319" y="1060775"/>
          <a:ext cx="211852" cy="794446"/>
        </a:xfrm>
        <a:custGeom>
          <a:avLst/>
          <a:gdLst/>
          <a:ahLst/>
          <a:cxnLst/>
          <a:rect l="0" t="0" r="0" b="0"/>
          <a:pathLst>
            <a:path>
              <a:moveTo>
                <a:pt x="0" y="0"/>
              </a:moveTo>
              <a:lnTo>
                <a:pt x="0" y="794446"/>
              </a:lnTo>
              <a:lnTo>
                <a:pt x="211852" y="794446"/>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5ED40F6-7A56-8440-945C-171B2C71270B}">
      <dsp:nvSpPr>
        <dsp:cNvPr id="0" name=""/>
        <dsp:cNvSpPr/>
      </dsp:nvSpPr>
      <dsp:spPr>
        <a:xfrm>
          <a:off x="511172" y="1325590"/>
          <a:ext cx="1694818" cy="1059261"/>
        </a:xfrm>
        <a:prstGeom prst="roundRect">
          <a:avLst>
            <a:gd name="adj" fmla="val 10000"/>
          </a:avLst>
        </a:prstGeom>
        <a:solidFill>
          <a:schemeClr val="lt1">
            <a:alpha val="90000"/>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GB" sz="1800" kern="1200" dirty="0"/>
            <a:t>Latency</a:t>
          </a:r>
        </a:p>
        <a:p>
          <a:pPr marL="0" lvl="0" indent="0" algn="ctr" defTabSz="800100">
            <a:lnSpc>
              <a:spcPct val="90000"/>
            </a:lnSpc>
            <a:spcBef>
              <a:spcPct val="0"/>
            </a:spcBef>
            <a:spcAft>
              <a:spcPct val="35000"/>
            </a:spcAft>
            <a:buNone/>
          </a:pPr>
          <a:r>
            <a:rPr lang="en-GB" sz="1800" kern="1200" dirty="0"/>
            <a:t>(</a:t>
          </a:r>
          <a:r>
            <a:rPr lang="en-GB" sz="1800" kern="1200" dirty="0" err="1"/>
            <a:t>ms</a:t>
          </a:r>
          <a:r>
            <a:rPr lang="en-GB" sz="1800" kern="1200" dirty="0"/>
            <a:t>)</a:t>
          </a:r>
        </a:p>
      </dsp:txBody>
      <dsp:txXfrm>
        <a:off x="542197" y="1356615"/>
        <a:ext cx="1632768" cy="997211"/>
      </dsp:txXfrm>
    </dsp:sp>
    <dsp:sp modelId="{A1470E65-0E1A-4A4F-892C-EC2E9E955111}">
      <dsp:nvSpPr>
        <dsp:cNvPr id="0" name=""/>
        <dsp:cNvSpPr/>
      </dsp:nvSpPr>
      <dsp:spPr>
        <a:xfrm>
          <a:off x="299319" y="1060775"/>
          <a:ext cx="211852" cy="2118523"/>
        </a:xfrm>
        <a:custGeom>
          <a:avLst/>
          <a:gdLst/>
          <a:ahLst/>
          <a:cxnLst/>
          <a:rect l="0" t="0" r="0" b="0"/>
          <a:pathLst>
            <a:path>
              <a:moveTo>
                <a:pt x="0" y="0"/>
              </a:moveTo>
              <a:lnTo>
                <a:pt x="0" y="2118523"/>
              </a:lnTo>
              <a:lnTo>
                <a:pt x="211852" y="2118523"/>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85C6A37-9D79-0543-9BB5-CCA05E076F96}">
      <dsp:nvSpPr>
        <dsp:cNvPr id="0" name=""/>
        <dsp:cNvSpPr/>
      </dsp:nvSpPr>
      <dsp:spPr>
        <a:xfrm>
          <a:off x="511172" y="2649667"/>
          <a:ext cx="1694818" cy="1059261"/>
        </a:xfrm>
        <a:prstGeom prst="roundRect">
          <a:avLst>
            <a:gd name="adj" fmla="val 10000"/>
          </a:avLst>
        </a:prstGeom>
        <a:solidFill>
          <a:schemeClr val="lt1">
            <a:alpha val="90000"/>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GB" sz="1800" kern="1200" dirty="0"/>
            <a:t>Throughput</a:t>
          </a:r>
        </a:p>
        <a:p>
          <a:pPr marL="0" lvl="0" indent="0" algn="ctr" defTabSz="800100">
            <a:lnSpc>
              <a:spcPct val="90000"/>
            </a:lnSpc>
            <a:spcBef>
              <a:spcPct val="0"/>
            </a:spcBef>
            <a:spcAft>
              <a:spcPct val="35000"/>
            </a:spcAft>
            <a:buNone/>
          </a:pPr>
          <a:r>
            <a:rPr lang="en-GB" sz="1800" kern="1200" dirty="0"/>
            <a:t>(ops/s)</a:t>
          </a:r>
        </a:p>
      </dsp:txBody>
      <dsp:txXfrm>
        <a:off x="542197" y="2680692"/>
        <a:ext cx="1632768" cy="997211"/>
      </dsp:txXfrm>
    </dsp:sp>
    <dsp:sp modelId="{12A99B9A-7AE9-6C4D-9C88-8D5914AAD572}">
      <dsp:nvSpPr>
        <dsp:cNvPr id="0" name=""/>
        <dsp:cNvSpPr/>
      </dsp:nvSpPr>
      <dsp:spPr>
        <a:xfrm>
          <a:off x="2735621" y="1513"/>
          <a:ext cx="2118523" cy="1059261"/>
        </a:xfrm>
        <a:prstGeom prst="roundRect">
          <a:avLst>
            <a:gd name="adj" fmla="val 1000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r>
            <a:rPr lang="en-GB" sz="2400" kern="1200" dirty="0"/>
            <a:t>Resources</a:t>
          </a:r>
        </a:p>
      </dsp:txBody>
      <dsp:txXfrm>
        <a:off x="2766646" y="32538"/>
        <a:ext cx="2056473" cy="997211"/>
      </dsp:txXfrm>
    </dsp:sp>
    <dsp:sp modelId="{9840E7C3-7D06-CA43-821E-586EEBE99893}">
      <dsp:nvSpPr>
        <dsp:cNvPr id="0" name=""/>
        <dsp:cNvSpPr/>
      </dsp:nvSpPr>
      <dsp:spPr>
        <a:xfrm>
          <a:off x="2947474" y="1060775"/>
          <a:ext cx="211852" cy="794446"/>
        </a:xfrm>
        <a:custGeom>
          <a:avLst/>
          <a:gdLst/>
          <a:ahLst/>
          <a:cxnLst/>
          <a:rect l="0" t="0" r="0" b="0"/>
          <a:pathLst>
            <a:path>
              <a:moveTo>
                <a:pt x="0" y="0"/>
              </a:moveTo>
              <a:lnTo>
                <a:pt x="0" y="794446"/>
              </a:lnTo>
              <a:lnTo>
                <a:pt x="211852" y="794446"/>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0141987-5B60-5B43-9D2F-5203C9E80617}">
      <dsp:nvSpPr>
        <dsp:cNvPr id="0" name=""/>
        <dsp:cNvSpPr/>
      </dsp:nvSpPr>
      <dsp:spPr>
        <a:xfrm>
          <a:off x="3159326" y="1325590"/>
          <a:ext cx="1694818" cy="1059261"/>
        </a:xfrm>
        <a:prstGeom prst="roundRect">
          <a:avLst>
            <a:gd name="adj" fmla="val 10000"/>
          </a:avLst>
        </a:prstGeom>
        <a:solidFill>
          <a:schemeClr val="lt1">
            <a:alpha val="90000"/>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GB" sz="1800" kern="1200" dirty="0"/>
            <a:t>Memory Consumption</a:t>
          </a:r>
        </a:p>
        <a:p>
          <a:pPr marL="0" lvl="0" indent="0" algn="ctr" defTabSz="800100">
            <a:lnSpc>
              <a:spcPct val="90000"/>
            </a:lnSpc>
            <a:spcBef>
              <a:spcPct val="0"/>
            </a:spcBef>
            <a:spcAft>
              <a:spcPct val="35000"/>
            </a:spcAft>
            <a:buNone/>
          </a:pPr>
          <a:r>
            <a:rPr lang="en-GB" sz="1800" kern="1200" dirty="0"/>
            <a:t>(MB)</a:t>
          </a:r>
        </a:p>
      </dsp:txBody>
      <dsp:txXfrm>
        <a:off x="3190351" y="1356615"/>
        <a:ext cx="1632768" cy="997211"/>
      </dsp:txXfrm>
    </dsp:sp>
    <dsp:sp modelId="{401EA1BA-FD0D-384A-B28D-2A8505C24CFD}">
      <dsp:nvSpPr>
        <dsp:cNvPr id="0" name=""/>
        <dsp:cNvSpPr/>
      </dsp:nvSpPr>
      <dsp:spPr>
        <a:xfrm>
          <a:off x="2947474" y="1060775"/>
          <a:ext cx="211852" cy="2118523"/>
        </a:xfrm>
        <a:custGeom>
          <a:avLst/>
          <a:gdLst/>
          <a:ahLst/>
          <a:cxnLst/>
          <a:rect l="0" t="0" r="0" b="0"/>
          <a:pathLst>
            <a:path>
              <a:moveTo>
                <a:pt x="0" y="0"/>
              </a:moveTo>
              <a:lnTo>
                <a:pt x="0" y="2118523"/>
              </a:lnTo>
              <a:lnTo>
                <a:pt x="211852" y="2118523"/>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6D579BF-23FE-E443-B241-BB0595FE32BA}">
      <dsp:nvSpPr>
        <dsp:cNvPr id="0" name=""/>
        <dsp:cNvSpPr/>
      </dsp:nvSpPr>
      <dsp:spPr>
        <a:xfrm>
          <a:off x="3159326" y="2649667"/>
          <a:ext cx="1694818" cy="1059261"/>
        </a:xfrm>
        <a:prstGeom prst="roundRect">
          <a:avLst>
            <a:gd name="adj" fmla="val 10000"/>
          </a:avLst>
        </a:prstGeom>
        <a:solidFill>
          <a:schemeClr val="lt1">
            <a:alpha val="90000"/>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GB" sz="1800" kern="1200" dirty="0"/>
            <a:t>CPU Load</a:t>
          </a:r>
        </a:p>
        <a:p>
          <a:pPr marL="0" lvl="0" indent="0" algn="ctr" defTabSz="800100">
            <a:lnSpc>
              <a:spcPct val="90000"/>
            </a:lnSpc>
            <a:spcBef>
              <a:spcPct val="0"/>
            </a:spcBef>
            <a:spcAft>
              <a:spcPct val="35000"/>
            </a:spcAft>
            <a:buNone/>
          </a:pPr>
          <a:r>
            <a:rPr lang="en-GB" sz="1800" kern="1200" dirty="0"/>
            <a:t>(%)</a:t>
          </a:r>
        </a:p>
      </dsp:txBody>
      <dsp:txXfrm>
        <a:off x="3190351" y="2680692"/>
        <a:ext cx="1632768" cy="99721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5B4744E-E933-404C-92FE-0A1D9793458F}">
      <dsp:nvSpPr>
        <dsp:cNvPr id="0" name=""/>
        <dsp:cNvSpPr/>
      </dsp:nvSpPr>
      <dsp:spPr>
        <a:xfrm>
          <a:off x="8923891" y="2391665"/>
          <a:ext cx="91440" cy="235902"/>
        </a:xfrm>
        <a:custGeom>
          <a:avLst/>
          <a:gdLst/>
          <a:ahLst/>
          <a:cxnLst/>
          <a:rect l="0" t="0" r="0" b="0"/>
          <a:pathLst>
            <a:path>
              <a:moveTo>
                <a:pt x="45720" y="0"/>
              </a:moveTo>
              <a:lnTo>
                <a:pt x="45720" y="104534"/>
              </a:lnTo>
              <a:lnTo>
                <a:pt x="124521" y="104534"/>
              </a:lnTo>
              <a:lnTo>
                <a:pt x="124521" y="235902"/>
              </a:lnTo>
            </a:path>
          </a:pathLst>
        </a:custGeom>
        <a:noFill/>
        <a:ln w="15875"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1F11419-9E67-C54F-A382-7818B55951D4}">
      <dsp:nvSpPr>
        <dsp:cNvPr id="0" name=""/>
        <dsp:cNvSpPr/>
      </dsp:nvSpPr>
      <dsp:spPr>
        <a:xfrm>
          <a:off x="5202718" y="932898"/>
          <a:ext cx="3766893" cy="558296"/>
        </a:xfrm>
        <a:custGeom>
          <a:avLst/>
          <a:gdLst/>
          <a:ahLst/>
          <a:cxnLst/>
          <a:rect l="0" t="0" r="0" b="0"/>
          <a:pathLst>
            <a:path>
              <a:moveTo>
                <a:pt x="0" y="0"/>
              </a:moveTo>
              <a:lnTo>
                <a:pt x="0" y="426928"/>
              </a:lnTo>
              <a:lnTo>
                <a:pt x="3766893" y="426928"/>
              </a:lnTo>
              <a:lnTo>
                <a:pt x="3766893" y="558296"/>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3F57288-33C6-ED44-90B9-559C86A6605E}">
      <dsp:nvSpPr>
        <dsp:cNvPr id="0" name=""/>
        <dsp:cNvSpPr/>
      </dsp:nvSpPr>
      <dsp:spPr>
        <a:xfrm>
          <a:off x="5202718" y="2387676"/>
          <a:ext cx="125980" cy="239891"/>
        </a:xfrm>
        <a:custGeom>
          <a:avLst/>
          <a:gdLst/>
          <a:ahLst/>
          <a:cxnLst/>
          <a:rect l="0" t="0" r="0" b="0"/>
          <a:pathLst>
            <a:path>
              <a:moveTo>
                <a:pt x="0" y="0"/>
              </a:moveTo>
              <a:lnTo>
                <a:pt x="0" y="108523"/>
              </a:lnTo>
              <a:lnTo>
                <a:pt x="125980" y="108523"/>
              </a:lnTo>
              <a:lnTo>
                <a:pt x="125980" y="239891"/>
              </a:lnTo>
            </a:path>
          </a:pathLst>
        </a:custGeom>
        <a:noFill/>
        <a:ln w="15875"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E3F7508-6E2F-D646-A9B6-7CCE49B38B93}">
      <dsp:nvSpPr>
        <dsp:cNvPr id="0" name=""/>
        <dsp:cNvSpPr/>
      </dsp:nvSpPr>
      <dsp:spPr>
        <a:xfrm>
          <a:off x="5156998" y="932898"/>
          <a:ext cx="91440" cy="554307"/>
        </a:xfrm>
        <a:custGeom>
          <a:avLst/>
          <a:gdLst/>
          <a:ahLst/>
          <a:cxnLst/>
          <a:rect l="0" t="0" r="0" b="0"/>
          <a:pathLst>
            <a:path>
              <a:moveTo>
                <a:pt x="45720" y="0"/>
              </a:moveTo>
              <a:lnTo>
                <a:pt x="45720" y="554307"/>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3842B80-0393-F142-8529-35D61100D361}">
      <dsp:nvSpPr>
        <dsp:cNvPr id="0" name=""/>
        <dsp:cNvSpPr/>
      </dsp:nvSpPr>
      <dsp:spPr>
        <a:xfrm>
          <a:off x="1390006" y="2389639"/>
          <a:ext cx="91440" cy="237928"/>
        </a:xfrm>
        <a:custGeom>
          <a:avLst/>
          <a:gdLst/>
          <a:ahLst/>
          <a:cxnLst/>
          <a:rect l="0" t="0" r="0" b="0"/>
          <a:pathLst>
            <a:path>
              <a:moveTo>
                <a:pt x="51250" y="0"/>
              </a:moveTo>
              <a:lnTo>
                <a:pt x="51250" y="106560"/>
              </a:lnTo>
              <a:lnTo>
                <a:pt x="45720" y="106560"/>
              </a:lnTo>
              <a:lnTo>
                <a:pt x="45720" y="237928"/>
              </a:lnTo>
            </a:path>
          </a:pathLst>
        </a:custGeom>
        <a:noFill/>
        <a:ln w="15875"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F27AE7E-B985-4047-A035-85B330037BFA}">
      <dsp:nvSpPr>
        <dsp:cNvPr id="0" name=""/>
        <dsp:cNvSpPr/>
      </dsp:nvSpPr>
      <dsp:spPr>
        <a:xfrm>
          <a:off x="1441256" y="932898"/>
          <a:ext cx="3761461" cy="556270"/>
        </a:xfrm>
        <a:custGeom>
          <a:avLst/>
          <a:gdLst/>
          <a:ahLst/>
          <a:cxnLst/>
          <a:rect l="0" t="0" r="0" b="0"/>
          <a:pathLst>
            <a:path>
              <a:moveTo>
                <a:pt x="3761461" y="0"/>
              </a:moveTo>
              <a:lnTo>
                <a:pt x="3761461" y="424902"/>
              </a:lnTo>
              <a:lnTo>
                <a:pt x="0" y="424902"/>
              </a:lnTo>
              <a:lnTo>
                <a:pt x="0" y="556270"/>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85196F5-1A1B-3A44-B8BE-2112D2B9D0D5}">
      <dsp:nvSpPr>
        <dsp:cNvPr id="0" name=""/>
        <dsp:cNvSpPr/>
      </dsp:nvSpPr>
      <dsp:spPr>
        <a:xfrm>
          <a:off x="4493686" y="32427"/>
          <a:ext cx="1418064" cy="900470"/>
        </a:xfrm>
        <a:prstGeom prst="roundRect">
          <a:avLst>
            <a:gd name="adj" fmla="val 10000"/>
          </a:avLst>
        </a:prstGeom>
        <a:solidFill>
          <a:schemeClr val="accent1">
            <a:hueOff val="0"/>
            <a:satOff val="0"/>
            <a:lumOff val="0"/>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C8555B09-257D-4F41-AC43-78D35F732D2C}">
      <dsp:nvSpPr>
        <dsp:cNvPr id="0" name=""/>
        <dsp:cNvSpPr/>
      </dsp:nvSpPr>
      <dsp:spPr>
        <a:xfrm>
          <a:off x="4651249" y="182111"/>
          <a:ext cx="1418064" cy="900470"/>
        </a:xfrm>
        <a:prstGeom prst="roundRect">
          <a:avLst>
            <a:gd name="adj" fmla="val 10000"/>
          </a:avLst>
        </a:prstGeom>
        <a:solidFill>
          <a:schemeClr val="lt1">
            <a:alpha val="90000"/>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PT" sz="1500" kern="1200" dirty="0"/>
            <a:t>Client (Commodity Hardware)</a:t>
          </a:r>
          <a:endParaRPr lang="en-GB" sz="1500" kern="1200" dirty="0"/>
        </a:p>
      </dsp:txBody>
      <dsp:txXfrm>
        <a:off x="4677623" y="208485"/>
        <a:ext cx="1365316" cy="847722"/>
      </dsp:txXfrm>
    </dsp:sp>
    <dsp:sp modelId="{33ECF5A0-610F-454A-9008-EB18EA52D5B9}">
      <dsp:nvSpPr>
        <dsp:cNvPr id="0" name=""/>
        <dsp:cNvSpPr/>
      </dsp:nvSpPr>
      <dsp:spPr>
        <a:xfrm>
          <a:off x="732224" y="1489168"/>
          <a:ext cx="1418064" cy="900470"/>
        </a:xfrm>
        <a:prstGeom prst="roundRect">
          <a:avLst>
            <a:gd name="adj" fmla="val 10000"/>
          </a:avLst>
        </a:prstGeom>
        <a:solidFill>
          <a:srgbClr val="4875C5"/>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859E4CF6-98A4-B244-8AFB-EC1F1A1342F9}">
      <dsp:nvSpPr>
        <dsp:cNvPr id="0" name=""/>
        <dsp:cNvSpPr/>
      </dsp:nvSpPr>
      <dsp:spPr>
        <a:xfrm>
          <a:off x="889787" y="1638853"/>
          <a:ext cx="1418064" cy="900470"/>
        </a:xfrm>
        <a:prstGeom prst="roundRect">
          <a:avLst>
            <a:gd name="adj" fmla="val 10000"/>
          </a:avLst>
        </a:prstGeom>
        <a:solidFill>
          <a:schemeClr val="tx1">
            <a:alpha val="90000"/>
          </a:schemeClr>
        </a:solidFill>
        <a:ln w="15875" cap="rnd" cmpd="sng" algn="ctr">
          <a:solidFill>
            <a:schemeClr val="accent2"/>
          </a:solidFill>
          <a:prstDash val="solid"/>
        </a:ln>
        <a:effectLst/>
      </dsp:spPr>
      <dsp:style>
        <a:lnRef idx="2">
          <a:schemeClr val="accent2"/>
        </a:lnRef>
        <a:fillRef idx="1">
          <a:schemeClr val="lt1"/>
        </a:fillRef>
        <a:effectRef idx="0">
          <a:schemeClr val="accent2"/>
        </a:effectRef>
        <a:fontRef idx="minor">
          <a:schemeClr val="dk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GB" sz="1500" kern="1200" dirty="0"/>
            <a:t>Proxy</a:t>
          </a:r>
        </a:p>
      </dsp:txBody>
      <dsp:txXfrm>
        <a:off x="916161" y="1665227"/>
        <a:ext cx="1365316" cy="847722"/>
      </dsp:txXfrm>
    </dsp:sp>
    <dsp:sp modelId="{CFE42305-8221-E045-BACD-E9A6C34C51CF}">
      <dsp:nvSpPr>
        <dsp:cNvPr id="0" name=""/>
        <dsp:cNvSpPr/>
      </dsp:nvSpPr>
      <dsp:spPr>
        <a:xfrm>
          <a:off x="726694" y="2627568"/>
          <a:ext cx="1418064" cy="900470"/>
        </a:xfrm>
        <a:prstGeom prst="roundRect">
          <a:avLst>
            <a:gd name="adj" fmla="val 10000"/>
          </a:avLst>
        </a:prstGeom>
        <a:solidFill>
          <a:srgbClr val="4875C5"/>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DEF06D75-6F3A-FE42-9664-1763D43B6A68}">
      <dsp:nvSpPr>
        <dsp:cNvPr id="0" name=""/>
        <dsp:cNvSpPr/>
      </dsp:nvSpPr>
      <dsp:spPr>
        <a:xfrm>
          <a:off x="884256" y="2777253"/>
          <a:ext cx="1418064" cy="900470"/>
        </a:xfrm>
        <a:prstGeom prst="roundRect">
          <a:avLst>
            <a:gd name="adj" fmla="val 10000"/>
          </a:avLst>
        </a:prstGeom>
        <a:solidFill>
          <a:schemeClr val="tx1">
            <a:alpha val="90000"/>
          </a:schemeClr>
        </a:solidFill>
        <a:ln w="15875" cap="rnd" cmpd="sng" algn="ctr">
          <a:solidFill>
            <a:srgbClr val="4875C5"/>
          </a:solidFill>
          <a:prstDash val="solid"/>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GB" sz="1500" kern="1200" dirty="0"/>
            <a:t>Redis</a:t>
          </a:r>
        </a:p>
      </dsp:txBody>
      <dsp:txXfrm>
        <a:off x="910630" y="2803627"/>
        <a:ext cx="1365316" cy="847722"/>
      </dsp:txXfrm>
    </dsp:sp>
    <dsp:sp modelId="{E584F80B-D729-9F48-9D2C-B5CA3637556A}">
      <dsp:nvSpPr>
        <dsp:cNvPr id="0" name=""/>
        <dsp:cNvSpPr/>
      </dsp:nvSpPr>
      <dsp:spPr>
        <a:xfrm>
          <a:off x="4493686" y="1487205"/>
          <a:ext cx="1418064" cy="900470"/>
        </a:xfrm>
        <a:prstGeom prst="roundRect">
          <a:avLst>
            <a:gd name="adj" fmla="val 10000"/>
          </a:avLst>
        </a:prstGeom>
        <a:solidFill>
          <a:srgbClr val="34BF78"/>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B4D7A414-27AB-F24C-9B9E-DB23D30F41A4}">
      <dsp:nvSpPr>
        <dsp:cNvPr id="0" name=""/>
        <dsp:cNvSpPr/>
      </dsp:nvSpPr>
      <dsp:spPr>
        <a:xfrm>
          <a:off x="4651249" y="1636890"/>
          <a:ext cx="1418064" cy="900470"/>
        </a:xfrm>
        <a:prstGeom prst="roundRect">
          <a:avLst>
            <a:gd name="adj" fmla="val 10000"/>
          </a:avLst>
        </a:prstGeom>
        <a:solidFill>
          <a:schemeClr val="tx1">
            <a:alpha val="9000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GB" sz="1500" kern="1200" dirty="0"/>
            <a:t>Secure Proxy</a:t>
          </a:r>
        </a:p>
      </dsp:txBody>
      <dsp:txXfrm>
        <a:off x="4677623" y="1663264"/>
        <a:ext cx="1365316" cy="847722"/>
      </dsp:txXfrm>
    </dsp:sp>
    <dsp:sp modelId="{12787D86-7020-7B4B-999D-645A05DC0132}">
      <dsp:nvSpPr>
        <dsp:cNvPr id="0" name=""/>
        <dsp:cNvSpPr/>
      </dsp:nvSpPr>
      <dsp:spPr>
        <a:xfrm>
          <a:off x="4619667" y="2627568"/>
          <a:ext cx="1418064" cy="900470"/>
        </a:xfrm>
        <a:prstGeom prst="roundRect">
          <a:avLst>
            <a:gd name="adj" fmla="val 10000"/>
          </a:avLst>
        </a:prstGeom>
        <a:solidFill>
          <a:srgbClr val="34BF78"/>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E0282761-179D-C640-814B-F18DA8524ED8}">
      <dsp:nvSpPr>
        <dsp:cNvPr id="0" name=""/>
        <dsp:cNvSpPr/>
      </dsp:nvSpPr>
      <dsp:spPr>
        <a:xfrm>
          <a:off x="4777229" y="2777253"/>
          <a:ext cx="1418064" cy="900470"/>
        </a:xfrm>
        <a:prstGeom prst="roundRect">
          <a:avLst>
            <a:gd name="adj" fmla="val 10000"/>
          </a:avLst>
        </a:prstGeom>
        <a:solidFill>
          <a:schemeClr val="tx1">
            <a:alpha val="9000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GB" sz="1500" kern="1200" dirty="0"/>
            <a:t>Encrypted Redis</a:t>
          </a:r>
        </a:p>
      </dsp:txBody>
      <dsp:txXfrm>
        <a:off x="4803603" y="2803627"/>
        <a:ext cx="1365316" cy="847722"/>
      </dsp:txXfrm>
    </dsp:sp>
    <dsp:sp modelId="{5D11F871-715D-3345-8871-240B0585A703}">
      <dsp:nvSpPr>
        <dsp:cNvPr id="0" name=""/>
        <dsp:cNvSpPr/>
      </dsp:nvSpPr>
      <dsp:spPr>
        <a:xfrm>
          <a:off x="8260579" y="1491195"/>
          <a:ext cx="1418064" cy="900470"/>
        </a:xfrm>
        <a:prstGeom prst="roundRect">
          <a:avLst>
            <a:gd name="adj" fmla="val 10000"/>
          </a:avLst>
        </a:prstGeom>
        <a:solidFill>
          <a:srgbClr val="FF0000"/>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F4EFA748-C1D5-E44A-86B6-41EB88BEDA8D}">
      <dsp:nvSpPr>
        <dsp:cNvPr id="0" name=""/>
        <dsp:cNvSpPr/>
      </dsp:nvSpPr>
      <dsp:spPr>
        <a:xfrm>
          <a:off x="8418142" y="1640879"/>
          <a:ext cx="1418064" cy="900470"/>
        </a:xfrm>
        <a:prstGeom prst="roundRect">
          <a:avLst>
            <a:gd name="adj" fmla="val 10000"/>
          </a:avLst>
        </a:prstGeom>
        <a:solidFill>
          <a:schemeClr val="tx1">
            <a:alpha val="9000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GB" sz="1500" kern="1200" dirty="0"/>
            <a:t>Secure Proxy</a:t>
          </a:r>
        </a:p>
      </dsp:txBody>
      <dsp:txXfrm>
        <a:off x="8444516" y="1667253"/>
        <a:ext cx="1365316" cy="847722"/>
      </dsp:txXfrm>
    </dsp:sp>
    <dsp:sp modelId="{08299AE3-5D24-EA4F-BB63-A3400804F689}">
      <dsp:nvSpPr>
        <dsp:cNvPr id="0" name=""/>
        <dsp:cNvSpPr/>
      </dsp:nvSpPr>
      <dsp:spPr>
        <a:xfrm>
          <a:off x="8339381" y="2627568"/>
          <a:ext cx="1418064" cy="900470"/>
        </a:xfrm>
        <a:prstGeom prst="roundRect">
          <a:avLst>
            <a:gd name="adj" fmla="val 10000"/>
          </a:avLst>
        </a:prstGeom>
        <a:solidFill>
          <a:srgbClr val="FF0000"/>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B9A6122E-BDE8-E941-BA4F-39E44AD988F3}">
      <dsp:nvSpPr>
        <dsp:cNvPr id="0" name=""/>
        <dsp:cNvSpPr/>
      </dsp:nvSpPr>
      <dsp:spPr>
        <a:xfrm>
          <a:off x="8496944" y="2777253"/>
          <a:ext cx="1418064" cy="900470"/>
        </a:xfrm>
        <a:prstGeom prst="roundRect">
          <a:avLst>
            <a:gd name="adj" fmla="val 10000"/>
          </a:avLst>
        </a:prstGeom>
        <a:solidFill>
          <a:schemeClr val="tx1">
            <a:alpha val="9000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GB" sz="1500" kern="1200" dirty="0"/>
            <a:t>Secure Redis</a:t>
          </a:r>
        </a:p>
      </dsp:txBody>
      <dsp:txXfrm>
        <a:off x="8523318" y="2803627"/>
        <a:ext cx="1365316" cy="847722"/>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PT"/>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2BA216B-EAE1-D847-836A-2C9AAD0CA17E}" type="datetimeFigureOut">
              <a:rPr lang="en-PT" smtClean="0"/>
              <a:t>09/02/2021</a:t>
            </a:fld>
            <a:endParaRPr lang="en-PT"/>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PT"/>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T"/>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PT"/>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617106-10B5-934B-B33E-01729AEAC530}" type="slidenum">
              <a:rPr lang="en-PT" smtClean="0"/>
              <a:t>‹#›</a:t>
            </a:fld>
            <a:endParaRPr lang="en-PT"/>
          </a:p>
        </p:txBody>
      </p:sp>
    </p:spTree>
    <p:extLst>
      <p:ext uri="{BB962C8B-B14F-4D97-AF65-F5344CB8AC3E}">
        <p14:creationId xmlns:p14="http://schemas.microsoft.com/office/powerpoint/2010/main" val="27454305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T" dirty="0"/>
              <a:t>Boa tarde a todos, Dr João Moura Pires, Dr Pedro Inácio, Dr Henrique Domingos, vou então dar inicio à apresentação da minha dissertação entitulada de A Trusted and Privacy-Enhanced In-Memory Data Store ou, Sistema de Armazenamento Confiavél, de dados mantidos em Memória.</a:t>
            </a:r>
          </a:p>
        </p:txBody>
      </p:sp>
      <p:sp>
        <p:nvSpPr>
          <p:cNvPr id="4" name="Slide Number Placeholder 3"/>
          <p:cNvSpPr>
            <a:spLocks noGrp="1"/>
          </p:cNvSpPr>
          <p:nvPr>
            <p:ph type="sldNum" sz="quarter" idx="5"/>
          </p:nvPr>
        </p:nvSpPr>
        <p:spPr/>
        <p:txBody>
          <a:bodyPr/>
          <a:lstStyle/>
          <a:p>
            <a:fld id="{CE617106-10B5-934B-B33E-01729AEAC530}" type="slidenum">
              <a:rPr lang="en-PT" smtClean="0"/>
              <a:t>1</a:t>
            </a:fld>
            <a:endParaRPr lang="en-PT"/>
          </a:p>
        </p:txBody>
      </p:sp>
    </p:spTree>
    <p:extLst>
      <p:ext uri="{BB962C8B-B14F-4D97-AF65-F5344CB8AC3E}">
        <p14:creationId xmlns:p14="http://schemas.microsoft.com/office/powerpoint/2010/main" val="35220427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T" dirty="0"/>
              <a:t>Identificado o modelo de adversário podemos então identificar os grandes problemas da tese:</a:t>
            </a:r>
          </a:p>
          <a:p>
            <a:endParaRPr lang="en-PT" dirty="0"/>
          </a:p>
          <a:p>
            <a:r>
              <a:rPr lang="en-PT" dirty="0"/>
              <a:t>1. As aplicações correm em memória não protegida, dados não cifrados, podendo assim ser facilmente “roubados”</a:t>
            </a:r>
          </a:p>
          <a:p>
            <a:endParaRPr lang="en-PT" dirty="0"/>
          </a:p>
          <a:p>
            <a:r>
              <a:rPr lang="en-PT" dirty="0"/>
              <a:t>2. As aplicações não tem isolamento necessário, e o processamento pode ser interferido por outro código ou processo.</a:t>
            </a:r>
          </a:p>
          <a:p>
            <a:endParaRPr lang="en-PT" dirty="0"/>
          </a:p>
          <a:p>
            <a:r>
              <a:rPr lang="en-PT" dirty="0"/>
              <a:t>3. O software e hardware não é atestado, correndo o risco de estar a executar código, que até pode parecer correcto, mas é no fundo ehh, código malicioso.</a:t>
            </a:r>
          </a:p>
        </p:txBody>
      </p:sp>
      <p:sp>
        <p:nvSpPr>
          <p:cNvPr id="4" name="Slide Number Placeholder 3"/>
          <p:cNvSpPr>
            <a:spLocks noGrp="1"/>
          </p:cNvSpPr>
          <p:nvPr>
            <p:ph type="sldNum" sz="quarter" idx="5"/>
          </p:nvPr>
        </p:nvSpPr>
        <p:spPr/>
        <p:txBody>
          <a:bodyPr/>
          <a:lstStyle/>
          <a:p>
            <a:fld id="{CE617106-10B5-934B-B33E-01729AEAC530}" type="slidenum">
              <a:rPr lang="en-PT" smtClean="0"/>
              <a:t>10</a:t>
            </a:fld>
            <a:endParaRPr lang="en-PT"/>
          </a:p>
        </p:txBody>
      </p:sp>
    </p:spTree>
    <p:extLst>
      <p:ext uri="{BB962C8B-B14F-4D97-AF65-F5344CB8AC3E}">
        <p14:creationId xmlns:p14="http://schemas.microsoft.com/office/powerpoint/2010/main" val="5040202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b="1" dirty="0"/>
              <a:t>8º minute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GB" b="1"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pt-PT" b="0" dirty="0"/>
              <a:t>Identificado o problema, conseguimos definir que as contribuições desta dissertação serão a implementação de um sistema de armazenamento seguro e confidencial, com o </a:t>
            </a:r>
            <a:r>
              <a:rPr lang="pt-PT" b="0" dirty="0" err="1"/>
              <a:t>objectivo</a:t>
            </a:r>
            <a:r>
              <a:rPr lang="pt-PT" b="0" dirty="0"/>
              <a:t> de ser </a:t>
            </a:r>
            <a:r>
              <a:rPr lang="pt-PT" b="0" dirty="0" err="1"/>
              <a:t>correrido</a:t>
            </a:r>
            <a:r>
              <a:rPr lang="pt-PT" b="0" dirty="0"/>
              <a:t> em ambiente </a:t>
            </a:r>
            <a:r>
              <a:rPr lang="pt-PT" b="0" dirty="0" err="1"/>
              <a:t>cloud</a:t>
            </a:r>
            <a:r>
              <a:rPr lang="pt-PT" b="0" dirty="0"/>
              <a:t>..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pt-PT" b="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pt-PT" b="0" dirty="0"/>
              <a:t>Queremos também, através de componentes </a:t>
            </a:r>
            <a:r>
              <a:rPr lang="pt-PT" b="0" dirty="0" err="1"/>
              <a:t>fisícos</a:t>
            </a:r>
            <a:r>
              <a:rPr lang="pt-PT" b="0" dirty="0"/>
              <a:t>, </a:t>
            </a:r>
            <a:r>
              <a:rPr lang="pt-PT" b="0" dirty="0" err="1"/>
              <a:t>dimunuir</a:t>
            </a:r>
            <a:r>
              <a:rPr lang="pt-PT" b="0" dirty="0"/>
              <a:t> a base de computação confiável, ou seja diminuir o numero de componentes em que somos obrigados a confiar, aqueles para os quais, não temos qualquer controlo.</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pt-PT" b="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pt-PT" b="0" dirty="0"/>
              <a:t>Por fim, produzir um relatório de analise da solução e determinar a sua validade.</a:t>
            </a:r>
          </a:p>
        </p:txBody>
      </p:sp>
      <p:sp>
        <p:nvSpPr>
          <p:cNvPr id="4" name="Slide Number Placeholder 3"/>
          <p:cNvSpPr>
            <a:spLocks noGrp="1"/>
          </p:cNvSpPr>
          <p:nvPr>
            <p:ph type="sldNum" sz="quarter" idx="5"/>
          </p:nvPr>
        </p:nvSpPr>
        <p:spPr/>
        <p:txBody>
          <a:bodyPr/>
          <a:lstStyle/>
          <a:p>
            <a:fld id="{CE617106-10B5-934B-B33E-01729AEAC530}" type="slidenum">
              <a:rPr lang="en-PT" smtClean="0"/>
              <a:t>11</a:t>
            </a:fld>
            <a:endParaRPr lang="en-PT"/>
          </a:p>
        </p:txBody>
      </p:sp>
    </p:spTree>
    <p:extLst>
      <p:ext uri="{BB962C8B-B14F-4D97-AF65-F5344CB8AC3E}">
        <p14:creationId xmlns:p14="http://schemas.microsoft.com/office/powerpoint/2010/main" val="3919155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T" dirty="0"/>
              <a:t>Explain attestation service. Explain better TEE. Codigo carregado para ser executado dentro de uma memori aprotegiada que é geriada dentro do proprio processador.</a:t>
            </a:r>
          </a:p>
          <a:p>
            <a:r>
              <a:rPr lang="en-PT" dirty="0"/>
              <a:t>Attestatação dá garantias que o codigo injectado é o correcto</a:t>
            </a:r>
          </a:p>
          <a:p>
            <a:endParaRPr lang="en-PT" dirty="0"/>
          </a:p>
          <a:p>
            <a:r>
              <a:rPr lang="en-PT" dirty="0"/>
              <a:t>Virtualization dá transparencia para a aplicação </a:t>
            </a:r>
          </a:p>
          <a:p>
            <a:endParaRPr lang="en-PT" dirty="0"/>
          </a:p>
          <a:p>
            <a:r>
              <a:rPr lang="en-PT" dirty="0"/>
              <a:t>----</a:t>
            </a:r>
          </a:p>
          <a:p>
            <a:endParaRPr lang="en-PT" dirty="0"/>
          </a:p>
          <a:p>
            <a:r>
              <a:rPr lang="en-PT" dirty="0"/>
              <a:t>Injecção de codigo, corre numa enclave protegida</a:t>
            </a:r>
          </a:p>
          <a:p>
            <a:endParaRPr lang="en-PT" dirty="0"/>
          </a:p>
          <a:p>
            <a:r>
              <a:rPr lang="en-PT" dirty="0"/>
              <a:t>Referir limitações de memoria, como é um processor que utiliza memoria fisica, normalmente temos 64 ou 128 megas de memoria protegida. Quando se esgota a memoria protegida, blocos de dados tem de ser extraidos para memoria não protegida, encriptados e com provas de integridade, o que leva a bastante overhead de performance. (traduzir isto).</a:t>
            </a:r>
          </a:p>
          <a:p>
            <a:endParaRPr lang="en-PT" dirty="0"/>
          </a:p>
          <a:p>
            <a:r>
              <a:rPr lang="en-PT" dirty="0"/>
              <a:t>Existe tambem um sistema de atestação que através de provas de integridade e funções de hash (traduzir) dá garantias que o codigo injectado é o correcto.</a:t>
            </a:r>
          </a:p>
          <a:p>
            <a:endParaRPr lang="en-PT" dirty="0"/>
          </a:p>
          <a:p>
            <a:r>
              <a:rPr lang="en-PT" dirty="0"/>
              <a:t>No entanto, precisa de programação espicifica e alteração de codigo das aplicações e esta limitação pode, de alguma maneira, ser mitigada pela bibliotecas de abstração de TEE's</a:t>
            </a:r>
          </a:p>
        </p:txBody>
      </p:sp>
      <p:sp>
        <p:nvSpPr>
          <p:cNvPr id="4" name="Slide Number Placeholder 3"/>
          <p:cNvSpPr>
            <a:spLocks noGrp="1"/>
          </p:cNvSpPr>
          <p:nvPr>
            <p:ph type="sldNum" sz="quarter" idx="5"/>
          </p:nvPr>
        </p:nvSpPr>
        <p:spPr/>
        <p:txBody>
          <a:bodyPr/>
          <a:lstStyle/>
          <a:p>
            <a:fld id="{CE617106-10B5-934B-B33E-01729AEAC530}" type="slidenum">
              <a:rPr lang="en-PT" smtClean="0"/>
              <a:t>13</a:t>
            </a:fld>
            <a:endParaRPr lang="en-PT"/>
          </a:p>
        </p:txBody>
      </p:sp>
    </p:spTree>
    <p:extLst>
      <p:ext uri="{BB962C8B-B14F-4D97-AF65-F5344CB8AC3E}">
        <p14:creationId xmlns:p14="http://schemas.microsoft.com/office/powerpoint/2010/main" val="12071073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T" dirty="0">
                <a:solidFill>
                  <a:schemeClr val="bg1"/>
                </a:solidFill>
              </a:rPr>
              <a:t>TODO: Change colors</a:t>
            </a:r>
          </a:p>
          <a:p>
            <a:endParaRPr lang="en-PT" dirty="0"/>
          </a:p>
        </p:txBody>
      </p:sp>
      <p:sp>
        <p:nvSpPr>
          <p:cNvPr id="4" name="Slide Number Placeholder 3"/>
          <p:cNvSpPr>
            <a:spLocks noGrp="1"/>
          </p:cNvSpPr>
          <p:nvPr>
            <p:ph type="sldNum" sz="quarter" idx="5"/>
          </p:nvPr>
        </p:nvSpPr>
        <p:spPr/>
        <p:txBody>
          <a:bodyPr/>
          <a:lstStyle/>
          <a:p>
            <a:fld id="{CE617106-10B5-934B-B33E-01729AEAC530}" type="slidenum">
              <a:rPr lang="en-PT" smtClean="0"/>
              <a:t>14</a:t>
            </a:fld>
            <a:endParaRPr lang="en-PT"/>
          </a:p>
        </p:txBody>
      </p:sp>
    </p:spTree>
    <p:extLst>
      <p:ext uri="{BB962C8B-B14F-4D97-AF65-F5344CB8AC3E}">
        <p14:creationId xmlns:p14="http://schemas.microsoft.com/office/powerpoint/2010/main" val="9536043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T" dirty="0"/>
          </a:p>
        </p:txBody>
      </p:sp>
      <p:sp>
        <p:nvSpPr>
          <p:cNvPr id="4" name="Slide Number Placeholder 3"/>
          <p:cNvSpPr>
            <a:spLocks noGrp="1"/>
          </p:cNvSpPr>
          <p:nvPr>
            <p:ph type="sldNum" sz="quarter" idx="5"/>
          </p:nvPr>
        </p:nvSpPr>
        <p:spPr/>
        <p:txBody>
          <a:bodyPr/>
          <a:lstStyle/>
          <a:p>
            <a:fld id="{CE617106-10B5-934B-B33E-01729AEAC530}" type="slidenum">
              <a:rPr lang="en-PT" smtClean="0"/>
              <a:t>15</a:t>
            </a:fld>
            <a:endParaRPr lang="en-PT"/>
          </a:p>
        </p:txBody>
      </p:sp>
    </p:spTree>
    <p:extLst>
      <p:ext uri="{BB962C8B-B14F-4D97-AF65-F5344CB8AC3E}">
        <p14:creationId xmlns:p14="http://schemas.microsoft.com/office/powerpoint/2010/main" val="23319705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T" dirty="0"/>
              <a:t>A esquerda confidencialidade garantida pelo TEE, à direita confidencialidade garantida pelo serviço de encriptação.</a:t>
            </a:r>
          </a:p>
        </p:txBody>
      </p:sp>
      <p:sp>
        <p:nvSpPr>
          <p:cNvPr id="4" name="Slide Number Placeholder 3"/>
          <p:cNvSpPr>
            <a:spLocks noGrp="1"/>
          </p:cNvSpPr>
          <p:nvPr>
            <p:ph type="sldNum" sz="quarter" idx="5"/>
          </p:nvPr>
        </p:nvSpPr>
        <p:spPr/>
        <p:txBody>
          <a:bodyPr/>
          <a:lstStyle/>
          <a:p>
            <a:fld id="{CE617106-10B5-934B-B33E-01729AEAC530}" type="slidenum">
              <a:rPr lang="en-PT" smtClean="0"/>
              <a:t>17</a:t>
            </a:fld>
            <a:endParaRPr lang="en-PT"/>
          </a:p>
        </p:txBody>
      </p:sp>
    </p:spTree>
    <p:extLst>
      <p:ext uri="{BB962C8B-B14F-4D97-AF65-F5344CB8AC3E}">
        <p14:creationId xmlns:p14="http://schemas.microsoft.com/office/powerpoint/2010/main" val="29674520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T" dirty="0"/>
              <a:t>divisão de memoria para combater limitação do TEE. Utilização de encriptação homomorfica.</a:t>
            </a:r>
          </a:p>
        </p:txBody>
      </p:sp>
      <p:sp>
        <p:nvSpPr>
          <p:cNvPr id="4" name="Slide Number Placeholder 3"/>
          <p:cNvSpPr>
            <a:spLocks noGrp="1"/>
          </p:cNvSpPr>
          <p:nvPr>
            <p:ph type="sldNum" sz="quarter" idx="5"/>
          </p:nvPr>
        </p:nvSpPr>
        <p:spPr/>
        <p:txBody>
          <a:bodyPr/>
          <a:lstStyle/>
          <a:p>
            <a:fld id="{CE617106-10B5-934B-B33E-01729AEAC530}" type="slidenum">
              <a:rPr lang="en-PT" smtClean="0"/>
              <a:t>18</a:t>
            </a:fld>
            <a:endParaRPr lang="en-PT"/>
          </a:p>
        </p:txBody>
      </p:sp>
    </p:spTree>
    <p:extLst>
      <p:ext uri="{BB962C8B-B14F-4D97-AF65-F5344CB8AC3E}">
        <p14:creationId xmlns:p14="http://schemas.microsoft.com/office/powerpoint/2010/main" val="15139361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T" dirty="0"/>
              <a:t>Relembrando o primeiro problema da tese, onde os dados são processados no seu formato não cifrado, encriptação homomorfica mitiga esse problema.</a:t>
            </a:r>
          </a:p>
        </p:txBody>
      </p:sp>
      <p:sp>
        <p:nvSpPr>
          <p:cNvPr id="4" name="Slide Number Placeholder 3"/>
          <p:cNvSpPr>
            <a:spLocks noGrp="1"/>
          </p:cNvSpPr>
          <p:nvPr>
            <p:ph type="sldNum" sz="quarter" idx="5"/>
          </p:nvPr>
        </p:nvSpPr>
        <p:spPr/>
        <p:txBody>
          <a:bodyPr/>
          <a:lstStyle/>
          <a:p>
            <a:fld id="{CE617106-10B5-934B-B33E-01729AEAC530}" type="slidenum">
              <a:rPr lang="en-PT" smtClean="0"/>
              <a:t>19</a:t>
            </a:fld>
            <a:endParaRPr lang="en-PT"/>
          </a:p>
        </p:txBody>
      </p:sp>
    </p:spTree>
    <p:extLst>
      <p:ext uri="{BB962C8B-B14F-4D97-AF65-F5344CB8AC3E}">
        <p14:creationId xmlns:p14="http://schemas.microsoft.com/office/powerpoint/2010/main" val="33965680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PT" dirty="0"/>
              <a:t>Implicit attestation flow performed by the SCONE framework at application startup.</a:t>
            </a:r>
          </a:p>
          <a:p>
            <a:pPr marL="171450" indent="-171450">
              <a:buFont typeface="Arial" panose="020B0604020202020204" pitchFamily="34" charset="0"/>
              <a:buChar char="•"/>
            </a:pPr>
            <a:r>
              <a:rPr lang="en-PT" dirty="0"/>
              <a:t>Secrets returned are stored inside the enclave in protected memory and destroyed when enclave terminates</a:t>
            </a:r>
          </a:p>
          <a:p>
            <a:pPr marL="171450" indent="-171450">
              <a:buFont typeface="Arial" panose="020B0604020202020204" pitchFamily="34" charset="0"/>
              <a:buChar char="•"/>
            </a:pPr>
            <a:r>
              <a:rPr lang="en-GB" dirty="0"/>
              <a:t>I</a:t>
            </a:r>
            <a:r>
              <a:rPr lang="en-PT" dirty="0"/>
              <a:t>f attestation fails, application will not start</a:t>
            </a:r>
          </a:p>
        </p:txBody>
      </p:sp>
      <p:sp>
        <p:nvSpPr>
          <p:cNvPr id="4" name="Slide Number Placeholder 3"/>
          <p:cNvSpPr>
            <a:spLocks noGrp="1"/>
          </p:cNvSpPr>
          <p:nvPr>
            <p:ph type="sldNum" sz="quarter" idx="5"/>
          </p:nvPr>
        </p:nvSpPr>
        <p:spPr/>
        <p:txBody>
          <a:bodyPr/>
          <a:lstStyle/>
          <a:p>
            <a:fld id="{CE617106-10B5-934B-B33E-01729AEAC530}" type="slidenum">
              <a:rPr lang="en-PT" smtClean="0"/>
              <a:t>20</a:t>
            </a:fld>
            <a:endParaRPr lang="en-PT"/>
          </a:p>
        </p:txBody>
      </p:sp>
    </p:spTree>
    <p:extLst>
      <p:ext uri="{BB962C8B-B14F-4D97-AF65-F5344CB8AC3E}">
        <p14:creationId xmlns:p14="http://schemas.microsoft.com/office/powerpoint/2010/main" val="25793372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T" dirty="0"/>
              <a:t>Relembrando o stack seguro em cloud, podemos agora substituir os componentes pelas respectivas tecnologias utilizadas no prototipo.</a:t>
            </a:r>
          </a:p>
        </p:txBody>
      </p:sp>
      <p:sp>
        <p:nvSpPr>
          <p:cNvPr id="4" name="Slide Number Placeholder 3"/>
          <p:cNvSpPr>
            <a:spLocks noGrp="1"/>
          </p:cNvSpPr>
          <p:nvPr>
            <p:ph type="sldNum" sz="quarter" idx="5"/>
          </p:nvPr>
        </p:nvSpPr>
        <p:spPr/>
        <p:txBody>
          <a:bodyPr/>
          <a:lstStyle/>
          <a:p>
            <a:fld id="{CE617106-10B5-934B-B33E-01729AEAC530}" type="slidenum">
              <a:rPr lang="en-PT" smtClean="0"/>
              <a:t>21</a:t>
            </a:fld>
            <a:endParaRPr lang="en-PT"/>
          </a:p>
        </p:txBody>
      </p:sp>
    </p:spTree>
    <p:extLst>
      <p:ext uri="{BB962C8B-B14F-4D97-AF65-F5344CB8AC3E}">
        <p14:creationId xmlns:p14="http://schemas.microsoft.com/office/powerpoint/2010/main" val="28715103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T" dirty="0"/>
              <a:t>A dissertação vai seguir o seguinte indice, começando por introduzir o contexto da tese, os seus principais problemas e as devidas contribuições.</a:t>
            </a:r>
          </a:p>
          <a:p>
            <a:r>
              <a:rPr lang="en-PT" dirty="0"/>
              <a:t>Em segundo lugar apresentarei a solução propposta, o seu modelo de sistema e implementação do prototipo, seguido da sua avaliação experimental do mesmo.</a:t>
            </a:r>
          </a:p>
          <a:p>
            <a:r>
              <a:rPr lang="en-PT" dirty="0"/>
              <a:t>Concluimos então com algumas notas finais e tambem algum trabalho trabalho futuro que poderá vir a ser realizado.</a:t>
            </a:r>
          </a:p>
        </p:txBody>
      </p:sp>
      <p:sp>
        <p:nvSpPr>
          <p:cNvPr id="4" name="Slide Number Placeholder 3"/>
          <p:cNvSpPr>
            <a:spLocks noGrp="1"/>
          </p:cNvSpPr>
          <p:nvPr>
            <p:ph type="sldNum" sz="quarter" idx="5"/>
          </p:nvPr>
        </p:nvSpPr>
        <p:spPr/>
        <p:txBody>
          <a:bodyPr/>
          <a:lstStyle/>
          <a:p>
            <a:fld id="{CE617106-10B5-934B-B33E-01729AEAC530}" type="slidenum">
              <a:rPr lang="en-PT" smtClean="0"/>
              <a:t>2</a:t>
            </a:fld>
            <a:endParaRPr lang="en-PT"/>
          </a:p>
        </p:txBody>
      </p:sp>
    </p:spTree>
    <p:extLst>
      <p:ext uri="{BB962C8B-B14F-4D97-AF65-F5344CB8AC3E}">
        <p14:creationId xmlns:p14="http://schemas.microsoft.com/office/powerpoint/2010/main" val="28343674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T" dirty="0"/>
          </a:p>
        </p:txBody>
      </p:sp>
      <p:sp>
        <p:nvSpPr>
          <p:cNvPr id="4" name="Slide Number Placeholder 3"/>
          <p:cNvSpPr>
            <a:spLocks noGrp="1"/>
          </p:cNvSpPr>
          <p:nvPr>
            <p:ph type="sldNum" sz="quarter" idx="5"/>
          </p:nvPr>
        </p:nvSpPr>
        <p:spPr/>
        <p:txBody>
          <a:bodyPr/>
          <a:lstStyle/>
          <a:p>
            <a:fld id="{CE617106-10B5-934B-B33E-01729AEAC530}" type="slidenum">
              <a:rPr lang="en-PT" smtClean="0"/>
              <a:t>22</a:t>
            </a:fld>
            <a:endParaRPr lang="en-PT"/>
          </a:p>
        </p:txBody>
      </p:sp>
    </p:spTree>
    <p:extLst>
      <p:ext uri="{BB962C8B-B14F-4D97-AF65-F5344CB8AC3E}">
        <p14:creationId xmlns:p14="http://schemas.microsoft.com/office/powerpoint/2010/main" val="34882984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T" dirty="0"/>
              <a:t>O proxy partilha as memas camadas mais baixas, com exceção da parte aplicacional, onde foi implementada em koltin, utilizando a framework spring boot. O mesmo para o serviço de atestação local, também implementado em koltin.</a:t>
            </a:r>
          </a:p>
        </p:txBody>
      </p:sp>
      <p:sp>
        <p:nvSpPr>
          <p:cNvPr id="4" name="Slide Number Placeholder 3"/>
          <p:cNvSpPr>
            <a:spLocks noGrp="1"/>
          </p:cNvSpPr>
          <p:nvPr>
            <p:ph type="sldNum" sz="quarter" idx="5"/>
          </p:nvPr>
        </p:nvSpPr>
        <p:spPr/>
        <p:txBody>
          <a:bodyPr/>
          <a:lstStyle/>
          <a:p>
            <a:fld id="{CE617106-10B5-934B-B33E-01729AEAC530}" type="slidenum">
              <a:rPr lang="en-PT" smtClean="0"/>
              <a:t>23</a:t>
            </a:fld>
            <a:endParaRPr lang="en-PT"/>
          </a:p>
        </p:txBody>
      </p:sp>
    </p:spTree>
    <p:extLst>
      <p:ext uri="{BB962C8B-B14F-4D97-AF65-F5344CB8AC3E}">
        <p14:creationId xmlns:p14="http://schemas.microsoft.com/office/powerpoint/2010/main" val="35606337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schemeClr val="bg1"/>
                </a:solidFill>
              </a:rPr>
              <a:t>Implements standard SSO directives and uses JWT’s to establish user identity, roles and permissions.</a:t>
            </a:r>
          </a:p>
        </p:txBody>
      </p:sp>
      <p:sp>
        <p:nvSpPr>
          <p:cNvPr id="4" name="Slide Number Placeholder 3"/>
          <p:cNvSpPr>
            <a:spLocks noGrp="1"/>
          </p:cNvSpPr>
          <p:nvPr>
            <p:ph type="sldNum" sz="quarter" idx="5"/>
          </p:nvPr>
        </p:nvSpPr>
        <p:spPr/>
        <p:txBody>
          <a:bodyPr/>
          <a:lstStyle/>
          <a:p>
            <a:fld id="{CE617106-10B5-934B-B33E-01729AEAC530}" type="slidenum">
              <a:rPr lang="en-PT" smtClean="0"/>
              <a:t>24</a:t>
            </a:fld>
            <a:endParaRPr lang="en-PT"/>
          </a:p>
        </p:txBody>
      </p:sp>
    </p:spTree>
    <p:extLst>
      <p:ext uri="{BB962C8B-B14F-4D97-AF65-F5344CB8AC3E}">
        <p14:creationId xmlns:p14="http://schemas.microsoft.com/office/powerpoint/2010/main" val="70865689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T" dirty="0"/>
              <a:t>O prototipo está divido nos grandes componentes do sistema, e a sua implementação presente no github, e também como container no repositorio oficial do docker.</a:t>
            </a:r>
          </a:p>
        </p:txBody>
      </p:sp>
      <p:sp>
        <p:nvSpPr>
          <p:cNvPr id="4" name="Slide Number Placeholder 3"/>
          <p:cNvSpPr>
            <a:spLocks noGrp="1"/>
          </p:cNvSpPr>
          <p:nvPr>
            <p:ph type="sldNum" sz="quarter" idx="5"/>
          </p:nvPr>
        </p:nvSpPr>
        <p:spPr/>
        <p:txBody>
          <a:bodyPr/>
          <a:lstStyle/>
          <a:p>
            <a:fld id="{CE617106-10B5-934B-B33E-01729AEAC530}" type="slidenum">
              <a:rPr lang="en-PT" smtClean="0"/>
              <a:t>25</a:t>
            </a:fld>
            <a:endParaRPr lang="en-PT"/>
          </a:p>
        </p:txBody>
      </p:sp>
    </p:spTree>
    <p:extLst>
      <p:ext uri="{BB962C8B-B14F-4D97-AF65-F5344CB8AC3E}">
        <p14:creationId xmlns:p14="http://schemas.microsoft.com/office/powerpoint/2010/main" val="5694852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T" dirty="0"/>
              <a:t>de notar a importancia do processessador, no servidor remoto, visto que necessita de suportar a tecnologia SGX da Intel de maneira a implementar um TEE.</a:t>
            </a:r>
          </a:p>
        </p:txBody>
      </p:sp>
      <p:sp>
        <p:nvSpPr>
          <p:cNvPr id="4" name="Slide Number Placeholder 3"/>
          <p:cNvSpPr>
            <a:spLocks noGrp="1"/>
          </p:cNvSpPr>
          <p:nvPr>
            <p:ph type="sldNum" sz="quarter" idx="5"/>
          </p:nvPr>
        </p:nvSpPr>
        <p:spPr/>
        <p:txBody>
          <a:bodyPr/>
          <a:lstStyle/>
          <a:p>
            <a:fld id="{CE617106-10B5-934B-B33E-01729AEAC530}" type="slidenum">
              <a:rPr lang="en-PT" smtClean="0"/>
              <a:t>27</a:t>
            </a:fld>
            <a:endParaRPr lang="en-PT"/>
          </a:p>
        </p:txBody>
      </p:sp>
    </p:spTree>
    <p:extLst>
      <p:ext uri="{BB962C8B-B14F-4D97-AF65-F5344CB8AC3E}">
        <p14:creationId xmlns:p14="http://schemas.microsoft.com/office/powerpoint/2010/main" val="301608435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T" dirty="0"/>
              <a:t>Nestes testes vão ser recolhidas metricas de desempenho, a latencia, as taxas de tranferencia medidas em operações por segundo e também recursos fisicos, como o consumo de memoria e de cpu.</a:t>
            </a:r>
          </a:p>
        </p:txBody>
      </p:sp>
      <p:sp>
        <p:nvSpPr>
          <p:cNvPr id="4" name="Slide Number Placeholder 3"/>
          <p:cNvSpPr>
            <a:spLocks noGrp="1"/>
          </p:cNvSpPr>
          <p:nvPr>
            <p:ph type="sldNum" sz="quarter" idx="5"/>
          </p:nvPr>
        </p:nvSpPr>
        <p:spPr/>
        <p:txBody>
          <a:bodyPr/>
          <a:lstStyle/>
          <a:p>
            <a:fld id="{CE617106-10B5-934B-B33E-01729AEAC530}" type="slidenum">
              <a:rPr lang="en-PT" smtClean="0"/>
              <a:t>28</a:t>
            </a:fld>
            <a:endParaRPr lang="en-PT"/>
          </a:p>
        </p:txBody>
      </p:sp>
    </p:spTree>
    <p:extLst>
      <p:ext uri="{BB962C8B-B14F-4D97-AF65-F5344CB8AC3E}">
        <p14:creationId xmlns:p14="http://schemas.microsoft.com/office/powerpoint/2010/main" val="420696738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T" dirty="0"/>
          </a:p>
        </p:txBody>
      </p:sp>
      <p:sp>
        <p:nvSpPr>
          <p:cNvPr id="4" name="Slide Number Placeholder 3"/>
          <p:cNvSpPr>
            <a:spLocks noGrp="1"/>
          </p:cNvSpPr>
          <p:nvPr>
            <p:ph type="sldNum" sz="quarter" idx="5"/>
          </p:nvPr>
        </p:nvSpPr>
        <p:spPr/>
        <p:txBody>
          <a:bodyPr/>
          <a:lstStyle/>
          <a:p>
            <a:fld id="{CE617106-10B5-934B-B33E-01729AEAC530}" type="slidenum">
              <a:rPr lang="en-PT" smtClean="0"/>
              <a:t>29</a:t>
            </a:fld>
            <a:endParaRPr lang="en-PT"/>
          </a:p>
        </p:txBody>
      </p:sp>
    </p:spTree>
    <p:extLst>
      <p:ext uri="{BB962C8B-B14F-4D97-AF65-F5344CB8AC3E}">
        <p14:creationId xmlns:p14="http://schemas.microsoft.com/office/powerpoint/2010/main" val="110105333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T" dirty="0"/>
          </a:p>
        </p:txBody>
      </p:sp>
      <p:sp>
        <p:nvSpPr>
          <p:cNvPr id="4" name="Slide Number Placeholder 3"/>
          <p:cNvSpPr>
            <a:spLocks noGrp="1"/>
          </p:cNvSpPr>
          <p:nvPr>
            <p:ph type="sldNum" sz="quarter" idx="5"/>
          </p:nvPr>
        </p:nvSpPr>
        <p:spPr/>
        <p:txBody>
          <a:bodyPr/>
          <a:lstStyle/>
          <a:p>
            <a:fld id="{CE617106-10B5-934B-B33E-01729AEAC530}" type="slidenum">
              <a:rPr lang="en-PT" smtClean="0"/>
              <a:t>31</a:t>
            </a:fld>
            <a:endParaRPr lang="en-PT"/>
          </a:p>
        </p:txBody>
      </p:sp>
    </p:spTree>
    <p:extLst>
      <p:ext uri="{BB962C8B-B14F-4D97-AF65-F5344CB8AC3E}">
        <p14:creationId xmlns:p14="http://schemas.microsoft.com/office/powerpoint/2010/main" val="94783398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T" dirty="0"/>
              <a:t>Add percentages of loss between them</a:t>
            </a:r>
          </a:p>
        </p:txBody>
      </p:sp>
      <p:sp>
        <p:nvSpPr>
          <p:cNvPr id="4" name="Slide Number Placeholder 3"/>
          <p:cNvSpPr>
            <a:spLocks noGrp="1"/>
          </p:cNvSpPr>
          <p:nvPr>
            <p:ph type="sldNum" sz="quarter" idx="5"/>
          </p:nvPr>
        </p:nvSpPr>
        <p:spPr/>
        <p:txBody>
          <a:bodyPr/>
          <a:lstStyle/>
          <a:p>
            <a:fld id="{CE617106-10B5-934B-B33E-01729AEAC530}" type="slidenum">
              <a:rPr lang="en-PT" smtClean="0"/>
              <a:t>32</a:t>
            </a:fld>
            <a:endParaRPr lang="en-PT"/>
          </a:p>
        </p:txBody>
      </p:sp>
    </p:spTree>
    <p:extLst>
      <p:ext uri="{BB962C8B-B14F-4D97-AF65-F5344CB8AC3E}">
        <p14:creationId xmlns:p14="http://schemas.microsoft.com/office/powerpoint/2010/main" val="367291792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T" dirty="0"/>
          </a:p>
        </p:txBody>
      </p:sp>
      <p:sp>
        <p:nvSpPr>
          <p:cNvPr id="4" name="Slide Number Placeholder 3"/>
          <p:cNvSpPr>
            <a:spLocks noGrp="1"/>
          </p:cNvSpPr>
          <p:nvPr>
            <p:ph type="sldNum" sz="quarter" idx="5"/>
          </p:nvPr>
        </p:nvSpPr>
        <p:spPr/>
        <p:txBody>
          <a:bodyPr/>
          <a:lstStyle/>
          <a:p>
            <a:fld id="{CE617106-10B5-934B-B33E-01729AEAC530}" type="slidenum">
              <a:rPr lang="en-PT" smtClean="0"/>
              <a:t>33</a:t>
            </a:fld>
            <a:endParaRPr lang="en-PT"/>
          </a:p>
        </p:txBody>
      </p:sp>
    </p:spTree>
    <p:extLst>
      <p:ext uri="{BB962C8B-B14F-4D97-AF65-F5344CB8AC3E}">
        <p14:creationId xmlns:p14="http://schemas.microsoft.com/office/powerpoint/2010/main" val="884171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T" dirty="0"/>
              <a:t>Começando então pela introdução</a:t>
            </a:r>
          </a:p>
        </p:txBody>
      </p:sp>
      <p:sp>
        <p:nvSpPr>
          <p:cNvPr id="4" name="Slide Number Placeholder 3"/>
          <p:cNvSpPr>
            <a:spLocks noGrp="1"/>
          </p:cNvSpPr>
          <p:nvPr>
            <p:ph type="sldNum" sz="quarter" idx="5"/>
          </p:nvPr>
        </p:nvSpPr>
        <p:spPr/>
        <p:txBody>
          <a:bodyPr/>
          <a:lstStyle/>
          <a:p>
            <a:fld id="{CE617106-10B5-934B-B33E-01729AEAC530}" type="slidenum">
              <a:rPr lang="en-PT" smtClean="0"/>
              <a:t>3</a:t>
            </a:fld>
            <a:endParaRPr lang="en-PT"/>
          </a:p>
        </p:txBody>
      </p:sp>
    </p:spTree>
    <p:extLst>
      <p:ext uri="{BB962C8B-B14F-4D97-AF65-F5344CB8AC3E}">
        <p14:creationId xmlns:p14="http://schemas.microsoft.com/office/powerpoint/2010/main" val="389395461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T" dirty="0"/>
          </a:p>
        </p:txBody>
      </p:sp>
      <p:sp>
        <p:nvSpPr>
          <p:cNvPr id="4" name="Slide Number Placeholder 3"/>
          <p:cNvSpPr>
            <a:spLocks noGrp="1"/>
          </p:cNvSpPr>
          <p:nvPr>
            <p:ph type="sldNum" sz="quarter" idx="5"/>
          </p:nvPr>
        </p:nvSpPr>
        <p:spPr/>
        <p:txBody>
          <a:bodyPr/>
          <a:lstStyle/>
          <a:p>
            <a:fld id="{CE617106-10B5-934B-B33E-01729AEAC530}" type="slidenum">
              <a:rPr lang="en-PT" smtClean="0"/>
              <a:t>34</a:t>
            </a:fld>
            <a:endParaRPr lang="en-PT"/>
          </a:p>
        </p:txBody>
      </p:sp>
    </p:spTree>
    <p:extLst>
      <p:ext uri="{BB962C8B-B14F-4D97-AF65-F5344CB8AC3E}">
        <p14:creationId xmlns:p14="http://schemas.microsoft.com/office/powerpoint/2010/main" val="73585976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PT" dirty="0"/>
              <a:t>SGXv2 – dynamic memory allocation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dirty="0"/>
              <a:t>On-demand SGX enabled attestation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PT" dirty="0"/>
              <a:t>On disk secure Persistence</a:t>
            </a:r>
          </a:p>
          <a:p>
            <a:pPr marL="285750" indent="-285750">
              <a:buFont typeface="Arial" panose="020B0604020202020204" pitchFamily="34" charset="0"/>
              <a:buChar char="•"/>
            </a:pPr>
            <a:r>
              <a:rPr lang="en-PT" dirty="0"/>
              <a:t>Proxy Replication</a:t>
            </a:r>
          </a:p>
          <a:p>
            <a:pPr marL="285750" indent="-285750">
              <a:buFont typeface="Arial" panose="020B0604020202020204" pitchFamily="34" charset="0"/>
              <a:buChar char="•"/>
            </a:pPr>
            <a:r>
              <a:rPr lang="en-PT" dirty="0"/>
              <a:t>Proxy Multi-Tenant support</a:t>
            </a:r>
          </a:p>
          <a:p>
            <a:pPr marL="285750" indent="-285750">
              <a:buFont typeface="Arial" panose="020B0604020202020204" pitchFamily="34" charset="0"/>
              <a:buChar char="•"/>
            </a:pPr>
            <a:r>
              <a:rPr lang="en-PT" dirty="0"/>
              <a:t>Testing other SGX virtualization platforms other than SCONE</a:t>
            </a:r>
          </a:p>
          <a:p>
            <a:endParaRPr lang="en-PT" dirty="0"/>
          </a:p>
        </p:txBody>
      </p:sp>
      <p:sp>
        <p:nvSpPr>
          <p:cNvPr id="4" name="Slide Number Placeholder 3"/>
          <p:cNvSpPr>
            <a:spLocks noGrp="1"/>
          </p:cNvSpPr>
          <p:nvPr>
            <p:ph type="sldNum" sz="quarter" idx="5"/>
          </p:nvPr>
        </p:nvSpPr>
        <p:spPr/>
        <p:txBody>
          <a:bodyPr/>
          <a:lstStyle/>
          <a:p>
            <a:fld id="{CE617106-10B5-934B-B33E-01729AEAC530}" type="slidenum">
              <a:rPr lang="en-PT" smtClean="0"/>
              <a:t>35</a:t>
            </a:fld>
            <a:endParaRPr lang="en-PT"/>
          </a:p>
        </p:txBody>
      </p:sp>
    </p:spTree>
    <p:extLst>
      <p:ext uri="{BB962C8B-B14F-4D97-AF65-F5344CB8AC3E}">
        <p14:creationId xmlns:p14="http://schemas.microsoft.com/office/powerpoint/2010/main" val="188850888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T" dirty="0"/>
          </a:p>
        </p:txBody>
      </p:sp>
      <p:sp>
        <p:nvSpPr>
          <p:cNvPr id="4" name="Slide Number Placeholder 3"/>
          <p:cNvSpPr>
            <a:spLocks noGrp="1"/>
          </p:cNvSpPr>
          <p:nvPr>
            <p:ph type="sldNum" sz="quarter" idx="5"/>
          </p:nvPr>
        </p:nvSpPr>
        <p:spPr/>
        <p:txBody>
          <a:bodyPr/>
          <a:lstStyle/>
          <a:p>
            <a:fld id="{CE617106-10B5-934B-B33E-01729AEAC530}" type="slidenum">
              <a:rPr lang="en-PT" smtClean="0"/>
              <a:t>44</a:t>
            </a:fld>
            <a:endParaRPr lang="en-PT"/>
          </a:p>
        </p:txBody>
      </p:sp>
    </p:spTree>
    <p:extLst>
      <p:ext uri="{BB962C8B-B14F-4D97-AF65-F5344CB8AC3E}">
        <p14:creationId xmlns:p14="http://schemas.microsoft.com/office/powerpoint/2010/main" val="218695345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T" dirty="0"/>
          </a:p>
        </p:txBody>
      </p:sp>
      <p:sp>
        <p:nvSpPr>
          <p:cNvPr id="4" name="Slide Number Placeholder 3"/>
          <p:cNvSpPr>
            <a:spLocks noGrp="1"/>
          </p:cNvSpPr>
          <p:nvPr>
            <p:ph type="sldNum" sz="quarter" idx="5"/>
          </p:nvPr>
        </p:nvSpPr>
        <p:spPr/>
        <p:txBody>
          <a:bodyPr/>
          <a:lstStyle/>
          <a:p>
            <a:fld id="{CE617106-10B5-934B-B33E-01729AEAC530}" type="slidenum">
              <a:rPr lang="en-PT" smtClean="0"/>
              <a:t>45</a:t>
            </a:fld>
            <a:endParaRPr lang="en-PT"/>
          </a:p>
        </p:txBody>
      </p:sp>
    </p:spTree>
    <p:extLst>
      <p:ext uri="{BB962C8B-B14F-4D97-AF65-F5344CB8AC3E}">
        <p14:creationId xmlns:p14="http://schemas.microsoft.com/office/powerpoint/2010/main" val="71762076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T" dirty="0"/>
          </a:p>
        </p:txBody>
      </p:sp>
      <p:sp>
        <p:nvSpPr>
          <p:cNvPr id="4" name="Slide Number Placeholder 3"/>
          <p:cNvSpPr>
            <a:spLocks noGrp="1"/>
          </p:cNvSpPr>
          <p:nvPr>
            <p:ph type="sldNum" sz="quarter" idx="5"/>
          </p:nvPr>
        </p:nvSpPr>
        <p:spPr/>
        <p:txBody>
          <a:bodyPr/>
          <a:lstStyle/>
          <a:p>
            <a:fld id="{CE617106-10B5-934B-B33E-01729AEAC530}" type="slidenum">
              <a:rPr lang="en-PT" smtClean="0"/>
              <a:t>46</a:t>
            </a:fld>
            <a:endParaRPr lang="en-PT"/>
          </a:p>
        </p:txBody>
      </p:sp>
    </p:spTree>
    <p:extLst>
      <p:ext uri="{BB962C8B-B14F-4D97-AF65-F5344CB8AC3E}">
        <p14:creationId xmlns:p14="http://schemas.microsoft.com/office/powerpoint/2010/main" val="219748385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T" dirty="0"/>
          </a:p>
        </p:txBody>
      </p:sp>
      <p:sp>
        <p:nvSpPr>
          <p:cNvPr id="4" name="Slide Number Placeholder 3"/>
          <p:cNvSpPr>
            <a:spLocks noGrp="1"/>
          </p:cNvSpPr>
          <p:nvPr>
            <p:ph type="sldNum" sz="quarter" idx="5"/>
          </p:nvPr>
        </p:nvSpPr>
        <p:spPr/>
        <p:txBody>
          <a:bodyPr/>
          <a:lstStyle/>
          <a:p>
            <a:fld id="{CE617106-10B5-934B-B33E-01729AEAC530}" type="slidenum">
              <a:rPr lang="en-PT" smtClean="0"/>
              <a:t>47</a:t>
            </a:fld>
            <a:endParaRPr lang="en-PT"/>
          </a:p>
        </p:txBody>
      </p:sp>
    </p:spTree>
    <p:extLst>
      <p:ext uri="{BB962C8B-B14F-4D97-AF65-F5344CB8AC3E}">
        <p14:creationId xmlns:p14="http://schemas.microsoft.com/office/powerpoint/2010/main" val="119401504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T" dirty="0"/>
              <a:t>Explain attestation service. Explain better TEE. Codigo carregado para ser executado dentro de uma memori aprotegiada que é geriada dentro do proprio processador.</a:t>
            </a:r>
          </a:p>
          <a:p>
            <a:r>
              <a:rPr lang="en-PT" dirty="0"/>
              <a:t>Attestatação dá garantias que o codigo injectado é o correcto</a:t>
            </a:r>
          </a:p>
          <a:p>
            <a:endParaRPr lang="en-PT" dirty="0"/>
          </a:p>
          <a:p>
            <a:r>
              <a:rPr lang="en-PT" dirty="0"/>
              <a:t>Virtualization dá transparencia para a aplicação </a:t>
            </a:r>
          </a:p>
        </p:txBody>
      </p:sp>
      <p:sp>
        <p:nvSpPr>
          <p:cNvPr id="4" name="Slide Number Placeholder 3"/>
          <p:cNvSpPr>
            <a:spLocks noGrp="1"/>
          </p:cNvSpPr>
          <p:nvPr>
            <p:ph type="sldNum" sz="quarter" idx="5"/>
          </p:nvPr>
        </p:nvSpPr>
        <p:spPr/>
        <p:txBody>
          <a:bodyPr/>
          <a:lstStyle/>
          <a:p>
            <a:fld id="{CE617106-10B5-934B-B33E-01729AEAC530}" type="slidenum">
              <a:rPr lang="en-PT" smtClean="0"/>
              <a:t>49</a:t>
            </a:fld>
            <a:endParaRPr lang="en-PT"/>
          </a:p>
        </p:txBody>
      </p:sp>
    </p:spTree>
    <p:extLst>
      <p:ext uri="{BB962C8B-B14F-4D97-AF65-F5344CB8AC3E}">
        <p14:creationId xmlns:p14="http://schemas.microsoft.com/office/powerpoint/2010/main" val="245240245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T" dirty="0"/>
              <a:t>Explain attestation service. Explain better TEE. Codigo carregado para ser executado dentro de uma memori aprotegiada que é geriada dentro do proprio processador.</a:t>
            </a:r>
          </a:p>
          <a:p>
            <a:r>
              <a:rPr lang="en-PT" dirty="0"/>
              <a:t>Attestatação dá garantias que o codigo injectado é o correcto</a:t>
            </a:r>
          </a:p>
          <a:p>
            <a:endParaRPr lang="en-PT" dirty="0"/>
          </a:p>
          <a:p>
            <a:r>
              <a:rPr lang="en-PT" dirty="0"/>
              <a:t>Virtualization dá transparencia para a aplicação </a:t>
            </a:r>
          </a:p>
        </p:txBody>
      </p:sp>
      <p:sp>
        <p:nvSpPr>
          <p:cNvPr id="4" name="Slide Number Placeholder 3"/>
          <p:cNvSpPr>
            <a:spLocks noGrp="1"/>
          </p:cNvSpPr>
          <p:nvPr>
            <p:ph type="sldNum" sz="quarter" idx="5"/>
          </p:nvPr>
        </p:nvSpPr>
        <p:spPr/>
        <p:txBody>
          <a:bodyPr/>
          <a:lstStyle/>
          <a:p>
            <a:fld id="{CE617106-10B5-934B-B33E-01729AEAC530}" type="slidenum">
              <a:rPr lang="en-PT" smtClean="0"/>
              <a:t>50</a:t>
            </a:fld>
            <a:endParaRPr lang="en-PT"/>
          </a:p>
        </p:txBody>
      </p:sp>
    </p:spTree>
    <p:extLst>
      <p:ext uri="{BB962C8B-B14F-4D97-AF65-F5344CB8AC3E}">
        <p14:creationId xmlns:p14="http://schemas.microsoft.com/office/powerpoint/2010/main" val="320406708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T" dirty="0"/>
          </a:p>
        </p:txBody>
      </p:sp>
      <p:sp>
        <p:nvSpPr>
          <p:cNvPr id="4" name="Slide Number Placeholder 3"/>
          <p:cNvSpPr>
            <a:spLocks noGrp="1"/>
          </p:cNvSpPr>
          <p:nvPr>
            <p:ph type="sldNum" sz="quarter" idx="5"/>
          </p:nvPr>
        </p:nvSpPr>
        <p:spPr/>
        <p:txBody>
          <a:bodyPr/>
          <a:lstStyle/>
          <a:p>
            <a:fld id="{CE617106-10B5-934B-B33E-01729AEAC530}" type="slidenum">
              <a:rPr lang="en-PT" smtClean="0"/>
              <a:t>53</a:t>
            </a:fld>
            <a:endParaRPr lang="en-PT"/>
          </a:p>
        </p:txBody>
      </p:sp>
    </p:spTree>
    <p:extLst>
      <p:ext uri="{BB962C8B-B14F-4D97-AF65-F5344CB8AC3E}">
        <p14:creationId xmlns:p14="http://schemas.microsoft.com/office/powerpoint/2010/main" val="419352817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T" dirty="0"/>
          </a:p>
        </p:txBody>
      </p:sp>
      <p:sp>
        <p:nvSpPr>
          <p:cNvPr id="4" name="Slide Number Placeholder 3"/>
          <p:cNvSpPr>
            <a:spLocks noGrp="1"/>
          </p:cNvSpPr>
          <p:nvPr>
            <p:ph type="sldNum" sz="quarter" idx="5"/>
          </p:nvPr>
        </p:nvSpPr>
        <p:spPr/>
        <p:txBody>
          <a:bodyPr/>
          <a:lstStyle/>
          <a:p>
            <a:fld id="{CE617106-10B5-934B-B33E-01729AEAC530}" type="slidenum">
              <a:rPr lang="en-PT" smtClean="0"/>
              <a:t>54</a:t>
            </a:fld>
            <a:endParaRPr lang="en-PT"/>
          </a:p>
        </p:txBody>
      </p:sp>
    </p:spTree>
    <p:extLst>
      <p:ext uri="{BB962C8B-B14F-4D97-AF65-F5344CB8AC3E}">
        <p14:creationId xmlns:p14="http://schemas.microsoft.com/office/powerpoint/2010/main" val="31277292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PT" dirty="0"/>
              <a:t>Sabemos que pela epoca em que vivemos, a quantidade de dados a circular pela internet tem vindo a aumentar significamente nos ultimos anos. Como podemos ver no gráfico situado há esquerda, não só aumenta a quantidade de dados como também a percentagem desses dados que são transferidos de centros de dados privados para centro de dados em cloud, representando esta ultima, em 2018, com mais de 70% de todo o trafego.</a:t>
            </a:r>
          </a:p>
          <a:p>
            <a:pPr marL="0" indent="0">
              <a:buFont typeface="Arial" panose="020B0604020202020204" pitchFamily="34" charset="0"/>
              <a:buNone/>
            </a:pPr>
            <a:endParaRPr lang="en-PT" dirty="0"/>
          </a:p>
          <a:p>
            <a:pPr marL="0" indent="0">
              <a:buFont typeface="Arial" panose="020B0604020202020204" pitchFamily="34" charset="0"/>
              <a:buNone/>
            </a:pPr>
            <a:r>
              <a:rPr lang="en-PT" dirty="0"/>
              <a:t>C</a:t>
            </a:r>
            <a:r>
              <a:rPr lang="en-GB" dirty="0"/>
              <a:t>o</a:t>
            </a:r>
            <a:r>
              <a:rPr lang="en-PT" dirty="0"/>
              <a:t>m este aumento de quantidade de dados, foi preciso tambem adapatar as soluções de persistencia dos mesmos, e observamos um aumento da popularidade de bases de dados não relacionais, como o mongo db ou Redis, isto devido à sua flexibilidade, rapidez e capacidade de processemento.</a:t>
            </a:r>
          </a:p>
          <a:p>
            <a:pPr marL="0" indent="0">
              <a:buFont typeface="Arial" panose="020B0604020202020204" pitchFamily="34" charset="0"/>
              <a:buNone/>
            </a:pPr>
            <a:endParaRPr lang="en-PT" dirty="0"/>
          </a:p>
          <a:p>
            <a:pPr marL="0" indent="0">
              <a:buFont typeface="Arial" panose="020B0604020202020204" pitchFamily="34" charset="0"/>
              <a:buNone/>
            </a:pPr>
            <a:r>
              <a:rPr lang="en-PT" dirty="0"/>
              <a:t>No entanto, observamos também um aumento da consciencia do publico em relação à privacidade destes mesmos dados. Dados pessoais e sensiveis tem que se manter confidencias e tem crescido o escrutinio da segurança na internet.</a:t>
            </a:r>
          </a:p>
        </p:txBody>
      </p:sp>
      <p:sp>
        <p:nvSpPr>
          <p:cNvPr id="4" name="Slide Number Placeholder 3"/>
          <p:cNvSpPr>
            <a:spLocks noGrp="1"/>
          </p:cNvSpPr>
          <p:nvPr>
            <p:ph type="sldNum" sz="quarter" idx="5"/>
          </p:nvPr>
        </p:nvSpPr>
        <p:spPr/>
        <p:txBody>
          <a:bodyPr/>
          <a:lstStyle/>
          <a:p>
            <a:fld id="{CE617106-10B5-934B-B33E-01729AEAC530}" type="slidenum">
              <a:rPr lang="en-PT" smtClean="0"/>
              <a:t>4</a:t>
            </a:fld>
            <a:endParaRPr lang="en-PT"/>
          </a:p>
        </p:txBody>
      </p:sp>
    </p:spTree>
    <p:extLst>
      <p:ext uri="{BB962C8B-B14F-4D97-AF65-F5344CB8AC3E}">
        <p14:creationId xmlns:p14="http://schemas.microsoft.com/office/powerpoint/2010/main" val="237210195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T" dirty="0"/>
          </a:p>
        </p:txBody>
      </p:sp>
      <p:sp>
        <p:nvSpPr>
          <p:cNvPr id="4" name="Slide Number Placeholder 3"/>
          <p:cNvSpPr>
            <a:spLocks noGrp="1"/>
          </p:cNvSpPr>
          <p:nvPr>
            <p:ph type="sldNum" sz="quarter" idx="5"/>
          </p:nvPr>
        </p:nvSpPr>
        <p:spPr/>
        <p:txBody>
          <a:bodyPr/>
          <a:lstStyle/>
          <a:p>
            <a:fld id="{CE617106-10B5-934B-B33E-01729AEAC530}" type="slidenum">
              <a:rPr lang="en-PT" smtClean="0"/>
              <a:t>55</a:t>
            </a:fld>
            <a:endParaRPr lang="en-PT"/>
          </a:p>
        </p:txBody>
      </p:sp>
    </p:spTree>
    <p:extLst>
      <p:ext uri="{BB962C8B-B14F-4D97-AF65-F5344CB8AC3E}">
        <p14:creationId xmlns:p14="http://schemas.microsoft.com/office/powerpoint/2010/main" val="260985708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T" dirty="0"/>
          </a:p>
        </p:txBody>
      </p:sp>
      <p:sp>
        <p:nvSpPr>
          <p:cNvPr id="4" name="Slide Number Placeholder 3"/>
          <p:cNvSpPr>
            <a:spLocks noGrp="1"/>
          </p:cNvSpPr>
          <p:nvPr>
            <p:ph type="sldNum" sz="quarter" idx="5"/>
          </p:nvPr>
        </p:nvSpPr>
        <p:spPr/>
        <p:txBody>
          <a:bodyPr/>
          <a:lstStyle/>
          <a:p>
            <a:fld id="{CE617106-10B5-934B-B33E-01729AEAC530}" type="slidenum">
              <a:rPr lang="en-PT" smtClean="0"/>
              <a:t>56</a:t>
            </a:fld>
            <a:endParaRPr lang="en-PT"/>
          </a:p>
        </p:txBody>
      </p:sp>
    </p:spTree>
    <p:extLst>
      <p:ext uri="{BB962C8B-B14F-4D97-AF65-F5344CB8AC3E}">
        <p14:creationId xmlns:p14="http://schemas.microsoft.com/office/powerpoint/2010/main" val="81682043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T" dirty="0"/>
          </a:p>
        </p:txBody>
      </p:sp>
      <p:sp>
        <p:nvSpPr>
          <p:cNvPr id="4" name="Slide Number Placeholder 3"/>
          <p:cNvSpPr>
            <a:spLocks noGrp="1"/>
          </p:cNvSpPr>
          <p:nvPr>
            <p:ph type="sldNum" sz="quarter" idx="5"/>
          </p:nvPr>
        </p:nvSpPr>
        <p:spPr/>
        <p:txBody>
          <a:bodyPr/>
          <a:lstStyle/>
          <a:p>
            <a:fld id="{CE617106-10B5-934B-B33E-01729AEAC530}" type="slidenum">
              <a:rPr lang="en-PT" smtClean="0"/>
              <a:t>57</a:t>
            </a:fld>
            <a:endParaRPr lang="en-PT"/>
          </a:p>
        </p:txBody>
      </p:sp>
    </p:spTree>
    <p:extLst>
      <p:ext uri="{BB962C8B-B14F-4D97-AF65-F5344CB8AC3E}">
        <p14:creationId xmlns:p14="http://schemas.microsoft.com/office/powerpoint/2010/main" val="38944939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T" dirty="0"/>
              <a:t>Mas porque este grande movimento para centros de dados em cloud? Estes sistemas possibilitam a escalabilidade das apliacações tanto horizontal como vertical de forma transparente e muitas vezes automatica. Esta automaticação, não só nas escalabilidade, mas tambem nos deployments e facilidade de gestão, reflecte diretamente na produtividade e agilidade das equipas de desenvolvimento, e tudo isto pagando apenas pelos recursos utilizados, podendo assim reduzir os custos gerais de um projecto.</a:t>
            </a:r>
          </a:p>
          <a:p>
            <a:endParaRPr lang="en-PT" dirty="0"/>
          </a:p>
          <a:p>
            <a:r>
              <a:rPr lang="en-PT" dirty="0"/>
              <a:t>No entanto, esta facilidade obtida não vem sem as suas desvantagens</a:t>
            </a:r>
          </a:p>
        </p:txBody>
      </p:sp>
      <p:sp>
        <p:nvSpPr>
          <p:cNvPr id="4" name="Slide Number Placeholder 3"/>
          <p:cNvSpPr>
            <a:spLocks noGrp="1"/>
          </p:cNvSpPr>
          <p:nvPr>
            <p:ph type="sldNum" sz="quarter" idx="5"/>
          </p:nvPr>
        </p:nvSpPr>
        <p:spPr/>
        <p:txBody>
          <a:bodyPr/>
          <a:lstStyle/>
          <a:p>
            <a:fld id="{CE617106-10B5-934B-B33E-01729AEAC530}" type="slidenum">
              <a:rPr lang="en-PT" smtClean="0"/>
              <a:t>5</a:t>
            </a:fld>
            <a:endParaRPr lang="en-PT"/>
          </a:p>
        </p:txBody>
      </p:sp>
    </p:spTree>
    <p:extLst>
      <p:ext uri="{BB962C8B-B14F-4D97-AF65-F5344CB8AC3E}">
        <p14:creationId xmlns:p14="http://schemas.microsoft.com/office/powerpoint/2010/main" val="13218391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 facto de </a:t>
            </a:r>
            <a:r>
              <a:rPr lang="en-GB" dirty="0" err="1"/>
              <a:t>corrermos</a:t>
            </a:r>
            <a:r>
              <a:rPr lang="en-GB" dirty="0"/>
              <a:t> </a:t>
            </a:r>
            <a:r>
              <a:rPr lang="en-GB" dirty="0" err="1"/>
              <a:t>aplicações</a:t>
            </a:r>
            <a:r>
              <a:rPr lang="en-GB" dirty="0"/>
              <a:t> </a:t>
            </a:r>
            <a:r>
              <a:rPr lang="en-GB" dirty="0" err="1"/>
              <a:t>em</a:t>
            </a:r>
            <a:r>
              <a:rPr lang="en-GB" dirty="0"/>
              <a:t> </a:t>
            </a:r>
            <a:r>
              <a:rPr lang="en-GB" dirty="0" err="1"/>
              <a:t>lugares</a:t>
            </a:r>
            <a:r>
              <a:rPr lang="en-GB" dirty="0"/>
              <a:t> </a:t>
            </a:r>
            <a:r>
              <a:rPr lang="en-GB" dirty="0" err="1"/>
              <a:t>remotos</a:t>
            </a:r>
            <a:r>
              <a:rPr lang="en-GB" dirty="0"/>
              <a:t> </a:t>
            </a:r>
            <a:r>
              <a:rPr lang="en-GB" dirty="0" err="1"/>
              <a:t>aumenta</a:t>
            </a:r>
            <a:r>
              <a:rPr lang="en-GB" dirty="0"/>
              <a:t> </a:t>
            </a:r>
            <a:r>
              <a:rPr lang="en-GB" dirty="0" err="1"/>
              <a:t>não</a:t>
            </a:r>
            <a:r>
              <a:rPr lang="en-GB" dirty="0"/>
              <a:t> </a:t>
            </a:r>
            <a:r>
              <a:rPr lang="en-GB" dirty="0" err="1"/>
              <a:t>só</a:t>
            </a:r>
            <a:r>
              <a:rPr lang="en-GB" dirty="0"/>
              <a:t> a </a:t>
            </a:r>
            <a:r>
              <a:rPr lang="en-GB" dirty="0" err="1"/>
              <a:t>superficie</a:t>
            </a:r>
            <a:r>
              <a:rPr lang="en-GB" dirty="0"/>
              <a:t> de </a:t>
            </a:r>
            <a:r>
              <a:rPr lang="en-GB" dirty="0" err="1"/>
              <a:t>ataque</a:t>
            </a:r>
            <a:r>
              <a:rPr lang="en-GB" dirty="0"/>
              <a:t>, </a:t>
            </a:r>
            <a:r>
              <a:rPr lang="en-GB" dirty="0" err="1"/>
              <a:t>como</a:t>
            </a:r>
            <a:r>
              <a:rPr lang="en-GB" dirty="0"/>
              <a:t> </a:t>
            </a:r>
            <a:r>
              <a:rPr lang="en-GB" dirty="0" err="1"/>
              <a:t>tambem</a:t>
            </a:r>
            <a:r>
              <a:rPr lang="en-GB" dirty="0"/>
              <a:t> a </a:t>
            </a:r>
            <a:r>
              <a:rPr lang="en-GB" dirty="0" err="1"/>
              <a:t>preocupação</a:t>
            </a:r>
            <a:r>
              <a:rPr lang="en-GB" dirty="0"/>
              <a:t> com a </a:t>
            </a:r>
            <a:r>
              <a:rPr lang="en-GB" dirty="0" err="1"/>
              <a:t>segurança</a:t>
            </a:r>
            <a:r>
              <a:rPr lang="en-GB" dirty="0"/>
              <a:t> dos dados. </a:t>
            </a:r>
            <a:r>
              <a:rPr lang="en-GB" dirty="0" err="1"/>
              <a:t>Quando</a:t>
            </a:r>
            <a:r>
              <a:rPr lang="en-GB" dirty="0"/>
              <a:t> </a:t>
            </a:r>
            <a:r>
              <a:rPr lang="en-GB" dirty="0" err="1"/>
              <a:t>comparado</a:t>
            </a:r>
            <a:r>
              <a:rPr lang="en-GB" dirty="0"/>
              <a:t> a um </a:t>
            </a:r>
            <a:r>
              <a:rPr lang="en-GB" dirty="0" err="1"/>
              <a:t>centro</a:t>
            </a:r>
            <a:r>
              <a:rPr lang="en-GB" dirty="0"/>
              <a:t> de dados privado </a:t>
            </a:r>
            <a:r>
              <a:rPr lang="en-GB" dirty="0" err="1"/>
              <a:t>ou</a:t>
            </a:r>
            <a:r>
              <a:rPr lang="en-GB" dirty="0"/>
              <a:t> </a:t>
            </a:r>
            <a:r>
              <a:rPr lang="en-GB" dirty="0" err="1"/>
              <a:t>tradicional</a:t>
            </a:r>
            <a:r>
              <a:rPr lang="en-GB" dirty="0"/>
              <a:t>, a </a:t>
            </a:r>
            <a:r>
              <a:rPr lang="en-GB" dirty="0" err="1"/>
              <a:t>segurança</a:t>
            </a:r>
            <a:r>
              <a:rPr lang="en-GB" dirty="0"/>
              <a:t> </a:t>
            </a:r>
            <a:r>
              <a:rPr lang="en-GB" dirty="0" err="1"/>
              <a:t>na</a:t>
            </a:r>
            <a:r>
              <a:rPr lang="en-GB" dirty="0"/>
              <a:t> cloud </a:t>
            </a:r>
            <a:r>
              <a:rPr lang="en-GB" dirty="0" err="1"/>
              <a:t>pode</a:t>
            </a:r>
            <a:r>
              <a:rPr lang="en-GB" dirty="0"/>
              <a:t> </a:t>
            </a:r>
            <a:r>
              <a:rPr lang="en-GB" dirty="0" err="1"/>
              <a:t>tornar</a:t>
            </a:r>
            <a:r>
              <a:rPr lang="en-GB" dirty="0"/>
              <a:t>-se </a:t>
            </a:r>
            <a:r>
              <a:rPr lang="en-GB" dirty="0" err="1"/>
              <a:t>uma</a:t>
            </a:r>
            <a:r>
              <a:rPr lang="en-GB" dirty="0"/>
              <a:t> </a:t>
            </a:r>
            <a:r>
              <a:rPr lang="en-GB" dirty="0" err="1"/>
              <a:t>barreira</a:t>
            </a:r>
            <a:r>
              <a:rPr lang="en-GB" dirty="0"/>
              <a:t> de </a:t>
            </a:r>
            <a:r>
              <a:rPr lang="en-GB" dirty="0" err="1"/>
              <a:t>adoção</a:t>
            </a:r>
            <a:r>
              <a:rPr lang="en-GB" dirty="0"/>
              <a:t>.</a:t>
            </a:r>
            <a:endParaRPr lang="en-PT" dirty="0"/>
          </a:p>
        </p:txBody>
      </p:sp>
      <p:sp>
        <p:nvSpPr>
          <p:cNvPr id="4" name="Slide Number Placeholder 3"/>
          <p:cNvSpPr>
            <a:spLocks noGrp="1"/>
          </p:cNvSpPr>
          <p:nvPr>
            <p:ph type="sldNum" sz="quarter" idx="5"/>
          </p:nvPr>
        </p:nvSpPr>
        <p:spPr/>
        <p:txBody>
          <a:bodyPr/>
          <a:lstStyle/>
          <a:p>
            <a:fld id="{CE617106-10B5-934B-B33E-01729AEAC530}" type="slidenum">
              <a:rPr lang="en-PT" smtClean="0"/>
              <a:t>6</a:t>
            </a:fld>
            <a:endParaRPr lang="en-PT"/>
          </a:p>
        </p:txBody>
      </p:sp>
    </p:spTree>
    <p:extLst>
      <p:ext uri="{BB962C8B-B14F-4D97-AF65-F5344CB8AC3E}">
        <p14:creationId xmlns:p14="http://schemas.microsoft.com/office/powerpoint/2010/main" val="927401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T" dirty="0"/>
              <a:t>Como pode ser visto nestes incidentes relativamente recentes, os indices de ataques a sistemas de cloud são algo elavdos, com tendencia para crescer à medida que mais dados são para lá movidos.</a:t>
            </a:r>
          </a:p>
          <a:p>
            <a:endParaRPr lang="en-PT" dirty="0"/>
          </a:p>
          <a:p>
            <a:r>
              <a:rPr lang="en-PT" dirty="0"/>
              <a:t>pause</a:t>
            </a:r>
          </a:p>
        </p:txBody>
      </p:sp>
      <p:sp>
        <p:nvSpPr>
          <p:cNvPr id="4" name="Slide Number Placeholder 3"/>
          <p:cNvSpPr>
            <a:spLocks noGrp="1"/>
          </p:cNvSpPr>
          <p:nvPr>
            <p:ph type="sldNum" sz="quarter" idx="5"/>
          </p:nvPr>
        </p:nvSpPr>
        <p:spPr/>
        <p:txBody>
          <a:bodyPr/>
          <a:lstStyle/>
          <a:p>
            <a:fld id="{CE617106-10B5-934B-B33E-01729AEAC530}" type="slidenum">
              <a:rPr lang="en-PT" smtClean="0"/>
              <a:t>7</a:t>
            </a:fld>
            <a:endParaRPr lang="en-PT"/>
          </a:p>
        </p:txBody>
      </p:sp>
    </p:spTree>
    <p:extLst>
      <p:ext uri="{BB962C8B-B14F-4D97-AF65-F5344CB8AC3E}">
        <p14:creationId xmlns:p14="http://schemas.microsoft.com/office/powerpoint/2010/main" val="39587610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T" dirty="0"/>
              <a:t>Com esta informção, podemos começar a definir o modelo de adversário da dissertação. Á direita, temos uma tipica arquitecture em cloud, onde aplicações podem partilham os recursos fisicos num dentro de dados em cloud.</a:t>
            </a:r>
          </a:p>
          <a:p>
            <a:endParaRPr lang="en-PT" dirty="0"/>
          </a:p>
          <a:p>
            <a:r>
              <a:rPr lang="en-PT" dirty="0"/>
              <a:t>Começamos então perceber que os ataques poderam partir de ataquentes externos ao sistema, que normalmente entram por vulnerabilidades nos sistemas de controlo de acessos, explorando tanto a aplicação como tambem as maquinas e código sob gestão dos provedores de cloud, instalando processos maliciosos que conseguiram monitorizar a memoria de uma aplicação, quebrando assim a confidencialidade dos dados.</a:t>
            </a:r>
          </a:p>
        </p:txBody>
      </p:sp>
      <p:sp>
        <p:nvSpPr>
          <p:cNvPr id="4" name="Slide Number Placeholder 3"/>
          <p:cNvSpPr>
            <a:spLocks noGrp="1"/>
          </p:cNvSpPr>
          <p:nvPr>
            <p:ph type="sldNum" sz="quarter" idx="5"/>
          </p:nvPr>
        </p:nvSpPr>
        <p:spPr/>
        <p:txBody>
          <a:bodyPr/>
          <a:lstStyle/>
          <a:p>
            <a:fld id="{CE617106-10B5-934B-B33E-01729AEAC530}" type="slidenum">
              <a:rPr lang="en-PT" smtClean="0"/>
              <a:t>8</a:t>
            </a:fld>
            <a:endParaRPr lang="en-PT"/>
          </a:p>
        </p:txBody>
      </p:sp>
    </p:spTree>
    <p:extLst>
      <p:ext uri="{BB962C8B-B14F-4D97-AF65-F5344CB8AC3E}">
        <p14:creationId xmlns:p14="http://schemas.microsoft.com/office/powerpoint/2010/main" val="26757662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T" dirty="0"/>
              <a:t>Visto que a aplicação está agora a viver num lugar remoto, teremos que considerar também ataques internos, onde administradores maliciosos, com acessos e credenciais priveligiadas poderam também, dentro do mesmo modelo, monitorizar a memória da aplicação, quebrando assim a confidencialidade da mesma. De notar que admintimos o modelo de Honesto mas Curioso, onde pessoal com acesso fisico às maquinas, não atua de maneira a danificar fisicamente os servidores.</a:t>
            </a:r>
          </a:p>
        </p:txBody>
      </p:sp>
      <p:sp>
        <p:nvSpPr>
          <p:cNvPr id="4" name="Slide Number Placeholder 3"/>
          <p:cNvSpPr>
            <a:spLocks noGrp="1"/>
          </p:cNvSpPr>
          <p:nvPr>
            <p:ph type="sldNum" sz="quarter" idx="5"/>
          </p:nvPr>
        </p:nvSpPr>
        <p:spPr/>
        <p:txBody>
          <a:bodyPr/>
          <a:lstStyle/>
          <a:p>
            <a:fld id="{CE617106-10B5-934B-B33E-01729AEAC530}" type="slidenum">
              <a:rPr lang="en-PT" smtClean="0"/>
              <a:t>9</a:t>
            </a:fld>
            <a:endParaRPr lang="en-PT"/>
          </a:p>
        </p:txBody>
      </p:sp>
    </p:spTree>
    <p:extLst>
      <p:ext uri="{BB962C8B-B14F-4D97-AF65-F5344CB8AC3E}">
        <p14:creationId xmlns:p14="http://schemas.microsoft.com/office/powerpoint/2010/main" val="23046043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o de Título">
    <p:spTree>
      <p:nvGrpSpPr>
        <p:cNvPr id="1" name=""/>
        <p:cNvGrpSpPr/>
        <p:nvPr/>
      </p:nvGrpSpPr>
      <p:grpSpPr>
        <a:xfrm>
          <a:off x="0" y="0"/>
          <a:ext cx="0" cy="0"/>
          <a:chOff x="0" y="0"/>
          <a:chExt cx="0" cy="0"/>
        </a:xfrm>
      </p:grpSpPr>
      <p:sp>
        <p:nvSpPr>
          <p:cNvPr id="11" name="Freeform 6"/>
          <p:cNvSpPr/>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10001" y="1449147"/>
            <a:ext cx="10572000" cy="2971051"/>
          </a:xfrm>
        </p:spPr>
        <p:txBody>
          <a:bodyPr/>
          <a:lstStyle>
            <a:lvl1pPr>
              <a:defRPr sz="5400"/>
            </a:lvl1pPr>
          </a:lstStyle>
          <a:p>
            <a:r>
              <a:rPr lang="pt-PT"/>
              <a:t>Clique para editar o estilo de título do Modelo Global</a:t>
            </a:r>
            <a:endParaRPr lang="en-US" dirty="0"/>
          </a:p>
        </p:txBody>
      </p:sp>
      <p:sp>
        <p:nvSpPr>
          <p:cNvPr id="3" name="Subtitle 2"/>
          <p:cNvSpPr>
            <a:spLocks noGrp="1"/>
          </p:cNvSpPr>
          <p:nvPr>
            <p:ph type="subTitle" idx="1"/>
          </p:nvPr>
        </p:nvSpPr>
        <p:spPr>
          <a:xfrm>
            <a:off x="810001" y="5280847"/>
            <a:ext cx="10572000" cy="434974"/>
          </a:xfrm>
        </p:spPr>
        <p:txBody>
          <a:bodyPr anchor="t"/>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t-PT"/>
              <a:t>Clique para editar o estilo de subtítulo do Modelo Global</a:t>
            </a:r>
            <a:endParaRPr lang="en-US" dirty="0"/>
          </a:p>
        </p:txBody>
      </p:sp>
      <p:sp>
        <p:nvSpPr>
          <p:cNvPr id="4" name="Date Placeholder 3"/>
          <p:cNvSpPr>
            <a:spLocks noGrp="1"/>
          </p:cNvSpPr>
          <p:nvPr>
            <p:ph type="dt" sz="half" idx="10"/>
          </p:nvPr>
        </p:nvSpPr>
        <p:spPr/>
        <p:txBody>
          <a:bodyPr/>
          <a:lstStyle/>
          <a:p>
            <a:fld id="{D79543BC-5160-0D48-9860-ABA55B33FBEA}" type="datetime1">
              <a:rPr lang="en-US" smtClean="0"/>
              <a:t>2/9/21</a:t>
            </a:fld>
            <a:endParaRPr lang="pt-PT"/>
          </a:p>
        </p:txBody>
      </p:sp>
      <p:sp>
        <p:nvSpPr>
          <p:cNvPr id="5" name="Footer Placeholder 4"/>
          <p:cNvSpPr>
            <a:spLocks noGrp="1"/>
          </p:cNvSpPr>
          <p:nvPr>
            <p:ph type="ftr" sz="quarter" idx="11"/>
          </p:nvPr>
        </p:nvSpPr>
        <p:spPr/>
        <p:txBody>
          <a:bodyPr/>
          <a:lstStyle/>
          <a:p>
            <a:endParaRPr lang="pt-PT"/>
          </a:p>
        </p:txBody>
      </p:sp>
      <p:sp>
        <p:nvSpPr>
          <p:cNvPr id="6" name="Slide Number Placeholder 5"/>
          <p:cNvSpPr>
            <a:spLocks noGrp="1"/>
          </p:cNvSpPr>
          <p:nvPr>
            <p:ph type="sldNum" sz="quarter" idx="12"/>
          </p:nvPr>
        </p:nvSpPr>
        <p:spPr/>
        <p:txBody>
          <a:bodyPr/>
          <a:lstStyle/>
          <a:p>
            <a:fld id="{A9135C31-6AD0-CA46-9D97-A5A6BD1305E0}" type="slidenum">
              <a:rPr lang="pt-PT" smtClean="0"/>
              <a:t>‹#›</a:t>
            </a:fld>
            <a:endParaRPr lang="pt-PT"/>
          </a:p>
        </p:txBody>
      </p:sp>
    </p:spTree>
    <p:extLst>
      <p:ext uri="{BB962C8B-B14F-4D97-AF65-F5344CB8AC3E}">
        <p14:creationId xmlns:p14="http://schemas.microsoft.com/office/powerpoint/2010/main" val="13249421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Fotografia Panorâmica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810000" y="4800600"/>
            <a:ext cx="10561418" cy="566738"/>
          </a:xfrm>
        </p:spPr>
        <p:txBody>
          <a:bodyPr anchor="b">
            <a:normAutofit/>
          </a:bodyPr>
          <a:lstStyle>
            <a:lvl1pPr algn="l">
              <a:defRPr sz="2400" b="0"/>
            </a:lvl1pPr>
          </a:lstStyle>
          <a:p>
            <a:r>
              <a:rPr lang="pt-PT"/>
              <a:t>Clique para editar o estilo de título do Modelo Global</a:t>
            </a:r>
            <a:endParaRPr lang="en-US" dirty="0"/>
          </a:p>
        </p:txBody>
      </p:sp>
      <p:sp>
        <p:nvSpPr>
          <p:cNvPr id="15" name="Picture Placeholder 14"/>
          <p:cNvSpPr>
            <a:spLocks noGrp="1" noChangeAspect="1"/>
          </p:cNvSpPr>
          <p:nvPr>
            <p:ph type="pic" sz="quarter" idx="13"/>
          </p:nvPr>
        </p:nvSpPr>
        <p:spPr bwMode="auto">
          <a:xfrm>
            <a:off x="0" y="0"/>
            <a:ext cx="12192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1600"/>
            </a:lvl1pPr>
          </a:lstStyle>
          <a:p>
            <a:r>
              <a:rPr lang="pt-PT"/>
              <a:t>Clique no ícone para adicionar uma imagem</a:t>
            </a:r>
            <a:endParaRPr lang="en-US" dirty="0"/>
          </a:p>
        </p:txBody>
      </p:sp>
      <p:sp>
        <p:nvSpPr>
          <p:cNvPr id="4" name="Text Placeholder 3"/>
          <p:cNvSpPr>
            <a:spLocks noGrp="1"/>
          </p:cNvSpPr>
          <p:nvPr>
            <p:ph type="body" sz="half" idx="2"/>
          </p:nvPr>
        </p:nvSpPr>
        <p:spPr>
          <a:xfrm>
            <a:off x="810000" y="5367338"/>
            <a:ext cx="10561418"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PT"/>
              <a:t>Editar os estilos de texto do Modelo Global
Segundo nível
Terceiro nível
Quarto nível
Quinto nível</a:t>
            </a:r>
            <a:endParaRPr lang="en-US" dirty="0"/>
          </a:p>
        </p:txBody>
      </p:sp>
      <p:sp>
        <p:nvSpPr>
          <p:cNvPr id="5" name="Date Placeholder 4"/>
          <p:cNvSpPr>
            <a:spLocks noGrp="1"/>
          </p:cNvSpPr>
          <p:nvPr>
            <p:ph type="dt" sz="half" idx="10"/>
          </p:nvPr>
        </p:nvSpPr>
        <p:spPr/>
        <p:txBody>
          <a:bodyPr/>
          <a:lstStyle/>
          <a:p>
            <a:fld id="{4F0E55FF-E26B-344B-8B4D-8F0878AE54C3}" type="datetime1">
              <a:rPr lang="en-US" smtClean="0"/>
              <a:t>2/9/21</a:t>
            </a:fld>
            <a:endParaRPr lang="pt-PT"/>
          </a:p>
        </p:txBody>
      </p:sp>
      <p:sp>
        <p:nvSpPr>
          <p:cNvPr id="6" name="Footer Placeholder 5"/>
          <p:cNvSpPr>
            <a:spLocks noGrp="1"/>
          </p:cNvSpPr>
          <p:nvPr>
            <p:ph type="ftr" sz="quarter" idx="11"/>
          </p:nvPr>
        </p:nvSpPr>
        <p:spPr/>
        <p:txBody>
          <a:bodyPr/>
          <a:lstStyle/>
          <a:p>
            <a:endParaRPr lang="pt-PT"/>
          </a:p>
        </p:txBody>
      </p:sp>
      <p:sp>
        <p:nvSpPr>
          <p:cNvPr id="7" name="Slide Number Placeholder 6"/>
          <p:cNvSpPr>
            <a:spLocks noGrp="1"/>
          </p:cNvSpPr>
          <p:nvPr>
            <p:ph type="sldNum" sz="quarter" idx="12"/>
          </p:nvPr>
        </p:nvSpPr>
        <p:spPr/>
        <p:txBody>
          <a:bodyPr/>
          <a:lstStyle/>
          <a:p>
            <a:fld id="{A9135C31-6AD0-CA46-9D97-A5A6BD1305E0}" type="slidenum">
              <a:rPr lang="pt-PT" smtClean="0"/>
              <a:t>‹#›</a:t>
            </a:fld>
            <a:endParaRPr lang="pt-PT"/>
          </a:p>
        </p:txBody>
      </p:sp>
    </p:spTree>
    <p:extLst>
      <p:ext uri="{BB962C8B-B14F-4D97-AF65-F5344CB8AC3E}">
        <p14:creationId xmlns:p14="http://schemas.microsoft.com/office/powerpoint/2010/main" val="33254496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itação com Legenda">
    <p:spTree>
      <p:nvGrpSpPr>
        <p:cNvPr id="1" name=""/>
        <p:cNvGrpSpPr/>
        <p:nvPr/>
      </p:nvGrpSpPr>
      <p:grpSpPr>
        <a:xfrm>
          <a:off x="0" y="0"/>
          <a:ext cx="0" cy="0"/>
          <a:chOff x="0" y="0"/>
          <a:chExt cx="0" cy="0"/>
        </a:xfrm>
      </p:grpSpPr>
      <p:sp>
        <p:nvSpPr>
          <p:cNvPr id="8" name="Freeform 6"/>
          <p:cNvSpPr>
            <a:spLocks noChangeAspect="1"/>
          </p:cNvSpPr>
          <p:nvPr/>
        </p:nvSpPr>
        <p:spPr bwMode="auto">
          <a:xfrm>
            <a:off x="631697" y="1081456"/>
            <a:ext cx="6332416"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50985" y="1238502"/>
            <a:ext cx="5893840" cy="2645912"/>
          </a:xfrm>
        </p:spPr>
        <p:txBody>
          <a:bodyPr anchor="b"/>
          <a:lstStyle>
            <a:lvl1pPr algn="l">
              <a:defRPr sz="4200" b="1" cap="none"/>
            </a:lvl1pPr>
          </a:lstStyle>
          <a:p>
            <a:r>
              <a:rPr lang="pt-PT"/>
              <a:t>Clique para editar o estilo de título do Modelo Global</a:t>
            </a:r>
            <a:endParaRPr lang="en-US" dirty="0"/>
          </a:p>
        </p:txBody>
      </p:sp>
      <p:sp>
        <p:nvSpPr>
          <p:cNvPr id="3" name="Text Placeholder 2"/>
          <p:cNvSpPr>
            <a:spLocks noGrp="1"/>
          </p:cNvSpPr>
          <p:nvPr>
            <p:ph type="body" idx="1"/>
          </p:nvPr>
        </p:nvSpPr>
        <p:spPr>
          <a:xfrm>
            <a:off x="853190" y="4443680"/>
            <a:ext cx="5891636" cy="713241"/>
          </a:xfrm>
        </p:spPr>
        <p:txBody>
          <a:bodyPr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PT"/>
              <a:t>Editar os estilos de texto do Modelo Global
Segundo nível
Terceiro nível
Quarto nível
Quinto nível</a:t>
            </a:r>
            <a:endParaRPr lang="en-US" dirty="0"/>
          </a:p>
        </p:txBody>
      </p:sp>
      <p:sp>
        <p:nvSpPr>
          <p:cNvPr id="9" name="Text Placeholder 5"/>
          <p:cNvSpPr>
            <a:spLocks noGrp="1"/>
          </p:cNvSpPr>
          <p:nvPr>
            <p:ph type="body" sz="quarter" idx="16"/>
          </p:nvPr>
        </p:nvSpPr>
        <p:spPr>
          <a:xfrm>
            <a:off x="7574642" y="1081456"/>
            <a:ext cx="3810001" cy="4075465"/>
          </a:xfrm>
        </p:spPr>
        <p:txBody>
          <a:bodyPr anchor="t"/>
          <a:lstStyle>
            <a:lvl1pPr marL="0" indent="0">
              <a:buFontTx/>
              <a:buNone/>
              <a:defRPr/>
            </a:lvl1pPr>
          </a:lstStyle>
          <a:p>
            <a:pPr lvl="0"/>
            <a:r>
              <a:rPr lang="pt-PT"/>
              <a:t>Editar os estilos de texto do Modelo Global
Segundo nível
Terceiro nível
Quarto nível
Quinto nível</a:t>
            </a:r>
            <a:endParaRPr lang="en-US" dirty="0"/>
          </a:p>
        </p:txBody>
      </p:sp>
      <p:sp>
        <p:nvSpPr>
          <p:cNvPr id="4" name="Date Placeholder 3"/>
          <p:cNvSpPr>
            <a:spLocks noGrp="1"/>
          </p:cNvSpPr>
          <p:nvPr>
            <p:ph type="dt" sz="half" idx="10"/>
          </p:nvPr>
        </p:nvSpPr>
        <p:spPr/>
        <p:txBody>
          <a:bodyPr/>
          <a:lstStyle/>
          <a:p>
            <a:fld id="{475910EE-A397-F249-889F-428309FB0E2D}" type="datetime1">
              <a:rPr lang="en-US" smtClean="0"/>
              <a:t>2/9/21</a:t>
            </a:fld>
            <a:endParaRPr lang="pt-PT"/>
          </a:p>
        </p:txBody>
      </p:sp>
      <p:sp>
        <p:nvSpPr>
          <p:cNvPr id="5" name="Footer Placeholder 4"/>
          <p:cNvSpPr>
            <a:spLocks noGrp="1"/>
          </p:cNvSpPr>
          <p:nvPr>
            <p:ph type="ftr" sz="quarter" idx="11"/>
          </p:nvPr>
        </p:nvSpPr>
        <p:spPr/>
        <p:txBody>
          <a:bodyPr/>
          <a:lstStyle/>
          <a:p>
            <a:endParaRPr lang="pt-PT"/>
          </a:p>
        </p:txBody>
      </p:sp>
      <p:sp>
        <p:nvSpPr>
          <p:cNvPr id="6" name="Slide Number Placeholder 5"/>
          <p:cNvSpPr>
            <a:spLocks noGrp="1"/>
          </p:cNvSpPr>
          <p:nvPr>
            <p:ph type="sldNum" sz="quarter" idx="12"/>
          </p:nvPr>
        </p:nvSpPr>
        <p:spPr/>
        <p:txBody>
          <a:bodyPr/>
          <a:lstStyle/>
          <a:p>
            <a:fld id="{A9135C31-6AD0-CA46-9D97-A5A6BD1305E0}" type="slidenum">
              <a:rPr lang="pt-PT" smtClean="0"/>
              <a:t>‹#›</a:t>
            </a:fld>
            <a:endParaRPr lang="pt-PT"/>
          </a:p>
        </p:txBody>
      </p:sp>
    </p:spTree>
    <p:extLst>
      <p:ext uri="{BB962C8B-B14F-4D97-AF65-F5344CB8AC3E}">
        <p14:creationId xmlns:p14="http://schemas.microsoft.com/office/powerpoint/2010/main" val="23230919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artão de Nome">
    <p:spTree>
      <p:nvGrpSpPr>
        <p:cNvPr id="1" name=""/>
        <p:cNvGrpSpPr/>
        <p:nvPr/>
      </p:nvGrpSpPr>
      <p:grpSpPr>
        <a:xfrm>
          <a:off x="0" y="0"/>
          <a:ext cx="0" cy="0"/>
          <a:chOff x="0" y="0"/>
          <a:chExt cx="0" cy="0"/>
        </a:xfrm>
      </p:grpSpPr>
      <p:sp>
        <p:nvSpPr>
          <p:cNvPr id="9" name="Freeform 6"/>
          <p:cNvSpPr>
            <a:spLocks noChangeAspect="1"/>
          </p:cNvSpPr>
          <p:nvPr/>
        </p:nvSpPr>
        <p:spPr bwMode="auto">
          <a:xfrm>
            <a:off x="1140884" y="2286585"/>
            <a:ext cx="4895115"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357089" y="2435957"/>
            <a:ext cx="4382521" cy="2007789"/>
          </a:xfrm>
        </p:spPr>
        <p:txBody>
          <a:bodyPr/>
          <a:lstStyle>
            <a:lvl1pPr>
              <a:defRPr sz="3200"/>
            </a:lvl1pPr>
          </a:lstStyle>
          <a:p>
            <a:r>
              <a:rPr lang="pt-PT"/>
              <a:t>Clique para editar o estilo de título do Modelo Global</a:t>
            </a:r>
            <a:endParaRPr lang="en-US" dirty="0"/>
          </a:p>
        </p:txBody>
      </p:sp>
      <p:sp>
        <p:nvSpPr>
          <p:cNvPr id="6" name="Text Placeholder 5"/>
          <p:cNvSpPr>
            <a:spLocks noGrp="1"/>
          </p:cNvSpPr>
          <p:nvPr>
            <p:ph type="body" sz="quarter" idx="16"/>
          </p:nvPr>
        </p:nvSpPr>
        <p:spPr>
          <a:xfrm>
            <a:off x="6156000" y="2286000"/>
            <a:ext cx="4880300" cy="2295525"/>
          </a:xfrm>
        </p:spPr>
        <p:txBody>
          <a:bodyPr anchor="t"/>
          <a:lstStyle>
            <a:lvl1pPr marL="0" indent="0">
              <a:buFontTx/>
              <a:buNone/>
              <a:defRPr/>
            </a:lvl1pPr>
          </a:lstStyle>
          <a:p>
            <a:pPr lvl="0"/>
            <a:r>
              <a:rPr lang="pt-PT"/>
              <a:t>Editar os estilos de texto do Modelo Global
Segundo nível
Terceiro nível
Quarto nível
Quinto nível</a:t>
            </a:r>
            <a:endParaRPr lang="en-US" dirty="0"/>
          </a:p>
        </p:txBody>
      </p:sp>
      <p:sp>
        <p:nvSpPr>
          <p:cNvPr id="2" name="Date Placeholder 1"/>
          <p:cNvSpPr>
            <a:spLocks noGrp="1"/>
          </p:cNvSpPr>
          <p:nvPr>
            <p:ph type="dt" sz="half" idx="10"/>
          </p:nvPr>
        </p:nvSpPr>
        <p:spPr/>
        <p:txBody>
          <a:bodyPr/>
          <a:lstStyle/>
          <a:p>
            <a:fld id="{06DEE78D-35E9-E146-82D7-E11AED7B0064}" type="datetime1">
              <a:rPr lang="en-US" smtClean="0"/>
              <a:t>2/9/21</a:t>
            </a:fld>
            <a:endParaRPr lang="pt-PT"/>
          </a:p>
        </p:txBody>
      </p:sp>
      <p:sp>
        <p:nvSpPr>
          <p:cNvPr id="3" name="Footer Placeholder 2"/>
          <p:cNvSpPr>
            <a:spLocks noGrp="1"/>
          </p:cNvSpPr>
          <p:nvPr>
            <p:ph type="ftr" sz="quarter" idx="11"/>
          </p:nvPr>
        </p:nvSpPr>
        <p:spPr/>
        <p:txBody>
          <a:bodyPr/>
          <a:lstStyle/>
          <a:p>
            <a:endParaRPr lang="pt-PT"/>
          </a:p>
        </p:txBody>
      </p:sp>
      <p:sp>
        <p:nvSpPr>
          <p:cNvPr id="4" name="Slide Number Placeholder 3"/>
          <p:cNvSpPr>
            <a:spLocks noGrp="1"/>
          </p:cNvSpPr>
          <p:nvPr>
            <p:ph type="sldNum" sz="quarter" idx="12"/>
          </p:nvPr>
        </p:nvSpPr>
        <p:spPr/>
        <p:txBody>
          <a:bodyPr/>
          <a:lstStyle/>
          <a:p>
            <a:fld id="{A9135C31-6AD0-CA46-9D97-A5A6BD1305E0}" type="slidenum">
              <a:rPr lang="pt-PT" smtClean="0"/>
              <a:t>‹#›</a:t>
            </a:fld>
            <a:endParaRPr lang="pt-PT"/>
          </a:p>
        </p:txBody>
      </p:sp>
    </p:spTree>
    <p:extLst>
      <p:ext uri="{BB962C8B-B14F-4D97-AF65-F5344CB8AC3E}">
        <p14:creationId xmlns:p14="http://schemas.microsoft.com/office/powerpoint/2010/main" val="418931597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7"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pt-PT"/>
              <a:t>Clique para editar o estilo de título do Modelo Global</a:t>
            </a:r>
            <a:endParaRPr lang="en-US" dirty="0"/>
          </a:p>
        </p:txBody>
      </p:sp>
      <p:sp>
        <p:nvSpPr>
          <p:cNvPr id="3" name="Vertical Text Placeholder 2"/>
          <p:cNvSpPr>
            <a:spLocks noGrp="1"/>
          </p:cNvSpPr>
          <p:nvPr>
            <p:ph type="body" orient="vert" idx="1"/>
          </p:nvPr>
        </p:nvSpPr>
        <p:spPr/>
        <p:txBody>
          <a:bodyPr vert="eaVert" anchor="t"/>
          <a:lstStyle/>
          <a:p>
            <a:pPr lvl="0"/>
            <a:r>
              <a:rPr lang="pt-PT"/>
              <a:t>Editar os estilos de texto do Modelo Global
Segundo nível
Terceiro nível
Quarto nível
Quinto nível</a:t>
            </a:r>
            <a:endParaRPr lang="en-US" dirty="0"/>
          </a:p>
        </p:txBody>
      </p:sp>
      <p:sp>
        <p:nvSpPr>
          <p:cNvPr id="4" name="Date Placeholder 3"/>
          <p:cNvSpPr>
            <a:spLocks noGrp="1"/>
          </p:cNvSpPr>
          <p:nvPr>
            <p:ph type="dt" sz="half" idx="10"/>
          </p:nvPr>
        </p:nvSpPr>
        <p:spPr/>
        <p:txBody>
          <a:bodyPr/>
          <a:lstStyle/>
          <a:p>
            <a:fld id="{5A74F2CF-B2C0-C94D-B052-E4226A508BA7}" type="datetime1">
              <a:rPr lang="en-US" smtClean="0"/>
              <a:t>2/9/21</a:t>
            </a:fld>
            <a:endParaRPr lang="pt-PT"/>
          </a:p>
        </p:txBody>
      </p:sp>
      <p:sp>
        <p:nvSpPr>
          <p:cNvPr id="5" name="Footer Placeholder 4"/>
          <p:cNvSpPr>
            <a:spLocks noGrp="1"/>
          </p:cNvSpPr>
          <p:nvPr>
            <p:ph type="ftr" sz="quarter" idx="11"/>
          </p:nvPr>
        </p:nvSpPr>
        <p:spPr/>
        <p:txBody>
          <a:bodyPr/>
          <a:lstStyle/>
          <a:p>
            <a:endParaRPr lang="pt-PT"/>
          </a:p>
        </p:txBody>
      </p:sp>
      <p:sp>
        <p:nvSpPr>
          <p:cNvPr id="6" name="Slide Number Placeholder 5"/>
          <p:cNvSpPr>
            <a:spLocks noGrp="1"/>
          </p:cNvSpPr>
          <p:nvPr>
            <p:ph type="sldNum" sz="quarter" idx="12"/>
          </p:nvPr>
        </p:nvSpPr>
        <p:spPr/>
        <p:txBody>
          <a:bodyPr/>
          <a:lstStyle/>
          <a:p>
            <a:fld id="{A9135C31-6AD0-CA46-9D97-A5A6BD1305E0}" type="slidenum">
              <a:rPr lang="pt-PT" smtClean="0"/>
              <a:t>‹#›</a:t>
            </a:fld>
            <a:endParaRPr lang="pt-PT"/>
          </a:p>
        </p:txBody>
      </p:sp>
    </p:spTree>
    <p:extLst>
      <p:ext uri="{BB962C8B-B14F-4D97-AF65-F5344CB8AC3E}">
        <p14:creationId xmlns:p14="http://schemas.microsoft.com/office/powerpoint/2010/main" val="56235906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Título Vertical e Texto">
    <p:spTree>
      <p:nvGrpSpPr>
        <p:cNvPr id="1" name=""/>
        <p:cNvGrpSpPr/>
        <p:nvPr/>
      </p:nvGrpSpPr>
      <p:grpSpPr>
        <a:xfrm>
          <a:off x="0" y="0"/>
          <a:ext cx="0" cy="0"/>
          <a:chOff x="0" y="0"/>
          <a:chExt cx="0" cy="0"/>
        </a:xfrm>
      </p:grpSpPr>
      <p:sp>
        <p:nvSpPr>
          <p:cNvPr id="12" name="Freeform 6"/>
          <p:cNvSpPr>
            <a:spLocks noChangeAspect="1"/>
          </p:cNvSpPr>
          <p:nvPr/>
        </p:nvSpPr>
        <p:spPr bwMode="auto">
          <a:xfrm>
            <a:off x="7669651" y="446089"/>
            <a:ext cx="4522349" cy="5414962"/>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183540" y="586171"/>
            <a:ext cx="2494791" cy="5134798"/>
          </a:xfrm>
        </p:spPr>
        <p:txBody>
          <a:bodyPr vert="eaVert"/>
          <a:lstStyle/>
          <a:p>
            <a:r>
              <a:rPr lang="pt-PT"/>
              <a:t>Clique para editar o estilo de título do Modelo Global</a:t>
            </a:r>
            <a:endParaRPr lang="en-US" dirty="0"/>
          </a:p>
        </p:txBody>
      </p:sp>
      <p:sp>
        <p:nvSpPr>
          <p:cNvPr id="3" name="Vertical Text Placeholder 2"/>
          <p:cNvSpPr>
            <a:spLocks noGrp="1"/>
          </p:cNvSpPr>
          <p:nvPr>
            <p:ph type="body" orient="vert" idx="1"/>
          </p:nvPr>
        </p:nvSpPr>
        <p:spPr>
          <a:xfrm>
            <a:off x="810001" y="446089"/>
            <a:ext cx="6611540" cy="5414962"/>
          </a:xfrm>
        </p:spPr>
        <p:txBody>
          <a:bodyPr vert="eaVert" anchor="t"/>
          <a:lstStyle/>
          <a:p>
            <a:pPr lvl="0"/>
            <a:r>
              <a:rPr lang="pt-PT"/>
              <a:t>Editar os estilos de texto do Modelo Global
Segundo nível
Terceiro nível
Quarto nível
Quinto nível</a:t>
            </a:r>
            <a:endParaRPr lang="en-US" dirty="0"/>
          </a:p>
        </p:txBody>
      </p:sp>
      <p:sp>
        <p:nvSpPr>
          <p:cNvPr id="4" name="Date Placeholder 3"/>
          <p:cNvSpPr>
            <a:spLocks noGrp="1"/>
          </p:cNvSpPr>
          <p:nvPr>
            <p:ph type="dt" sz="half" idx="10"/>
          </p:nvPr>
        </p:nvSpPr>
        <p:spPr/>
        <p:txBody>
          <a:bodyPr/>
          <a:lstStyle/>
          <a:p>
            <a:fld id="{2BA0288D-145D-0E4B-A96E-1E0A5743795B}" type="datetime1">
              <a:rPr lang="en-US" smtClean="0"/>
              <a:t>2/9/21</a:t>
            </a:fld>
            <a:endParaRPr lang="pt-PT"/>
          </a:p>
        </p:txBody>
      </p:sp>
      <p:sp>
        <p:nvSpPr>
          <p:cNvPr id="5" name="Footer Placeholder 4"/>
          <p:cNvSpPr>
            <a:spLocks noGrp="1"/>
          </p:cNvSpPr>
          <p:nvPr>
            <p:ph type="ftr" sz="quarter" idx="11"/>
          </p:nvPr>
        </p:nvSpPr>
        <p:spPr/>
        <p:txBody>
          <a:bodyPr/>
          <a:lstStyle/>
          <a:p>
            <a:endParaRPr lang="pt-PT"/>
          </a:p>
        </p:txBody>
      </p:sp>
      <p:sp>
        <p:nvSpPr>
          <p:cNvPr id="6" name="Slide Number Placeholder 5"/>
          <p:cNvSpPr>
            <a:spLocks noGrp="1"/>
          </p:cNvSpPr>
          <p:nvPr>
            <p:ph type="sldNum" sz="quarter" idx="12"/>
          </p:nvPr>
        </p:nvSpPr>
        <p:spPr/>
        <p:txBody>
          <a:bodyPr/>
          <a:lstStyle/>
          <a:p>
            <a:fld id="{A9135C31-6AD0-CA46-9D97-A5A6BD1305E0}" type="slidenum">
              <a:rPr lang="pt-PT" smtClean="0"/>
              <a:t>‹#›</a:t>
            </a:fld>
            <a:endParaRPr lang="pt-PT"/>
          </a:p>
        </p:txBody>
      </p:sp>
    </p:spTree>
    <p:extLst>
      <p:ext uri="{BB962C8B-B14F-4D97-AF65-F5344CB8AC3E}">
        <p14:creationId xmlns:p14="http://schemas.microsoft.com/office/powerpoint/2010/main" val="26228285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Objeto">
    <p:spTree>
      <p:nvGrpSpPr>
        <p:cNvPr id="1" name=""/>
        <p:cNvGrpSpPr/>
        <p:nvPr/>
      </p:nvGrpSpPr>
      <p:grpSpPr>
        <a:xfrm>
          <a:off x="0" y="0"/>
          <a:ext cx="0" cy="0"/>
          <a:chOff x="0" y="0"/>
          <a:chExt cx="0" cy="0"/>
        </a:xfrm>
      </p:grpSpPr>
      <p:sp>
        <p:nvSpPr>
          <p:cNvPr id="11"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447188"/>
            <a:ext cx="10571998" cy="970450"/>
          </a:xfrm>
        </p:spPr>
        <p:txBody>
          <a:bodyPr/>
          <a:lstStyle/>
          <a:p>
            <a:r>
              <a:rPr lang="pt-PT"/>
              <a:t>Clique para editar o estilo de título do Modelo Global</a:t>
            </a:r>
            <a:endParaRPr lang="en-US" dirty="0"/>
          </a:p>
        </p:txBody>
      </p:sp>
      <p:sp>
        <p:nvSpPr>
          <p:cNvPr id="3" name="Content Placeholder 2"/>
          <p:cNvSpPr>
            <a:spLocks noGrp="1"/>
          </p:cNvSpPr>
          <p:nvPr>
            <p:ph idx="1"/>
          </p:nvPr>
        </p:nvSpPr>
        <p:spPr>
          <a:xfrm>
            <a:off x="818712" y="2222287"/>
            <a:ext cx="10554574" cy="3636511"/>
          </a:xfrm>
        </p:spPr>
        <p:txBody>
          <a:bodyPr/>
          <a:lstStyle/>
          <a:p>
            <a:pPr lvl="0"/>
            <a:r>
              <a:rPr lang="pt-PT"/>
              <a:t>Editar os estilos de texto do Modelo Global
Segundo nível
Terceiro nível
Quarto nível
Quinto nível</a:t>
            </a:r>
            <a:endParaRPr lang="en-US" dirty="0"/>
          </a:p>
        </p:txBody>
      </p:sp>
      <p:sp>
        <p:nvSpPr>
          <p:cNvPr id="4" name="Date Placeholder 3"/>
          <p:cNvSpPr>
            <a:spLocks noGrp="1"/>
          </p:cNvSpPr>
          <p:nvPr>
            <p:ph type="dt" sz="half" idx="10"/>
          </p:nvPr>
        </p:nvSpPr>
        <p:spPr/>
        <p:txBody>
          <a:bodyPr/>
          <a:lstStyle/>
          <a:p>
            <a:fld id="{F5C2753B-D5E5-884F-A083-0DB77A71E0BB}" type="datetime1">
              <a:rPr lang="en-US" smtClean="0"/>
              <a:t>2/9/21</a:t>
            </a:fld>
            <a:endParaRPr lang="pt-PT"/>
          </a:p>
        </p:txBody>
      </p:sp>
      <p:sp>
        <p:nvSpPr>
          <p:cNvPr id="5" name="Footer Placeholder 4"/>
          <p:cNvSpPr>
            <a:spLocks noGrp="1"/>
          </p:cNvSpPr>
          <p:nvPr>
            <p:ph type="ftr" sz="quarter" idx="11"/>
          </p:nvPr>
        </p:nvSpPr>
        <p:spPr/>
        <p:txBody>
          <a:bodyPr/>
          <a:lstStyle/>
          <a:p>
            <a:endParaRPr lang="pt-PT"/>
          </a:p>
        </p:txBody>
      </p:sp>
      <p:sp>
        <p:nvSpPr>
          <p:cNvPr id="6" name="Slide Number Placeholder 5"/>
          <p:cNvSpPr>
            <a:spLocks noGrp="1"/>
          </p:cNvSpPr>
          <p:nvPr>
            <p:ph type="sldNum" sz="quarter" idx="12"/>
          </p:nvPr>
        </p:nvSpPr>
        <p:spPr/>
        <p:txBody>
          <a:bodyPr/>
          <a:lstStyle/>
          <a:p>
            <a:fld id="{A9135C31-6AD0-CA46-9D97-A5A6BD1305E0}" type="slidenum">
              <a:rPr lang="pt-PT" smtClean="0"/>
              <a:t>‹#›</a:t>
            </a:fld>
            <a:endParaRPr lang="pt-PT"/>
          </a:p>
        </p:txBody>
      </p:sp>
    </p:spTree>
    <p:extLst>
      <p:ext uri="{BB962C8B-B14F-4D97-AF65-F5344CB8AC3E}">
        <p14:creationId xmlns:p14="http://schemas.microsoft.com/office/powerpoint/2010/main" val="34466747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cção">
    <p:spTree>
      <p:nvGrpSpPr>
        <p:cNvPr id="1" name=""/>
        <p:cNvGrpSpPr/>
        <p:nvPr/>
      </p:nvGrpSpPr>
      <p:grpSpPr>
        <a:xfrm>
          <a:off x="0" y="0"/>
          <a:ext cx="0" cy="0"/>
          <a:chOff x="0" y="0"/>
          <a:chExt cx="0" cy="0"/>
        </a:xfrm>
      </p:grpSpPr>
      <p:sp>
        <p:nvSpPr>
          <p:cNvPr id="10" name="Freeform 7"/>
          <p:cNvSpPr/>
          <p:nvPr/>
        </p:nvSpPr>
        <p:spPr bwMode="auto">
          <a:xfrm>
            <a:off x="0" y="1"/>
            <a:ext cx="12192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2951396"/>
            <a:ext cx="10561418" cy="1468800"/>
          </a:xfrm>
        </p:spPr>
        <p:txBody>
          <a:bodyPr anchor="b"/>
          <a:lstStyle>
            <a:lvl1pPr algn="r">
              <a:defRPr sz="4800" b="1" cap="none"/>
            </a:lvl1pPr>
          </a:lstStyle>
          <a:p>
            <a:r>
              <a:rPr lang="pt-PT"/>
              <a:t>Clique para editar o estilo de título do Modelo Global</a:t>
            </a:r>
            <a:endParaRPr lang="en-US" dirty="0"/>
          </a:p>
        </p:txBody>
      </p:sp>
      <p:sp>
        <p:nvSpPr>
          <p:cNvPr id="3" name="Text Placeholder 2"/>
          <p:cNvSpPr>
            <a:spLocks noGrp="1"/>
          </p:cNvSpPr>
          <p:nvPr>
            <p:ph type="body" idx="1"/>
          </p:nvPr>
        </p:nvSpPr>
        <p:spPr>
          <a:xfrm>
            <a:off x="810000" y="5281201"/>
            <a:ext cx="10561418" cy="433955"/>
          </a:xfrm>
        </p:spPr>
        <p:txBody>
          <a:bodyPr anchor="t">
            <a:no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PT"/>
              <a:t>Editar os estilos de texto do Modelo Global
Segundo nível
Terceiro nível
Quarto nível
Quinto nível</a:t>
            </a:r>
            <a:endParaRPr lang="en-US" dirty="0"/>
          </a:p>
        </p:txBody>
      </p:sp>
      <p:sp>
        <p:nvSpPr>
          <p:cNvPr id="4" name="Date Placeholder 3"/>
          <p:cNvSpPr>
            <a:spLocks noGrp="1"/>
          </p:cNvSpPr>
          <p:nvPr>
            <p:ph type="dt" sz="half" idx="10"/>
          </p:nvPr>
        </p:nvSpPr>
        <p:spPr/>
        <p:txBody>
          <a:bodyPr/>
          <a:lstStyle/>
          <a:p>
            <a:fld id="{3145FB31-6D8A-CE49-A54C-23AE299873E2}" type="datetime1">
              <a:rPr lang="en-US" smtClean="0"/>
              <a:t>2/9/21</a:t>
            </a:fld>
            <a:endParaRPr lang="pt-PT"/>
          </a:p>
        </p:txBody>
      </p:sp>
      <p:sp>
        <p:nvSpPr>
          <p:cNvPr id="5" name="Footer Placeholder 4"/>
          <p:cNvSpPr>
            <a:spLocks noGrp="1"/>
          </p:cNvSpPr>
          <p:nvPr>
            <p:ph type="ftr" sz="quarter" idx="11"/>
          </p:nvPr>
        </p:nvSpPr>
        <p:spPr/>
        <p:txBody>
          <a:bodyPr/>
          <a:lstStyle/>
          <a:p>
            <a:endParaRPr lang="pt-PT"/>
          </a:p>
        </p:txBody>
      </p:sp>
      <p:sp>
        <p:nvSpPr>
          <p:cNvPr id="6" name="Slide Number Placeholder 5"/>
          <p:cNvSpPr>
            <a:spLocks noGrp="1"/>
          </p:cNvSpPr>
          <p:nvPr>
            <p:ph type="sldNum" sz="quarter" idx="12"/>
          </p:nvPr>
        </p:nvSpPr>
        <p:spPr/>
        <p:txBody>
          <a:bodyPr/>
          <a:lstStyle/>
          <a:p>
            <a:fld id="{A9135C31-6AD0-CA46-9D97-A5A6BD1305E0}" type="slidenum">
              <a:rPr lang="pt-PT" smtClean="0"/>
              <a:t>‹#›</a:t>
            </a:fld>
            <a:endParaRPr lang="pt-PT"/>
          </a:p>
        </p:txBody>
      </p:sp>
    </p:spTree>
    <p:extLst>
      <p:ext uri="{BB962C8B-B14F-4D97-AF65-F5344CB8AC3E}">
        <p14:creationId xmlns:p14="http://schemas.microsoft.com/office/powerpoint/2010/main" val="36251893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Conteúdo Duplo">
    <p:spTree>
      <p:nvGrpSpPr>
        <p:cNvPr id="1" name=""/>
        <p:cNvGrpSpPr/>
        <p:nvPr/>
      </p:nvGrpSpPr>
      <p:grpSpPr>
        <a:xfrm>
          <a:off x="0" y="0"/>
          <a:ext cx="0" cy="0"/>
          <a:chOff x="0" y="0"/>
          <a:chExt cx="0" cy="0"/>
        </a:xfrm>
      </p:grpSpPr>
      <p:sp>
        <p:nvSpPr>
          <p:cNvPr id="8"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pt-PT"/>
              <a:t>Clique para editar o estilo de título do Modelo Global</a:t>
            </a:r>
            <a:endParaRPr lang="en-US" dirty="0"/>
          </a:p>
        </p:txBody>
      </p:sp>
      <p:sp>
        <p:nvSpPr>
          <p:cNvPr id="3" name="Content Placeholder 2"/>
          <p:cNvSpPr>
            <a:spLocks noGrp="1"/>
          </p:cNvSpPr>
          <p:nvPr>
            <p:ph sz="half" idx="1"/>
          </p:nvPr>
        </p:nvSpPr>
        <p:spPr>
          <a:xfrm>
            <a:off x="818712" y="2222287"/>
            <a:ext cx="5185873" cy="3638763"/>
          </a:xfrm>
        </p:spPr>
        <p:txBody>
          <a:bodyPr>
            <a:normAutofit/>
          </a:bodyPr>
          <a:lstStyle/>
          <a:p>
            <a:pPr lvl="0"/>
            <a:r>
              <a:rPr lang="pt-PT"/>
              <a:t>Editar os estilos de texto do Modelo Global
Segundo nível
Terceiro nível
Quarto nível
Quinto nível</a:t>
            </a:r>
            <a:endParaRPr lang="en-US" dirty="0"/>
          </a:p>
        </p:txBody>
      </p:sp>
      <p:sp>
        <p:nvSpPr>
          <p:cNvPr id="4" name="Content Placeholder 3"/>
          <p:cNvSpPr>
            <a:spLocks noGrp="1"/>
          </p:cNvSpPr>
          <p:nvPr>
            <p:ph sz="half" idx="2"/>
          </p:nvPr>
        </p:nvSpPr>
        <p:spPr>
          <a:xfrm>
            <a:off x="6187415" y="2222287"/>
            <a:ext cx="5194583" cy="3638764"/>
          </a:xfrm>
        </p:spPr>
        <p:txBody>
          <a:bodyPr>
            <a:normAutofit/>
          </a:bodyPr>
          <a:lstStyle/>
          <a:p>
            <a:pPr lvl="0"/>
            <a:r>
              <a:rPr lang="pt-PT"/>
              <a:t>Editar os estilos de texto do Modelo Global
Segundo nível
Terceiro nível
Quarto nível
Quinto nível</a:t>
            </a:r>
            <a:endParaRPr lang="en-US" dirty="0"/>
          </a:p>
        </p:txBody>
      </p:sp>
      <p:sp>
        <p:nvSpPr>
          <p:cNvPr id="5" name="Date Placeholder 4"/>
          <p:cNvSpPr>
            <a:spLocks noGrp="1"/>
          </p:cNvSpPr>
          <p:nvPr>
            <p:ph type="dt" sz="half" idx="10"/>
          </p:nvPr>
        </p:nvSpPr>
        <p:spPr/>
        <p:txBody>
          <a:bodyPr/>
          <a:lstStyle/>
          <a:p>
            <a:fld id="{601E198E-5E55-CF44-9BD3-3955597660C6}" type="datetime1">
              <a:rPr lang="en-US" smtClean="0"/>
              <a:t>2/9/21</a:t>
            </a:fld>
            <a:endParaRPr lang="pt-PT"/>
          </a:p>
        </p:txBody>
      </p:sp>
      <p:sp>
        <p:nvSpPr>
          <p:cNvPr id="6" name="Footer Placeholder 5"/>
          <p:cNvSpPr>
            <a:spLocks noGrp="1"/>
          </p:cNvSpPr>
          <p:nvPr>
            <p:ph type="ftr" sz="quarter" idx="11"/>
          </p:nvPr>
        </p:nvSpPr>
        <p:spPr/>
        <p:txBody>
          <a:bodyPr/>
          <a:lstStyle/>
          <a:p>
            <a:endParaRPr lang="pt-PT"/>
          </a:p>
        </p:txBody>
      </p:sp>
      <p:sp>
        <p:nvSpPr>
          <p:cNvPr id="7" name="Slide Number Placeholder 6"/>
          <p:cNvSpPr>
            <a:spLocks noGrp="1"/>
          </p:cNvSpPr>
          <p:nvPr>
            <p:ph type="sldNum" sz="quarter" idx="12"/>
          </p:nvPr>
        </p:nvSpPr>
        <p:spPr/>
        <p:txBody>
          <a:bodyPr/>
          <a:lstStyle/>
          <a:p>
            <a:fld id="{A9135C31-6AD0-CA46-9D97-A5A6BD1305E0}" type="slidenum">
              <a:rPr lang="pt-PT" smtClean="0"/>
              <a:t>‹#›</a:t>
            </a:fld>
            <a:endParaRPr lang="pt-PT"/>
          </a:p>
        </p:txBody>
      </p:sp>
    </p:spTree>
    <p:extLst>
      <p:ext uri="{BB962C8B-B14F-4D97-AF65-F5344CB8AC3E}">
        <p14:creationId xmlns:p14="http://schemas.microsoft.com/office/powerpoint/2010/main" val="10867419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10"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pt-PT"/>
              <a:t>Clique para editar o estilo de título do Modelo Global</a:t>
            </a:r>
            <a:endParaRPr lang="en-US" dirty="0"/>
          </a:p>
        </p:txBody>
      </p:sp>
      <p:sp>
        <p:nvSpPr>
          <p:cNvPr id="3" name="Text Placeholder 2"/>
          <p:cNvSpPr>
            <a:spLocks noGrp="1"/>
          </p:cNvSpPr>
          <p:nvPr>
            <p:ph type="body" idx="1"/>
          </p:nvPr>
        </p:nvSpPr>
        <p:spPr>
          <a:xfrm>
            <a:off x="814728" y="2174875"/>
            <a:ext cx="5189857"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PT"/>
              <a:t>Editar os estilos de texto do Modelo Global
Segundo nível
Terceiro nível
Quarto nível
Quinto nível</a:t>
            </a:r>
            <a:endParaRPr lang="en-US" dirty="0"/>
          </a:p>
        </p:txBody>
      </p:sp>
      <p:sp>
        <p:nvSpPr>
          <p:cNvPr id="4" name="Content Placeholder 3"/>
          <p:cNvSpPr>
            <a:spLocks noGrp="1"/>
          </p:cNvSpPr>
          <p:nvPr>
            <p:ph sz="half" idx="2"/>
          </p:nvPr>
        </p:nvSpPr>
        <p:spPr>
          <a:xfrm>
            <a:off x="814729" y="2751138"/>
            <a:ext cx="5189856" cy="3109913"/>
          </a:xfrm>
        </p:spPr>
        <p:txBody>
          <a:bodyPr anchor="t">
            <a:normAutofit/>
          </a:bodyPr>
          <a:lstStyle/>
          <a:p>
            <a:pPr lvl="0"/>
            <a:r>
              <a:rPr lang="pt-PT"/>
              <a:t>Editar os estilos de texto do Modelo Global
Segundo nível
Terceiro nível
Quarto nível
Quinto nível</a:t>
            </a:r>
            <a:endParaRPr lang="en-US" dirty="0"/>
          </a:p>
        </p:txBody>
      </p:sp>
      <p:sp>
        <p:nvSpPr>
          <p:cNvPr id="5" name="Text Placeholder 4"/>
          <p:cNvSpPr>
            <a:spLocks noGrp="1"/>
          </p:cNvSpPr>
          <p:nvPr>
            <p:ph type="body" sz="quarter" idx="3"/>
          </p:nvPr>
        </p:nvSpPr>
        <p:spPr>
          <a:xfrm>
            <a:off x="6187415" y="2174875"/>
            <a:ext cx="5194583"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PT"/>
              <a:t>Editar os estilos de texto do Modelo Global
Segundo nível
Terceiro nível
Quarto nível
Quinto nível</a:t>
            </a:r>
            <a:endParaRPr lang="en-US" dirty="0"/>
          </a:p>
        </p:txBody>
      </p:sp>
      <p:sp>
        <p:nvSpPr>
          <p:cNvPr id="6" name="Content Placeholder 5"/>
          <p:cNvSpPr>
            <a:spLocks noGrp="1"/>
          </p:cNvSpPr>
          <p:nvPr>
            <p:ph sz="quarter" idx="4"/>
          </p:nvPr>
        </p:nvSpPr>
        <p:spPr>
          <a:xfrm>
            <a:off x="6187415" y="2751138"/>
            <a:ext cx="5194583" cy="3109913"/>
          </a:xfrm>
        </p:spPr>
        <p:txBody>
          <a:bodyPr anchor="t">
            <a:normAutofit/>
          </a:bodyPr>
          <a:lstStyle/>
          <a:p>
            <a:pPr lvl="0"/>
            <a:r>
              <a:rPr lang="pt-PT"/>
              <a:t>Editar os estilos de texto do Modelo Global
Segundo nível
Terceiro nível
Quarto nível
Quinto nível</a:t>
            </a:r>
            <a:endParaRPr lang="en-US" dirty="0"/>
          </a:p>
        </p:txBody>
      </p:sp>
      <p:sp>
        <p:nvSpPr>
          <p:cNvPr id="7" name="Date Placeholder 6"/>
          <p:cNvSpPr>
            <a:spLocks noGrp="1"/>
          </p:cNvSpPr>
          <p:nvPr>
            <p:ph type="dt" sz="half" idx="10"/>
          </p:nvPr>
        </p:nvSpPr>
        <p:spPr/>
        <p:txBody>
          <a:bodyPr/>
          <a:lstStyle/>
          <a:p>
            <a:fld id="{77263477-8596-6D4B-A9BA-4415F21BD6CA}" type="datetime1">
              <a:rPr lang="en-US" smtClean="0"/>
              <a:t>2/9/21</a:t>
            </a:fld>
            <a:endParaRPr lang="pt-PT"/>
          </a:p>
        </p:txBody>
      </p:sp>
      <p:sp>
        <p:nvSpPr>
          <p:cNvPr id="8" name="Footer Placeholder 7"/>
          <p:cNvSpPr>
            <a:spLocks noGrp="1"/>
          </p:cNvSpPr>
          <p:nvPr>
            <p:ph type="ftr" sz="quarter" idx="11"/>
          </p:nvPr>
        </p:nvSpPr>
        <p:spPr/>
        <p:txBody>
          <a:bodyPr/>
          <a:lstStyle/>
          <a:p>
            <a:endParaRPr lang="pt-PT"/>
          </a:p>
        </p:txBody>
      </p:sp>
      <p:sp>
        <p:nvSpPr>
          <p:cNvPr id="9" name="Slide Number Placeholder 8"/>
          <p:cNvSpPr>
            <a:spLocks noGrp="1"/>
          </p:cNvSpPr>
          <p:nvPr>
            <p:ph type="sldNum" sz="quarter" idx="12"/>
          </p:nvPr>
        </p:nvSpPr>
        <p:spPr/>
        <p:txBody>
          <a:bodyPr/>
          <a:lstStyle/>
          <a:p>
            <a:fld id="{A9135C31-6AD0-CA46-9D97-A5A6BD1305E0}" type="slidenum">
              <a:rPr lang="pt-PT" smtClean="0"/>
              <a:t>‹#›</a:t>
            </a:fld>
            <a:endParaRPr lang="pt-PT"/>
          </a:p>
        </p:txBody>
      </p:sp>
    </p:spTree>
    <p:extLst>
      <p:ext uri="{BB962C8B-B14F-4D97-AF65-F5344CB8AC3E}">
        <p14:creationId xmlns:p14="http://schemas.microsoft.com/office/powerpoint/2010/main" val="10497793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 Título">
    <p:spTree>
      <p:nvGrpSpPr>
        <p:cNvPr id="1" name=""/>
        <p:cNvGrpSpPr/>
        <p:nvPr/>
      </p:nvGrpSpPr>
      <p:grpSpPr>
        <a:xfrm>
          <a:off x="0" y="0"/>
          <a:ext cx="0" cy="0"/>
          <a:chOff x="0" y="0"/>
          <a:chExt cx="0" cy="0"/>
        </a:xfrm>
      </p:grpSpPr>
      <p:sp>
        <p:nvSpPr>
          <p:cNvPr id="6"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pt-PT"/>
              <a:t>Clique para editar o estilo de título do Modelo Global</a:t>
            </a:r>
            <a:endParaRPr lang="en-US" dirty="0"/>
          </a:p>
        </p:txBody>
      </p:sp>
      <p:sp>
        <p:nvSpPr>
          <p:cNvPr id="3" name="Date Placeholder 2"/>
          <p:cNvSpPr>
            <a:spLocks noGrp="1"/>
          </p:cNvSpPr>
          <p:nvPr>
            <p:ph type="dt" sz="half" idx="10"/>
          </p:nvPr>
        </p:nvSpPr>
        <p:spPr/>
        <p:txBody>
          <a:bodyPr/>
          <a:lstStyle/>
          <a:p>
            <a:fld id="{3A134EE7-14CA-6D43-AF23-A19431C7BF3D}" type="datetime1">
              <a:rPr lang="en-US" smtClean="0"/>
              <a:t>2/9/21</a:t>
            </a:fld>
            <a:endParaRPr lang="pt-PT"/>
          </a:p>
        </p:txBody>
      </p:sp>
      <p:sp>
        <p:nvSpPr>
          <p:cNvPr id="4" name="Footer Placeholder 3"/>
          <p:cNvSpPr>
            <a:spLocks noGrp="1"/>
          </p:cNvSpPr>
          <p:nvPr>
            <p:ph type="ftr" sz="quarter" idx="11"/>
          </p:nvPr>
        </p:nvSpPr>
        <p:spPr/>
        <p:txBody>
          <a:bodyPr/>
          <a:lstStyle/>
          <a:p>
            <a:endParaRPr lang="pt-PT"/>
          </a:p>
        </p:txBody>
      </p:sp>
      <p:sp>
        <p:nvSpPr>
          <p:cNvPr id="5" name="Slide Number Placeholder 4"/>
          <p:cNvSpPr>
            <a:spLocks noGrp="1"/>
          </p:cNvSpPr>
          <p:nvPr>
            <p:ph type="sldNum" sz="quarter" idx="12"/>
          </p:nvPr>
        </p:nvSpPr>
        <p:spPr/>
        <p:txBody>
          <a:bodyPr/>
          <a:lstStyle/>
          <a:p>
            <a:fld id="{A9135C31-6AD0-CA46-9D97-A5A6BD1305E0}" type="slidenum">
              <a:rPr lang="pt-PT" smtClean="0"/>
              <a:t>‹#›</a:t>
            </a:fld>
            <a:endParaRPr lang="pt-PT"/>
          </a:p>
        </p:txBody>
      </p:sp>
    </p:spTree>
    <p:extLst>
      <p:ext uri="{BB962C8B-B14F-4D97-AF65-F5344CB8AC3E}">
        <p14:creationId xmlns:p14="http://schemas.microsoft.com/office/powerpoint/2010/main" val="18349829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4844794-9BE2-0B4B-A47C-4897614FE1EE}" type="datetime1">
              <a:rPr lang="en-US" smtClean="0"/>
              <a:t>2/9/21</a:t>
            </a:fld>
            <a:endParaRPr lang="pt-PT"/>
          </a:p>
        </p:txBody>
      </p:sp>
      <p:sp>
        <p:nvSpPr>
          <p:cNvPr id="3" name="Footer Placeholder 2"/>
          <p:cNvSpPr>
            <a:spLocks noGrp="1"/>
          </p:cNvSpPr>
          <p:nvPr>
            <p:ph type="ftr" sz="quarter" idx="11"/>
          </p:nvPr>
        </p:nvSpPr>
        <p:spPr/>
        <p:txBody>
          <a:bodyPr/>
          <a:lstStyle/>
          <a:p>
            <a:endParaRPr lang="pt-PT"/>
          </a:p>
        </p:txBody>
      </p:sp>
      <p:sp>
        <p:nvSpPr>
          <p:cNvPr id="4" name="Slide Number Placeholder 3"/>
          <p:cNvSpPr>
            <a:spLocks noGrp="1"/>
          </p:cNvSpPr>
          <p:nvPr>
            <p:ph type="sldNum" sz="quarter" idx="12"/>
          </p:nvPr>
        </p:nvSpPr>
        <p:spPr/>
        <p:txBody>
          <a:bodyPr/>
          <a:lstStyle/>
          <a:p>
            <a:fld id="{A9135C31-6AD0-CA46-9D97-A5A6BD1305E0}" type="slidenum">
              <a:rPr lang="pt-PT" smtClean="0"/>
              <a:t>‹#›</a:t>
            </a:fld>
            <a:endParaRPr lang="pt-PT"/>
          </a:p>
        </p:txBody>
      </p:sp>
    </p:spTree>
    <p:extLst>
      <p:ext uri="{BB962C8B-B14F-4D97-AF65-F5344CB8AC3E}">
        <p14:creationId xmlns:p14="http://schemas.microsoft.com/office/powerpoint/2010/main" val="3706538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12" name="Freeform 6"/>
          <p:cNvSpPr>
            <a:spLocks noChangeAspect="1"/>
          </p:cNvSpPr>
          <p:nvPr/>
        </p:nvSpPr>
        <p:spPr bwMode="auto">
          <a:xfrm>
            <a:off x="1073151" y="446087"/>
            <a:ext cx="3547533" cy="1814651"/>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073151" y="446088"/>
            <a:ext cx="3547533" cy="1618396"/>
          </a:xfrm>
        </p:spPr>
        <p:txBody>
          <a:bodyPr anchor="b"/>
          <a:lstStyle>
            <a:lvl1pPr algn="l">
              <a:defRPr sz="2000" b="1"/>
            </a:lvl1pPr>
          </a:lstStyle>
          <a:p>
            <a:r>
              <a:rPr lang="pt-PT"/>
              <a:t>Clique para editar o estilo de título do Modelo Global</a:t>
            </a:r>
            <a:endParaRPr lang="en-US" dirty="0"/>
          </a:p>
        </p:txBody>
      </p:sp>
      <p:sp>
        <p:nvSpPr>
          <p:cNvPr id="3" name="Content Placeholder 2"/>
          <p:cNvSpPr>
            <a:spLocks noGrp="1"/>
          </p:cNvSpPr>
          <p:nvPr>
            <p:ph idx="1"/>
          </p:nvPr>
        </p:nvSpPr>
        <p:spPr>
          <a:xfrm>
            <a:off x="4855633" y="446088"/>
            <a:ext cx="6252633" cy="5414963"/>
          </a:xfrm>
        </p:spPr>
        <p:txBody>
          <a:bodyPr>
            <a:normAutofit/>
          </a:bodyPr>
          <a:lstStyle/>
          <a:p>
            <a:pPr lvl="0"/>
            <a:r>
              <a:rPr lang="pt-PT"/>
              <a:t>Editar os estilos de texto do Modelo Global
Segundo nível
Terceiro nível
Quarto nível
Quinto nível</a:t>
            </a:r>
            <a:endParaRPr lang="en-US" dirty="0"/>
          </a:p>
        </p:txBody>
      </p:sp>
      <p:sp>
        <p:nvSpPr>
          <p:cNvPr id="4" name="Text Placeholder 3"/>
          <p:cNvSpPr>
            <a:spLocks noGrp="1"/>
          </p:cNvSpPr>
          <p:nvPr>
            <p:ph type="body" sz="half" idx="2"/>
          </p:nvPr>
        </p:nvSpPr>
        <p:spPr>
          <a:xfrm>
            <a:off x="1073151" y="2260738"/>
            <a:ext cx="3547533" cy="36003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PT"/>
              <a:t>Editar os estilos de texto do Modelo Global
Segundo nível
Terceiro nível
Quarto nível
Quinto nível</a:t>
            </a:r>
            <a:endParaRPr lang="en-US" dirty="0"/>
          </a:p>
        </p:txBody>
      </p:sp>
      <p:sp>
        <p:nvSpPr>
          <p:cNvPr id="5" name="Date Placeholder 4"/>
          <p:cNvSpPr>
            <a:spLocks noGrp="1"/>
          </p:cNvSpPr>
          <p:nvPr>
            <p:ph type="dt" sz="half" idx="10"/>
          </p:nvPr>
        </p:nvSpPr>
        <p:spPr/>
        <p:txBody>
          <a:bodyPr/>
          <a:lstStyle/>
          <a:p>
            <a:fld id="{2C7B4857-1D15-E34B-8A2A-4574FC833D90}" type="datetime1">
              <a:rPr lang="en-US" smtClean="0"/>
              <a:t>2/9/21</a:t>
            </a:fld>
            <a:endParaRPr lang="pt-PT"/>
          </a:p>
        </p:txBody>
      </p:sp>
      <p:sp>
        <p:nvSpPr>
          <p:cNvPr id="6" name="Footer Placeholder 5"/>
          <p:cNvSpPr>
            <a:spLocks noGrp="1"/>
          </p:cNvSpPr>
          <p:nvPr>
            <p:ph type="ftr" sz="quarter" idx="11"/>
          </p:nvPr>
        </p:nvSpPr>
        <p:spPr/>
        <p:txBody>
          <a:bodyPr/>
          <a:lstStyle/>
          <a:p>
            <a:endParaRPr lang="pt-PT"/>
          </a:p>
        </p:txBody>
      </p:sp>
      <p:sp>
        <p:nvSpPr>
          <p:cNvPr id="7" name="Slide Number Placeholder 6"/>
          <p:cNvSpPr>
            <a:spLocks noGrp="1"/>
          </p:cNvSpPr>
          <p:nvPr>
            <p:ph type="sldNum" sz="quarter" idx="12"/>
          </p:nvPr>
        </p:nvSpPr>
        <p:spPr/>
        <p:txBody>
          <a:bodyPr/>
          <a:lstStyle/>
          <a:p>
            <a:fld id="{A9135C31-6AD0-CA46-9D97-A5A6BD1305E0}" type="slidenum">
              <a:rPr lang="pt-PT" smtClean="0"/>
              <a:t>‹#›</a:t>
            </a:fld>
            <a:endParaRPr lang="pt-PT"/>
          </a:p>
        </p:txBody>
      </p:sp>
    </p:spTree>
    <p:extLst>
      <p:ext uri="{BB962C8B-B14F-4D97-AF65-F5344CB8AC3E}">
        <p14:creationId xmlns:p14="http://schemas.microsoft.com/office/powerpoint/2010/main" val="5347035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814728" y="727522"/>
            <a:ext cx="4852988" cy="1617163"/>
          </a:xfrm>
        </p:spPr>
        <p:txBody>
          <a:bodyPr anchor="b">
            <a:normAutofit/>
          </a:bodyPr>
          <a:lstStyle>
            <a:lvl1pPr algn="l">
              <a:defRPr sz="2400" b="0"/>
            </a:lvl1pPr>
          </a:lstStyle>
          <a:p>
            <a:r>
              <a:rPr lang="pt-PT"/>
              <a:t>Clique para editar o estilo de título do Modelo Global</a:t>
            </a:r>
            <a:endParaRPr lang="en-US" dirty="0"/>
          </a:p>
        </p:txBody>
      </p:sp>
      <p:sp>
        <p:nvSpPr>
          <p:cNvPr id="9" name="Picture Placeholder 11"/>
          <p:cNvSpPr>
            <a:spLocks noGrp="1" noChangeAspect="1"/>
          </p:cNvSpPr>
          <p:nvPr>
            <p:ph type="pic" sz="quarter" idx="13"/>
          </p:nvPr>
        </p:nvSpPr>
        <p:spPr bwMode="auto">
          <a:xfrm>
            <a:off x="6098117" y="0"/>
            <a:ext cx="6093883" cy="68580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headEnd/>
            <a:tailEnd/>
          </a:ln>
          <a:effectLst/>
        </p:spPr>
        <p:txBody>
          <a:bodyPr wrap="square" numCol="1" anchor="t" anchorCtr="0" compatLnSpc="1">
            <a:prstTxWarp prst="textNoShape">
              <a:avLst/>
            </a:prstTxWarp>
            <a:normAutofit/>
          </a:bodyPr>
          <a:lstStyle>
            <a:lvl1pPr algn="ctr">
              <a:buFontTx/>
              <a:buNone/>
              <a:defRPr sz="1400"/>
            </a:lvl1pPr>
          </a:lstStyle>
          <a:p>
            <a:r>
              <a:rPr lang="pt-PT"/>
              <a:t>Clique no ícone para adicionar uma imagem</a:t>
            </a:r>
            <a:endParaRPr lang="en-US" dirty="0"/>
          </a:p>
        </p:txBody>
      </p:sp>
      <p:sp>
        <p:nvSpPr>
          <p:cNvPr id="4" name="Text Placeholder 3"/>
          <p:cNvSpPr>
            <a:spLocks noGrp="1"/>
          </p:cNvSpPr>
          <p:nvPr>
            <p:ph type="body" sz="half" idx="2"/>
          </p:nvPr>
        </p:nvSpPr>
        <p:spPr>
          <a:xfrm>
            <a:off x="814728" y="2344684"/>
            <a:ext cx="4852988" cy="3516365"/>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PT"/>
              <a:t>Editar os estilos de texto do Modelo Global
Segundo nível
Terceiro nível
Quarto nível
Quinto nível</a:t>
            </a:r>
            <a:endParaRPr lang="en-US" dirty="0"/>
          </a:p>
        </p:txBody>
      </p:sp>
      <p:sp>
        <p:nvSpPr>
          <p:cNvPr id="5" name="Date Placeholder 4"/>
          <p:cNvSpPr>
            <a:spLocks noGrp="1"/>
          </p:cNvSpPr>
          <p:nvPr>
            <p:ph type="dt" sz="half" idx="10"/>
          </p:nvPr>
        </p:nvSpPr>
        <p:spPr>
          <a:xfrm>
            <a:off x="3885810" y="6041362"/>
            <a:ext cx="976879" cy="365125"/>
          </a:xfrm>
        </p:spPr>
        <p:txBody>
          <a:bodyPr/>
          <a:lstStyle/>
          <a:p>
            <a:fld id="{FD13B4A2-0AC1-DD4C-9423-FB850105EA5E}" type="datetime1">
              <a:rPr lang="en-US" smtClean="0"/>
              <a:t>2/9/21</a:t>
            </a:fld>
            <a:endParaRPr lang="pt-PT"/>
          </a:p>
        </p:txBody>
      </p:sp>
      <p:sp>
        <p:nvSpPr>
          <p:cNvPr id="6" name="Footer Placeholder 5"/>
          <p:cNvSpPr>
            <a:spLocks noGrp="1"/>
          </p:cNvSpPr>
          <p:nvPr>
            <p:ph type="ftr" sz="quarter" idx="11"/>
          </p:nvPr>
        </p:nvSpPr>
        <p:spPr>
          <a:xfrm>
            <a:off x="590396" y="6041362"/>
            <a:ext cx="3295413" cy="365125"/>
          </a:xfrm>
        </p:spPr>
        <p:txBody>
          <a:bodyPr/>
          <a:lstStyle/>
          <a:p>
            <a:endParaRPr lang="pt-PT"/>
          </a:p>
        </p:txBody>
      </p:sp>
      <p:sp>
        <p:nvSpPr>
          <p:cNvPr id="7" name="Slide Number Placeholder 6"/>
          <p:cNvSpPr>
            <a:spLocks noGrp="1"/>
          </p:cNvSpPr>
          <p:nvPr>
            <p:ph type="sldNum" sz="quarter" idx="12"/>
          </p:nvPr>
        </p:nvSpPr>
        <p:spPr>
          <a:xfrm>
            <a:off x="4862689" y="5915888"/>
            <a:ext cx="1062155" cy="490599"/>
          </a:xfrm>
        </p:spPr>
        <p:txBody>
          <a:bodyPr/>
          <a:lstStyle/>
          <a:p>
            <a:fld id="{A9135C31-6AD0-CA46-9D97-A5A6BD1305E0}" type="slidenum">
              <a:rPr lang="pt-PT" smtClean="0"/>
              <a:t>‹#›</a:t>
            </a:fld>
            <a:endParaRPr lang="pt-PT"/>
          </a:p>
        </p:txBody>
      </p:sp>
    </p:spTree>
    <p:extLst>
      <p:ext uri="{BB962C8B-B14F-4D97-AF65-F5344CB8AC3E}">
        <p14:creationId xmlns:p14="http://schemas.microsoft.com/office/powerpoint/2010/main" val="21969381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0000" y="447188"/>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pt-PT"/>
              <a:t>Clique para editar o estilo de título do Modelo Global</a:t>
            </a:r>
            <a:endParaRPr lang="en-US" dirty="0"/>
          </a:p>
        </p:txBody>
      </p:sp>
      <p:sp>
        <p:nvSpPr>
          <p:cNvPr id="3" name="Text Placeholder 2"/>
          <p:cNvSpPr>
            <a:spLocks noGrp="1"/>
          </p:cNvSpPr>
          <p:nvPr>
            <p:ph type="body" idx="1"/>
          </p:nvPr>
        </p:nvSpPr>
        <p:spPr>
          <a:xfrm>
            <a:off x="810000" y="2184401"/>
            <a:ext cx="10563285" cy="3674397"/>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a:r>
              <a:rPr lang="pt-PT"/>
              <a:t>Editar os estilos de texto do Modelo Global
Segundo nível
Terceiro nível
Quarto nível
Quinto nível</a:t>
            </a:r>
            <a:endParaRPr lang="en-US" dirty="0"/>
          </a:p>
        </p:txBody>
      </p:sp>
      <p:sp>
        <p:nvSpPr>
          <p:cNvPr id="5" name="Footer Placeholder 4"/>
          <p:cNvSpPr>
            <a:spLocks noGrp="1"/>
          </p:cNvSpPr>
          <p:nvPr>
            <p:ph type="ftr" sz="quarter" idx="3"/>
          </p:nvPr>
        </p:nvSpPr>
        <p:spPr>
          <a:xfrm>
            <a:off x="451514" y="6041362"/>
            <a:ext cx="8644320" cy="365125"/>
          </a:xfrm>
          <a:prstGeom prst="rect">
            <a:avLst/>
          </a:prstGeom>
        </p:spPr>
        <p:txBody>
          <a:bodyPr vert="horz" lIns="91440" tIns="45720" rIns="91440" bIns="45720" rtlCol="0" anchor="b"/>
          <a:lstStyle>
            <a:lvl1pPr algn="l">
              <a:defRPr sz="900">
                <a:solidFill>
                  <a:schemeClr val="tx1"/>
                </a:solidFill>
              </a:defRPr>
            </a:lvl1pPr>
          </a:lstStyle>
          <a:p>
            <a:endParaRPr lang="pt-PT"/>
          </a:p>
        </p:txBody>
      </p:sp>
      <p:sp>
        <p:nvSpPr>
          <p:cNvPr id="4" name="Date Placeholder 3"/>
          <p:cNvSpPr>
            <a:spLocks noGrp="1"/>
          </p:cNvSpPr>
          <p:nvPr>
            <p:ph type="dt" sz="half" idx="2"/>
          </p:nvPr>
        </p:nvSpPr>
        <p:spPr>
          <a:xfrm>
            <a:off x="9334626" y="6041362"/>
            <a:ext cx="1343706" cy="365125"/>
          </a:xfrm>
          <a:prstGeom prst="rect">
            <a:avLst/>
          </a:prstGeom>
        </p:spPr>
        <p:txBody>
          <a:bodyPr vert="horz" lIns="91440" tIns="45720" rIns="91440" bIns="45720" rtlCol="0" anchor="b"/>
          <a:lstStyle>
            <a:lvl1pPr algn="r">
              <a:defRPr sz="900">
                <a:solidFill>
                  <a:schemeClr val="tx1"/>
                </a:solidFill>
              </a:defRPr>
            </a:lvl1pPr>
          </a:lstStyle>
          <a:p>
            <a:fld id="{87AA91A6-5CA5-BC47-BD30-9AB99C9DA1FE}" type="datetime1">
              <a:rPr lang="en-US" smtClean="0"/>
              <a:t>2/9/21</a:t>
            </a:fld>
            <a:endParaRPr lang="pt-PT"/>
          </a:p>
        </p:txBody>
      </p:sp>
      <p:sp>
        <p:nvSpPr>
          <p:cNvPr id="6" name="Slide Number Placeholder 5"/>
          <p:cNvSpPr>
            <a:spLocks noGrp="1"/>
          </p:cNvSpPr>
          <p:nvPr>
            <p:ph type="sldNum" sz="quarter" idx="4"/>
          </p:nvPr>
        </p:nvSpPr>
        <p:spPr>
          <a:xfrm>
            <a:off x="10678331" y="5915888"/>
            <a:ext cx="1062155" cy="490599"/>
          </a:xfrm>
          <a:prstGeom prst="rect">
            <a:avLst/>
          </a:prstGeom>
        </p:spPr>
        <p:txBody>
          <a:bodyPr vert="horz" lIns="91440" tIns="45720" rIns="91440" bIns="10800" rtlCol="0" anchor="b"/>
          <a:lstStyle>
            <a:lvl1pPr algn="r">
              <a:defRPr sz="2000">
                <a:solidFill>
                  <a:schemeClr val="accent1"/>
                </a:solidFill>
              </a:defRPr>
            </a:lvl1pPr>
          </a:lstStyle>
          <a:p>
            <a:fld id="{A9135C31-6AD0-CA46-9D97-A5A6BD1305E0}" type="slidenum">
              <a:rPr lang="pt-PT" smtClean="0"/>
              <a:t>‹#›</a:t>
            </a:fld>
            <a:endParaRPr lang="pt-PT"/>
          </a:p>
        </p:txBody>
      </p:sp>
    </p:spTree>
    <p:extLst>
      <p:ext uri="{BB962C8B-B14F-4D97-AF65-F5344CB8AC3E}">
        <p14:creationId xmlns:p14="http://schemas.microsoft.com/office/powerpoint/2010/main" val="811997133"/>
      </p:ext>
    </p:extLst>
  </p:cSld>
  <p:clrMap bg1="dk1" tx1="lt1" bg2="dk2" tx2="lt2" accent1="accent1" accent2="accent2" accent3="accent3" accent4="accent4" accent5="accent5" accent6="accent6" hlink="hlink" folHlink="folHlink"/>
  <p:sldLayoutIdLst>
    <p:sldLayoutId id="2147483763" r:id="rId1"/>
    <p:sldLayoutId id="2147483764" r:id="rId2"/>
    <p:sldLayoutId id="2147483765" r:id="rId3"/>
    <p:sldLayoutId id="2147483766" r:id="rId4"/>
    <p:sldLayoutId id="2147483767" r:id="rId5"/>
    <p:sldLayoutId id="2147483768" r:id="rId6"/>
    <p:sldLayoutId id="2147483769" r:id="rId7"/>
    <p:sldLayoutId id="2147483770" r:id="rId8"/>
    <p:sldLayoutId id="2147483771" r:id="rId9"/>
    <p:sldLayoutId id="2147483772" r:id="rId10"/>
    <p:sldLayoutId id="2147483773" r:id="rId11"/>
    <p:sldLayoutId id="2147483774" r:id="rId12"/>
    <p:sldLayoutId id="2147483775" r:id="rId13"/>
    <p:sldLayoutId id="2147483776" r:id="rId14"/>
  </p:sldLayoutIdLst>
  <p:hf hdr="0" ftr="0" dt="0"/>
  <p:txStyles>
    <p:title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image" Target="../media/image55.svg"/><Relationship Id="rId3" Type="http://schemas.openxmlformats.org/officeDocument/2006/relationships/image" Target="../media/image42.png"/><Relationship Id="rId7" Type="http://schemas.openxmlformats.org/officeDocument/2006/relationships/image" Target="../media/image54.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47.svg"/><Relationship Id="rId5" Type="http://schemas.openxmlformats.org/officeDocument/2006/relationships/image" Target="../media/image46.png"/><Relationship Id="rId10" Type="http://schemas.openxmlformats.org/officeDocument/2006/relationships/image" Target="../media/image57.svg"/><Relationship Id="rId4" Type="http://schemas.openxmlformats.org/officeDocument/2006/relationships/image" Target="../media/image43.svg"/><Relationship Id="rId9" Type="http://schemas.openxmlformats.org/officeDocument/2006/relationships/image" Target="../media/image56.png"/></Relationships>
</file>

<file path=ppt/slides/_rels/slide11.xml.rels><?xml version="1.0" encoding="UTF-8" standalone="yes"?>
<Relationships xmlns="http://schemas.openxmlformats.org/package/2006/relationships"><Relationship Id="rId8" Type="http://schemas.openxmlformats.org/officeDocument/2006/relationships/image" Target="../media/image63.svg"/><Relationship Id="rId3" Type="http://schemas.openxmlformats.org/officeDocument/2006/relationships/image" Target="../media/image58.png"/><Relationship Id="rId7" Type="http://schemas.openxmlformats.org/officeDocument/2006/relationships/image" Target="../media/image62.png"/><Relationship Id="rId12" Type="http://schemas.openxmlformats.org/officeDocument/2006/relationships/image" Target="../media/image67.sv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61.svg"/><Relationship Id="rId11" Type="http://schemas.openxmlformats.org/officeDocument/2006/relationships/image" Target="../media/image66.png"/><Relationship Id="rId5" Type="http://schemas.openxmlformats.org/officeDocument/2006/relationships/image" Target="../media/image60.png"/><Relationship Id="rId10" Type="http://schemas.openxmlformats.org/officeDocument/2006/relationships/image" Target="../media/image65.svg"/><Relationship Id="rId4" Type="http://schemas.openxmlformats.org/officeDocument/2006/relationships/image" Target="../media/image59.svg"/><Relationship Id="rId9" Type="http://schemas.openxmlformats.org/officeDocument/2006/relationships/image" Target="../media/image6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69.sv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71.svg"/></Relationships>
</file>

<file path=ppt/slides/_rels/slide16.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73.svg"/><Relationship Id="rId7" Type="http://schemas.openxmlformats.org/officeDocument/2006/relationships/image" Target="../media/image61.svg"/><Relationship Id="rId2" Type="http://schemas.openxmlformats.org/officeDocument/2006/relationships/image" Target="../media/image72.png"/><Relationship Id="rId1" Type="http://schemas.openxmlformats.org/officeDocument/2006/relationships/slideLayout" Target="../slideLayouts/slideLayout2.xml"/><Relationship Id="rId6" Type="http://schemas.openxmlformats.org/officeDocument/2006/relationships/image" Target="../media/image60.png"/><Relationship Id="rId11" Type="http://schemas.openxmlformats.org/officeDocument/2006/relationships/image" Target="../media/image79.svg"/><Relationship Id="rId5" Type="http://schemas.openxmlformats.org/officeDocument/2006/relationships/image" Target="../media/image75.svg"/><Relationship Id="rId10" Type="http://schemas.openxmlformats.org/officeDocument/2006/relationships/image" Target="../media/image78.png"/><Relationship Id="rId4" Type="http://schemas.openxmlformats.org/officeDocument/2006/relationships/image" Target="../media/image74.png"/><Relationship Id="rId9" Type="http://schemas.openxmlformats.org/officeDocument/2006/relationships/image" Target="../media/image77.svg"/></Relationships>
</file>

<file path=ppt/slides/_rels/slide17.xml.rels><?xml version="1.0" encoding="UTF-8" standalone="yes"?>
<Relationships xmlns="http://schemas.openxmlformats.org/package/2006/relationships"><Relationship Id="rId8" Type="http://schemas.openxmlformats.org/officeDocument/2006/relationships/image" Target="../media/image79.svg"/><Relationship Id="rId3" Type="http://schemas.openxmlformats.org/officeDocument/2006/relationships/image" Target="../media/image80.png"/><Relationship Id="rId7" Type="http://schemas.openxmlformats.org/officeDocument/2006/relationships/image" Target="../media/image78.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83.svg"/><Relationship Id="rId5" Type="http://schemas.openxmlformats.org/officeDocument/2006/relationships/image" Target="../media/image82.png"/><Relationship Id="rId10" Type="http://schemas.openxmlformats.org/officeDocument/2006/relationships/image" Target="../media/image85.svg"/><Relationship Id="rId4" Type="http://schemas.openxmlformats.org/officeDocument/2006/relationships/image" Target="../media/image81.svg"/><Relationship Id="rId9" Type="http://schemas.openxmlformats.org/officeDocument/2006/relationships/image" Target="../media/image84.png"/></Relationships>
</file>

<file path=ppt/slides/_rels/slide18.xml.rels><?xml version="1.0" encoding="UTF-8" standalone="yes"?>
<Relationships xmlns="http://schemas.openxmlformats.org/package/2006/relationships"><Relationship Id="rId8" Type="http://schemas.openxmlformats.org/officeDocument/2006/relationships/image" Target="../media/image85.svg"/><Relationship Id="rId3" Type="http://schemas.openxmlformats.org/officeDocument/2006/relationships/image" Target="../media/image82.png"/><Relationship Id="rId7" Type="http://schemas.openxmlformats.org/officeDocument/2006/relationships/image" Target="../media/image84.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79.svg"/><Relationship Id="rId5" Type="http://schemas.openxmlformats.org/officeDocument/2006/relationships/image" Target="../media/image78.png"/><Relationship Id="rId4" Type="http://schemas.openxmlformats.org/officeDocument/2006/relationships/image" Target="../media/image83.svg"/></Relationships>
</file>

<file path=ppt/slides/_rels/slide19.xml.rels><?xml version="1.0" encoding="UTF-8" standalone="yes"?>
<Relationships xmlns="http://schemas.openxmlformats.org/package/2006/relationships"><Relationship Id="rId8" Type="http://schemas.openxmlformats.org/officeDocument/2006/relationships/image" Target="../media/image89.svg"/><Relationship Id="rId3" Type="http://schemas.openxmlformats.org/officeDocument/2006/relationships/image" Target="../media/image82.png"/><Relationship Id="rId7" Type="http://schemas.openxmlformats.org/officeDocument/2006/relationships/image" Target="../media/image88.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87.svg"/><Relationship Id="rId5" Type="http://schemas.openxmlformats.org/officeDocument/2006/relationships/image" Target="../media/image86.png"/><Relationship Id="rId4" Type="http://schemas.openxmlformats.org/officeDocument/2006/relationships/image" Target="../media/image83.sv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91.svg"/><Relationship Id="rId3" Type="http://schemas.openxmlformats.org/officeDocument/2006/relationships/image" Target="../media/image60.png"/><Relationship Id="rId7" Type="http://schemas.openxmlformats.org/officeDocument/2006/relationships/image" Target="../media/image90.png"/><Relationship Id="rId12" Type="http://schemas.openxmlformats.org/officeDocument/2006/relationships/image" Target="../media/image93.sv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75.svg"/><Relationship Id="rId11" Type="http://schemas.openxmlformats.org/officeDocument/2006/relationships/image" Target="../media/image92.png"/><Relationship Id="rId5" Type="http://schemas.openxmlformats.org/officeDocument/2006/relationships/image" Target="../media/image74.png"/><Relationship Id="rId10" Type="http://schemas.openxmlformats.org/officeDocument/2006/relationships/image" Target="../media/image79.svg"/><Relationship Id="rId4" Type="http://schemas.openxmlformats.org/officeDocument/2006/relationships/image" Target="../media/image61.svg"/><Relationship Id="rId9" Type="http://schemas.openxmlformats.org/officeDocument/2006/relationships/image" Target="../media/image78.png"/></Relationships>
</file>

<file path=ppt/slides/_rels/slide2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71.svg"/></Relationships>
</file>

<file path=ppt/slides/_rels/slide22.xml.rels><?xml version="1.0" encoding="UTF-8" standalone="yes"?>
<Relationships xmlns="http://schemas.openxmlformats.org/package/2006/relationships"><Relationship Id="rId8" Type="http://schemas.openxmlformats.org/officeDocument/2006/relationships/image" Target="../media/image99.png"/><Relationship Id="rId3" Type="http://schemas.openxmlformats.org/officeDocument/2006/relationships/image" Target="../media/image94.png"/><Relationship Id="rId7" Type="http://schemas.openxmlformats.org/officeDocument/2006/relationships/image" Target="../media/image98.tiff"/><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97.png"/><Relationship Id="rId5" Type="http://schemas.openxmlformats.org/officeDocument/2006/relationships/image" Target="../media/image96.tiff"/><Relationship Id="rId4" Type="http://schemas.openxmlformats.org/officeDocument/2006/relationships/image" Target="../media/image95.tiff"/></Relationships>
</file>

<file path=ppt/slides/_rels/slide23.xml.rels><?xml version="1.0" encoding="UTF-8" standalone="yes"?>
<Relationships xmlns="http://schemas.openxmlformats.org/package/2006/relationships"><Relationship Id="rId8" Type="http://schemas.openxmlformats.org/officeDocument/2006/relationships/image" Target="../media/image101.png"/><Relationship Id="rId3" Type="http://schemas.openxmlformats.org/officeDocument/2006/relationships/image" Target="../media/image94.png"/><Relationship Id="rId7" Type="http://schemas.openxmlformats.org/officeDocument/2006/relationships/image" Target="../media/image100.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97.png"/><Relationship Id="rId5" Type="http://schemas.openxmlformats.org/officeDocument/2006/relationships/image" Target="../media/image96.tiff"/><Relationship Id="rId4" Type="http://schemas.openxmlformats.org/officeDocument/2006/relationships/image" Target="../media/image95.tiff"/></Relationships>
</file>

<file path=ppt/slides/_rels/slide24.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105.png"/><Relationship Id="rId5" Type="http://schemas.openxmlformats.org/officeDocument/2006/relationships/image" Target="../media/image104.png"/><Relationship Id="rId4" Type="http://schemas.openxmlformats.org/officeDocument/2006/relationships/image" Target="../media/image103.png"/></Relationships>
</file>

<file path=ppt/slides/_rels/slide25.xml.rels><?xml version="1.0" encoding="UTF-8" standalone="yes"?>
<Relationships xmlns="http://schemas.openxmlformats.org/package/2006/relationships"><Relationship Id="rId3" Type="http://schemas.openxmlformats.org/officeDocument/2006/relationships/hyperlink" Target="https://github.com/aanciaes/secure-redis-container"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hyperlink" Target="https://github.com/aanciaes/secure-redis-client" TargetMode="External"/><Relationship Id="rId4" Type="http://schemas.openxmlformats.org/officeDocument/2006/relationships/hyperlink" Target="https://github.com/aanciaes/secure-redis-proxy"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107.png"/></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9.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108.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chart" Target="../charts/chart3.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108.png"/><Relationship Id="rId4" Type="http://schemas.openxmlformats.org/officeDocument/2006/relationships/chart" Target="../charts/chart5.xml"/></Relationships>
</file>

<file path=ppt/slides/_rels/slide32.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chart" Target="../charts/char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image" Target="../media/image63.svg"/><Relationship Id="rId3" Type="http://schemas.openxmlformats.org/officeDocument/2006/relationships/image" Target="../media/image58.png"/><Relationship Id="rId7" Type="http://schemas.openxmlformats.org/officeDocument/2006/relationships/image" Target="../media/image62.png"/><Relationship Id="rId12" Type="http://schemas.openxmlformats.org/officeDocument/2006/relationships/image" Target="../media/image67.sv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61.svg"/><Relationship Id="rId11" Type="http://schemas.openxmlformats.org/officeDocument/2006/relationships/image" Target="../media/image66.png"/><Relationship Id="rId5" Type="http://schemas.openxmlformats.org/officeDocument/2006/relationships/image" Target="../media/image60.png"/><Relationship Id="rId10" Type="http://schemas.openxmlformats.org/officeDocument/2006/relationships/image" Target="../media/image65.svg"/><Relationship Id="rId4" Type="http://schemas.openxmlformats.org/officeDocument/2006/relationships/image" Target="../media/image59.svg"/><Relationship Id="rId9" Type="http://schemas.openxmlformats.org/officeDocument/2006/relationships/image" Target="../media/image64.png"/></Relationships>
</file>

<file path=ppt/slides/_rels/slide3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43.sv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8" Type="http://schemas.openxmlformats.org/officeDocument/2006/relationships/image" Target="../media/image112.svg"/><Relationship Id="rId13" Type="http://schemas.openxmlformats.org/officeDocument/2006/relationships/image" Target="../media/image84.png"/><Relationship Id="rId3" Type="http://schemas.openxmlformats.org/officeDocument/2006/relationships/image" Target="../media/image42.png"/><Relationship Id="rId7" Type="http://schemas.openxmlformats.org/officeDocument/2006/relationships/image" Target="../media/image111.png"/><Relationship Id="rId12" Type="http://schemas.openxmlformats.org/officeDocument/2006/relationships/image" Target="../media/image45.svg"/><Relationship Id="rId2" Type="http://schemas.openxmlformats.org/officeDocument/2006/relationships/notesSlide" Target="../notesSlides/notesSlide35.xml"/><Relationship Id="rId16" Type="http://schemas.openxmlformats.org/officeDocument/2006/relationships/image" Target="../media/image116.svg"/><Relationship Id="rId1" Type="http://schemas.openxmlformats.org/officeDocument/2006/relationships/slideLayout" Target="../slideLayouts/slideLayout2.xml"/><Relationship Id="rId6" Type="http://schemas.openxmlformats.org/officeDocument/2006/relationships/image" Target="../media/image110.svg"/><Relationship Id="rId11" Type="http://schemas.openxmlformats.org/officeDocument/2006/relationships/image" Target="../media/image44.png"/><Relationship Id="rId5" Type="http://schemas.openxmlformats.org/officeDocument/2006/relationships/image" Target="../media/image109.png"/><Relationship Id="rId15" Type="http://schemas.openxmlformats.org/officeDocument/2006/relationships/image" Target="../media/image115.png"/><Relationship Id="rId10" Type="http://schemas.openxmlformats.org/officeDocument/2006/relationships/image" Target="../media/image114.svg"/><Relationship Id="rId4" Type="http://schemas.openxmlformats.org/officeDocument/2006/relationships/image" Target="../media/image43.svg"/><Relationship Id="rId9" Type="http://schemas.openxmlformats.org/officeDocument/2006/relationships/image" Target="../media/image113.png"/><Relationship Id="rId14" Type="http://schemas.openxmlformats.org/officeDocument/2006/relationships/image" Target="../media/image85.svg"/></Relationships>
</file>

<file path=ppt/slides/_rels/slide48.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49.xml.rels><?xml version="1.0" encoding="UTF-8" standalone="yes"?>
<Relationships xmlns="http://schemas.openxmlformats.org/package/2006/relationships"><Relationship Id="rId3" Type="http://schemas.openxmlformats.org/officeDocument/2006/relationships/image" Target="../media/image117.tiff"/><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69.svg"/><Relationship Id="rId5" Type="http://schemas.openxmlformats.org/officeDocument/2006/relationships/image" Target="../media/image68.png"/><Relationship Id="rId4" Type="http://schemas.openxmlformats.org/officeDocument/2006/relationships/image" Target="../media/image94.png"/></Relationships>
</file>

<file path=ppt/slides/_rels/slide5.xml.rels><?xml version="1.0" encoding="UTF-8" standalone="yes"?>
<Relationships xmlns="http://schemas.openxmlformats.org/package/2006/relationships"><Relationship Id="rId8" Type="http://schemas.openxmlformats.org/officeDocument/2006/relationships/image" Target="../media/image8.svg"/><Relationship Id="rId13" Type="http://schemas.openxmlformats.org/officeDocument/2006/relationships/image" Target="../media/image13.png"/><Relationship Id="rId18" Type="http://schemas.openxmlformats.org/officeDocument/2006/relationships/image" Target="../media/image18.svg"/><Relationship Id="rId26" Type="http://schemas.openxmlformats.org/officeDocument/2006/relationships/image" Target="../media/image26.svg"/><Relationship Id="rId3" Type="http://schemas.openxmlformats.org/officeDocument/2006/relationships/image" Target="../media/image3.png"/><Relationship Id="rId21" Type="http://schemas.openxmlformats.org/officeDocument/2006/relationships/image" Target="../media/image21.png"/><Relationship Id="rId7" Type="http://schemas.openxmlformats.org/officeDocument/2006/relationships/image" Target="../media/image7.png"/><Relationship Id="rId12" Type="http://schemas.openxmlformats.org/officeDocument/2006/relationships/image" Target="../media/image12.svg"/><Relationship Id="rId17" Type="http://schemas.openxmlformats.org/officeDocument/2006/relationships/image" Target="../media/image17.png"/><Relationship Id="rId25" Type="http://schemas.openxmlformats.org/officeDocument/2006/relationships/image" Target="../media/image25.png"/><Relationship Id="rId2" Type="http://schemas.openxmlformats.org/officeDocument/2006/relationships/notesSlide" Target="../notesSlides/notesSlide5.xml"/><Relationship Id="rId16" Type="http://schemas.openxmlformats.org/officeDocument/2006/relationships/image" Target="../media/image16.svg"/><Relationship Id="rId20" Type="http://schemas.openxmlformats.org/officeDocument/2006/relationships/image" Target="../media/image20.svg"/><Relationship Id="rId29"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6.svg"/><Relationship Id="rId11" Type="http://schemas.openxmlformats.org/officeDocument/2006/relationships/image" Target="../media/image11.png"/><Relationship Id="rId24" Type="http://schemas.openxmlformats.org/officeDocument/2006/relationships/image" Target="../media/image24.svg"/><Relationship Id="rId5" Type="http://schemas.openxmlformats.org/officeDocument/2006/relationships/image" Target="../media/image5.png"/><Relationship Id="rId15" Type="http://schemas.openxmlformats.org/officeDocument/2006/relationships/image" Target="../media/image15.png"/><Relationship Id="rId23" Type="http://schemas.openxmlformats.org/officeDocument/2006/relationships/image" Target="../media/image23.png"/><Relationship Id="rId28" Type="http://schemas.openxmlformats.org/officeDocument/2006/relationships/image" Target="../media/image28.svg"/><Relationship Id="rId10" Type="http://schemas.openxmlformats.org/officeDocument/2006/relationships/image" Target="../media/image10.svg"/><Relationship Id="rId19" Type="http://schemas.openxmlformats.org/officeDocument/2006/relationships/image" Target="../media/image19.png"/><Relationship Id="rId4" Type="http://schemas.openxmlformats.org/officeDocument/2006/relationships/image" Target="../media/image4.svg"/><Relationship Id="rId9" Type="http://schemas.openxmlformats.org/officeDocument/2006/relationships/image" Target="../media/image9.png"/><Relationship Id="rId14" Type="http://schemas.openxmlformats.org/officeDocument/2006/relationships/image" Target="../media/image14.svg"/><Relationship Id="rId22" Type="http://schemas.openxmlformats.org/officeDocument/2006/relationships/image" Target="../media/image22.svg"/><Relationship Id="rId27" Type="http://schemas.openxmlformats.org/officeDocument/2006/relationships/image" Target="../media/image27.png"/></Relationships>
</file>

<file path=ppt/slides/_rels/slide5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69.svg"/></Relationships>
</file>

<file path=ppt/slides/_rels/slide51.xml.rels><?xml version="1.0" encoding="UTF-8" standalone="yes"?>
<Relationships xmlns="http://schemas.openxmlformats.org/package/2006/relationships"><Relationship Id="rId3" Type="http://schemas.openxmlformats.org/officeDocument/2006/relationships/image" Target="../media/image79.svg"/><Relationship Id="rId7" Type="http://schemas.openxmlformats.org/officeDocument/2006/relationships/image" Target="../media/image119.svg"/><Relationship Id="rId2" Type="http://schemas.openxmlformats.org/officeDocument/2006/relationships/image" Target="../media/image78.png"/><Relationship Id="rId1" Type="http://schemas.openxmlformats.org/officeDocument/2006/relationships/slideLayout" Target="../slideLayouts/slideLayout2.xml"/><Relationship Id="rId6" Type="http://schemas.openxmlformats.org/officeDocument/2006/relationships/image" Target="../media/image118.png"/><Relationship Id="rId5" Type="http://schemas.openxmlformats.org/officeDocument/2006/relationships/image" Target="../media/image85.svg"/><Relationship Id="rId4" Type="http://schemas.openxmlformats.org/officeDocument/2006/relationships/image" Target="../media/image84.png"/></Relationships>
</file>

<file path=ppt/slides/_rels/slide52.xml.rels><?xml version="1.0" encoding="UTF-8" standalone="yes"?>
<Relationships xmlns="http://schemas.openxmlformats.org/package/2006/relationships"><Relationship Id="rId3" Type="http://schemas.openxmlformats.org/officeDocument/2006/relationships/image" Target="../media/image83.svg"/><Relationship Id="rId7" Type="http://schemas.openxmlformats.org/officeDocument/2006/relationships/image" Target="../media/image85.svg"/><Relationship Id="rId2" Type="http://schemas.openxmlformats.org/officeDocument/2006/relationships/image" Target="../media/image82.png"/><Relationship Id="rId1" Type="http://schemas.openxmlformats.org/officeDocument/2006/relationships/slideLayout" Target="../slideLayouts/slideLayout2.xml"/><Relationship Id="rId6" Type="http://schemas.openxmlformats.org/officeDocument/2006/relationships/image" Target="../media/image84.png"/><Relationship Id="rId5" Type="http://schemas.openxmlformats.org/officeDocument/2006/relationships/image" Target="../media/image79.svg"/><Relationship Id="rId4" Type="http://schemas.openxmlformats.org/officeDocument/2006/relationships/image" Target="../media/image78.png"/></Relationships>
</file>

<file path=ppt/slides/_rels/slide53.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54.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image" Target="../media/image106.png"/><Relationship Id="rId7" Type="http://schemas.openxmlformats.org/officeDocument/2006/relationships/diagramColors" Target="../diagrams/colors5.xml"/><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s>
</file>

<file path=ppt/slides/_rels/slide55.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chart" Target="../charts/chart9.xml"/><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chart" Target="../charts/chart10.xml"/><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3" Type="http://schemas.openxmlformats.org/officeDocument/2006/relationships/image" Target="../media/image13.png"/><Relationship Id="rId18" Type="http://schemas.openxmlformats.org/officeDocument/2006/relationships/image" Target="../media/image18.svg"/><Relationship Id="rId26" Type="http://schemas.openxmlformats.org/officeDocument/2006/relationships/image" Target="../media/image26.svg"/><Relationship Id="rId3" Type="http://schemas.openxmlformats.org/officeDocument/2006/relationships/image" Target="../media/image3.png"/><Relationship Id="rId21" Type="http://schemas.openxmlformats.org/officeDocument/2006/relationships/image" Target="../media/image21.png"/><Relationship Id="rId7" Type="http://schemas.openxmlformats.org/officeDocument/2006/relationships/image" Target="../media/image7.png"/><Relationship Id="rId12" Type="http://schemas.openxmlformats.org/officeDocument/2006/relationships/image" Target="../media/image12.svg"/><Relationship Id="rId17" Type="http://schemas.openxmlformats.org/officeDocument/2006/relationships/image" Target="../media/image17.png"/><Relationship Id="rId25" Type="http://schemas.openxmlformats.org/officeDocument/2006/relationships/image" Target="../media/image25.png"/><Relationship Id="rId33" Type="http://schemas.openxmlformats.org/officeDocument/2006/relationships/image" Target="../media/image29.png"/><Relationship Id="rId2" Type="http://schemas.openxmlformats.org/officeDocument/2006/relationships/notesSlide" Target="../notesSlides/notesSlide6.xml"/><Relationship Id="rId16" Type="http://schemas.openxmlformats.org/officeDocument/2006/relationships/image" Target="../media/image16.svg"/><Relationship Id="rId20" Type="http://schemas.openxmlformats.org/officeDocument/2006/relationships/image" Target="../media/image20.svg"/><Relationship Id="rId29"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31.svg"/><Relationship Id="rId11" Type="http://schemas.openxmlformats.org/officeDocument/2006/relationships/image" Target="../media/image11.png"/><Relationship Id="rId24" Type="http://schemas.openxmlformats.org/officeDocument/2006/relationships/image" Target="../media/image24.svg"/><Relationship Id="rId32" Type="http://schemas.openxmlformats.org/officeDocument/2006/relationships/image" Target="../media/image35.svg"/><Relationship Id="rId5" Type="http://schemas.openxmlformats.org/officeDocument/2006/relationships/image" Target="../media/image30.png"/><Relationship Id="rId15" Type="http://schemas.openxmlformats.org/officeDocument/2006/relationships/image" Target="../media/image15.png"/><Relationship Id="rId23" Type="http://schemas.openxmlformats.org/officeDocument/2006/relationships/image" Target="../media/image23.png"/><Relationship Id="rId28" Type="http://schemas.openxmlformats.org/officeDocument/2006/relationships/image" Target="../media/image28.svg"/><Relationship Id="rId10" Type="http://schemas.openxmlformats.org/officeDocument/2006/relationships/image" Target="../media/image10.svg"/><Relationship Id="rId19" Type="http://schemas.openxmlformats.org/officeDocument/2006/relationships/image" Target="../media/image19.png"/><Relationship Id="rId31" Type="http://schemas.openxmlformats.org/officeDocument/2006/relationships/image" Target="../media/image34.png"/><Relationship Id="rId4" Type="http://schemas.openxmlformats.org/officeDocument/2006/relationships/image" Target="../media/image4.svg"/><Relationship Id="rId9" Type="http://schemas.openxmlformats.org/officeDocument/2006/relationships/image" Target="../media/image9.png"/><Relationship Id="rId14" Type="http://schemas.openxmlformats.org/officeDocument/2006/relationships/image" Target="../media/image14.svg"/><Relationship Id="rId22" Type="http://schemas.openxmlformats.org/officeDocument/2006/relationships/image" Target="../media/image22.svg"/><Relationship Id="rId27" Type="http://schemas.openxmlformats.org/officeDocument/2006/relationships/image" Target="../media/image27.png"/><Relationship Id="rId30" Type="http://schemas.openxmlformats.org/officeDocument/2006/relationships/image" Target="../media/image33.svg"/><Relationship Id="rId8" Type="http://schemas.openxmlformats.org/officeDocument/2006/relationships/image" Target="../media/image8.svg"/></Relationships>
</file>

<file path=ppt/slides/_rels/slide7.xml.rels><?xml version="1.0" encoding="UTF-8" standalone="yes"?>
<Relationships xmlns="http://schemas.openxmlformats.org/package/2006/relationships"><Relationship Id="rId8" Type="http://schemas.microsoft.com/office/2007/relationships/hdphoto" Target="../media/hdphoto3.wdp"/><Relationship Id="rId13" Type="http://schemas.openxmlformats.org/officeDocument/2006/relationships/image" Target="../media/image41.png"/><Relationship Id="rId3" Type="http://schemas.openxmlformats.org/officeDocument/2006/relationships/image" Target="../media/image36.png"/><Relationship Id="rId7" Type="http://schemas.openxmlformats.org/officeDocument/2006/relationships/image" Target="../media/image38.png"/><Relationship Id="rId12" Type="http://schemas.microsoft.com/office/2007/relationships/hdphoto" Target="../media/hdphoto5.wdp"/><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microsoft.com/office/2007/relationships/hdphoto" Target="../media/hdphoto2.wdp"/><Relationship Id="rId11" Type="http://schemas.openxmlformats.org/officeDocument/2006/relationships/image" Target="../media/image40.png"/><Relationship Id="rId5" Type="http://schemas.openxmlformats.org/officeDocument/2006/relationships/image" Target="../media/image37.png"/><Relationship Id="rId10" Type="http://schemas.microsoft.com/office/2007/relationships/hdphoto" Target="../media/hdphoto4.wdp"/><Relationship Id="rId4" Type="http://schemas.microsoft.com/office/2007/relationships/hdphoto" Target="../media/hdphoto1.wdp"/><Relationship Id="rId9" Type="http://schemas.openxmlformats.org/officeDocument/2006/relationships/image" Target="../media/image39.png"/><Relationship Id="rId14" Type="http://schemas.microsoft.com/office/2007/relationships/hdphoto" Target="../media/hdphoto6.wdp"/></Relationships>
</file>

<file path=ppt/slides/_rels/slide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45.svg"/><Relationship Id="rId5" Type="http://schemas.openxmlformats.org/officeDocument/2006/relationships/image" Target="../media/image44.png"/><Relationship Id="rId4" Type="http://schemas.openxmlformats.org/officeDocument/2006/relationships/image" Target="../media/image43.svg"/></Relationships>
</file>

<file path=ppt/slides/_rels/slide9.xml.rels><?xml version="1.0" encoding="UTF-8" standalone="yes"?>
<Relationships xmlns="http://schemas.openxmlformats.org/package/2006/relationships"><Relationship Id="rId8" Type="http://schemas.openxmlformats.org/officeDocument/2006/relationships/image" Target="../media/image49.svg"/><Relationship Id="rId3" Type="http://schemas.openxmlformats.org/officeDocument/2006/relationships/image" Target="../media/image42.png"/><Relationship Id="rId7" Type="http://schemas.openxmlformats.org/officeDocument/2006/relationships/image" Target="../media/image48.png"/><Relationship Id="rId12" Type="http://schemas.openxmlformats.org/officeDocument/2006/relationships/image" Target="../media/image53.sv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47.svg"/><Relationship Id="rId11" Type="http://schemas.openxmlformats.org/officeDocument/2006/relationships/image" Target="../media/image52.png"/><Relationship Id="rId5" Type="http://schemas.openxmlformats.org/officeDocument/2006/relationships/image" Target="../media/image46.png"/><Relationship Id="rId10" Type="http://schemas.openxmlformats.org/officeDocument/2006/relationships/image" Target="../media/image51.svg"/><Relationship Id="rId4" Type="http://schemas.openxmlformats.org/officeDocument/2006/relationships/image" Target="../media/image43.svg"/><Relationship Id="rId9" Type="http://schemas.openxmlformats.org/officeDocument/2006/relationships/image" Target="../media/image5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D2E7F6"/>
        </a:solidFill>
        <a:effectLst/>
      </p:bgPr>
    </p:bg>
    <p:spTree>
      <p:nvGrpSpPr>
        <p:cNvPr id="1" name=""/>
        <p:cNvGrpSpPr/>
        <p:nvPr/>
      </p:nvGrpSpPr>
      <p:grpSpPr>
        <a:xfrm>
          <a:off x="0" y="0"/>
          <a:ext cx="0" cy="0"/>
          <a:chOff x="0" y="0"/>
          <a:chExt cx="0" cy="0"/>
        </a:xfrm>
      </p:grpSpPr>
      <p:sp>
        <p:nvSpPr>
          <p:cNvPr id="4" name="Manual Input 3">
            <a:extLst>
              <a:ext uri="{FF2B5EF4-FFF2-40B4-BE49-F238E27FC236}">
                <a16:creationId xmlns:a16="http://schemas.microsoft.com/office/drawing/2014/main" id="{A51E9FA9-B0CE-2846-848D-C644DA48FF1E}"/>
              </a:ext>
            </a:extLst>
          </p:cNvPr>
          <p:cNvSpPr/>
          <p:nvPr/>
        </p:nvSpPr>
        <p:spPr>
          <a:xfrm rot="5400000">
            <a:off x="934449" y="-934455"/>
            <a:ext cx="6858003" cy="8726907"/>
          </a:xfrm>
          <a:prstGeom prst="flowChartManualInput">
            <a:avLst/>
          </a:prstGeom>
          <a:solidFill>
            <a:srgbClr val="9DDC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2" name="Manual Input 1">
            <a:extLst>
              <a:ext uri="{FF2B5EF4-FFF2-40B4-BE49-F238E27FC236}">
                <a16:creationId xmlns:a16="http://schemas.microsoft.com/office/drawing/2014/main" id="{E14C037C-09E7-194C-92FB-1A1CCE8C40DE}"/>
              </a:ext>
            </a:extLst>
          </p:cNvPr>
          <p:cNvSpPr>
            <a:spLocks/>
          </p:cNvSpPr>
          <p:nvPr/>
        </p:nvSpPr>
        <p:spPr>
          <a:xfrm rot="5400000">
            <a:off x="324851" y="-324854"/>
            <a:ext cx="6858001" cy="7507712"/>
          </a:xfrm>
          <a:prstGeom prst="flowChartManualInput">
            <a:avLst/>
          </a:prstGeom>
          <a:pattFill prst="wdUpDiag">
            <a:fgClr>
              <a:srgbClr val="1AA8DD"/>
            </a:fgClr>
            <a:bgClr>
              <a:srgbClr val="35B0E5"/>
            </a:bgClr>
          </a:patt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6" name="Title 1">
            <a:extLst>
              <a:ext uri="{FF2B5EF4-FFF2-40B4-BE49-F238E27FC236}">
                <a16:creationId xmlns:a16="http://schemas.microsoft.com/office/drawing/2014/main" id="{7BDDC65B-BB28-604F-845C-3A2B8907DB98}"/>
              </a:ext>
            </a:extLst>
          </p:cNvPr>
          <p:cNvSpPr txBox="1">
            <a:spLocks/>
          </p:cNvSpPr>
          <p:nvPr/>
        </p:nvSpPr>
        <p:spPr>
          <a:xfrm>
            <a:off x="481981" y="436870"/>
            <a:ext cx="5079031" cy="1304874"/>
          </a:xfrm>
          <a:prstGeom prst="rect">
            <a:avLst/>
          </a:prstGeom>
        </p:spPr>
        <p:txBody>
          <a:bodyPr anchor="t">
            <a:normAutofit/>
          </a:bodyP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sz="2400" dirty="0">
                <a:solidFill>
                  <a:schemeClr val="tx1">
                    <a:lumMod val="85000"/>
                  </a:schemeClr>
                </a:solidFill>
              </a:rPr>
              <a:t>Master of Science in Computer Science and Engineering </a:t>
            </a:r>
          </a:p>
        </p:txBody>
      </p:sp>
      <p:sp>
        <p:nvSpPr>
          <p:cNvPr id="7" name="TextBox 6">
            <a:extLst>
              <a:ext uri="{FF2B5EF4-FFF2-40B4-BE49-F238E27FC236}">
                <a16:creationId xmlns:a16="http://schemas.microsoft.com/office/drawing/2014/main" id="{5C3AC842-39B2-4446-84D0-0159DD012A6A}"/>
              </a:ext>
            </a:extLst>
          </p:cNvPr>
          <p:cNvSpPr txBox="1"/>
          <p:nvPr/>
        </p:nvSpPr>
        <p:spPr>
          <a:xfrm>
            <a:off x="309508" y="2459504"/>
            <a:ext cx="6493628" cy="2092881"/>
          </a:xfrm>
          <a:prstGeom prst="rect">
            <a:avLst/>
          </a:prstGeom>
          <a:noFill/>
        </p:spPr>
        <p:txBody>
          <a:bodyPr wrap="square" rtlCol="0">
            <a:spAutoFit/>
          </a:bodyPr>
          <a:lstStyle/>
          <a:p>
            <a:pPr>
              <a:spcAft>
                <a:spcPts val="600"/>
              </a:spcAft>
            </a:pPr>
            <a:r>
              <a:rPr lang="en-GB" sz="4000" b="1" dirty="0"/>
              <a:t>A Trusted and </a:t>
            </a:r>
          </a:p>
          <a:p>
            <a:pPr>
              <a:spcAft>
                <a:spcPts val="600"/>
              </a:spcAft>
            </a:pPr>
            <a:r>
              <a:rPr lang="en-GB" sz="4000" b="1" dirty="0"/>
              <a:t>Privacy-Enhanced </a:t>
            </a:r>
          </a:p>
          <a:p>
            <a:pPr>
              <a:spcAft>
                <a:spcPts val="600"/>
              </a:spcAft>
            </a:pPr>
            <a:r>
              <a:rPr lang="en-GB" sz="4000" b="1" dirty="0"/>
              <a:t>In-Memory Data Store </a:t>
            </a:r>
            <a:endParaRPr lang="en-GB" sz="4000" dirty="0">
              <a:effectLst/>
            </a:endParaRPr>
          </a:p>
        </p:txBody>
      </p:sp>
      <p:sp>
        <p:nvSpPr>
          <p:cNvPr id="8" name="TextBox 7">
            <a:extLst>
              <a:ext uri="{FF2B5EF4-FFF2-40B4-BE49-F238E27FC236}">
                <a16:creationId xmlns:a16="http://schemas.microsoft.com/office/drawing/2014/main" id="{30112594-DD75-9946-AC66-F62B4BF9D724}"/>
              </a:ext>
            </a:extLst>
          </p:cNvPr>
          <p:cNvSpPr txBox="1"/>
          <p:nvPr/>
        </p:nvSpPr>
        <p:spPr>
          <a:xfrm>
            <a:off x="309508" y="5305082"/>
            <a:ext cx="3872727" cy="400110"/>
          </a:xfrm>
          <a:prstGeom prst="rect">
            <a:avLst/>
          </a:prstGeom>
          <a:noFill/>
        </p:spPr>
        <p:txBody>
          <a:bodyPr wrap="none" rtlCol="0">
            <a:spAutoFit/>
          </a:bodyPr>
          <a:lstStyle/>
          <a:p>
            <a:pPr>
              <a:spcAft>
                <a:spcPts val="600"/>
              </a:spcAft>
            </a:pPr>
            <a:r>
              <a:rPr lang="en-PT" sz="2000" dirty="0"/>
              <a:t>Miguel de Lemos Dias</a:t>
            </a:r>
            <a:r>
              <a:rPr lang="en-GB" sz="2000" dirty="0"/>
              <a:t> Rosa Anciães</a:t>
            </a:r>
            <a:endParaRPr lang="en-PT" sz="2000" dirty="0"/>
          </a:p>
        </p:txBody>
      </p:sp>
      <p:sp>
        <p:nvSpPr>
          <p:cNvPr id="10" name="TextBox 9">
            <a:extLst>
              <a:ext uri="{FF2B5EF4-FFF2-40B4-BE49-F238E27FC236}">
                <a16:creationId xmlns:a16="http://schemas.microsoft.com/office/drawing/2014/main" id="{76E9C32C-EE84-9148-A97E-2A4C54046511}"/>
              </a:ext>
            </a:extLst>
          </p:cNvPr>
          <p:cNvSpPr txBox="1"/>
          <p:nvPr/>
        </p:nvSpPr>
        <p:spPr>
          <a:xfrm>
            <a:off x="5180837" y="5991296"/>
            <a:ext cx="1543371" cy="369332"/>
          </a:xfrm>
          <a:prstGeom prst="rect">
            <a:avLst/>
          </a:prstGeom>
          <a:noFill/>
        </p:spPr>
        <p:txBody>
          <a:bodyPr wrap="none" rtlCol="0">
            <a:spAutoFit/>
          </a:bodyPr>
          <a:lstStyle/>
          <a:p>
            <a:pPr>
              <a:spcAft>
                <a:spcPts val="600"/>
              </a:spcAft>
            </a:pPr>
            <a:r>
              <a:rPr lang="en-PT" dirty="0"/>
              <a:t>February 2021</a:t>
            </a:r>
          </a:p>
        </p:txBody>
      </p:sp>
      <p:sp>
        <p:nvSpPr>
          <p:cNvPr id="11" name="TextBox 10">
            <a:extLst>
              <a:ext uri="{FF2B5EF4-FFF2-40B4-BE49-F238E27FC236}">
                <a16:creationId xmlns:a16="http://schemas.microsoft.com/office/drawing/2014/main" id="{5247D85B-6201-DD42-890B-CACAF47FE073}"/>
              </a:ext>
            </a:extLst>
          </p:cNvPr>
          <p:cNvSpPr txBox="1"/>
          <p:nvPr/>
        </p:nvSpPr>
        <p:spPr>
          <a:xfrm>
            <a:off x="9075441" y="3505944"/>
            <a:ext cx="2807051" cy="1169551"/>
          </a:xfrm>
          <a:prstGeom prst="rect">
            <a:avLst/>
          </a:prstGeom>
          <a:noFill/>
        </p:spPr>
        <p:txBody>
          <a:bodyPr wrap="square" rtlCol="0">
            <a:spAutoFit/>
          </a:bodyPr>
          <a:lstStyle/>
          <a:p>
            <a:pPr>
              <a:spcAft>
                <a:spcPts val="600"/>
              </a:spcAft>
            </a:pPr>
            <a:r>
              <a:rPr lang="en-PT" sz="2000" b="1" dirty="0">
                <a:solidFill>
                  <a:schemeClr val="bg1"/>
                </a:solidFill>
              </a:rPr>
              <a:t>Jury:</a:t>
            </a:r>
          </a:p>
          <a:p>
            <a:pPr>
              <a:spcAft>
                <a:spcPts val="600"/>
              </a:spcAft>
            </a:pPr>
            <a:r>
              <a:rPr lang="en-PT" sz="2000" dirty="0">
                <a:solidFill>
                  <a:schemeClr val="bg1"/>
                </a:solidFill>
              </a:rPr>
              <a:t>Dr. João Moura Pires</a:t>
            </a:r>
          </a:p>
          <a:p>
            <a:pPr>
              <a:spcAft>
                <a:spcPts val="600"/>
              </a:spcAft>
            </a:pPr>
            <a:r>
              <a:rPr lang="en-PT" sz="2000" dirty="0">
                <a:solidFill>
                  <a:schemeClr val="bg1"/>
                </a:solidFill>
              </a:rPr>
              <a:t>Dr. Pedro Inácio</a:t>
            </a:r>
          </a:p>
        </p:txBody>
      </p:sp>
      <p:sp>
        <p:nvSpPr>
          <p:cNvPr id="12" name="TextBox 11">
            <a:extLst>
              <a:ext uri="{FF2B5EF4-FFF2-40B4-BE49-F238E27FC236}">
                <a16:creationId xmlns:a16="http://schemas.microsoft.com/office/drawing/2014/main" id="{32E55BF0-0F09-024D-B69A-047D23164261}"/>
              </a:ext>
            </a:extLst>
          </p:cNvPr>
          <p:cNvSpPr txBox="1"/>
          <p:nvPr/>
        </p:nvSpPr>
        <p:spPr>
          <a:xfrm>
            <a:off x="9075440" y="5112722"/>
            <a:ext cx="3116560" cy="784830"/>
          </a:xfrm>
          <a:prstGeom prst="rect">
            <a:avLst/>
          </a:prstGeom>
          <a:noFill/>
        </p:spPr>
        <p:txBody>
          <a:bodyPr wrap="square" rtlCol="0">
            <a:spAutoFit/>
          </a:bodyPr>
          <a:lstStyle/>
          <a:p>
            <a:pPr>
              <a:spcAft>
                <a:spcPts val="600"/>
              </a:spcAft>
            </a:pPr>
            <a:r>
              <a:rPr lang="en-PT" sz="2000" b="1" dirty="0">
                <a:solidFill>
                  <a:schemeClr val="bg1"/>
                </a:solidFill>
              </a:rPr>
              <a:t>Adviser:</a:t>
            </a:r>
          </a:p>
          <a:p>
            <a:pPr>
              <a:spcAft>
                <a:spcPts val="600"/>
              </a:spcAft>
            </a:pPr>
            <a:r>
              <a:rPr lang="en-PT" sz="2000" dirty="0">
                <a:solidFill>
                  <a:schemeClr val="bg1"/>
                </a:solidFill>
              </a:rPr>
              <a:t>Dr. Henrique Domingos</a:t>
            </a:r>
          </a:p>
        </p:txBody>
      </p:sp>
      <p:pic>
        <p:nvPicPr>
          <p:cNvPr id="13" name="Picture 12" descr="A close up of a logo&#10;&#10;Description automatically generated">
            <a:extLst>
              <a:ext uri="{FF2B5EF4-FFF2-40B4-BE49-F238E27FC236}">
                <a16:creationId xmlns:a16="http://schemas.microsoft.com/office/drawing/2014/main" id="{86A63777-FB8A-3642-9EB3-27479C957CE3}"/>
              </a:ext>
            </a:extLst>
          </p:cNvPr>
          <p:cNvPicPr>
            <a:picLocks noChangeAspect="1"/>
          </p:cNvPicPr>
          <p:nvPr/>
        </p:nvPicPr>
        <p:blipFill>
          <a:blip r:embed="rId3"/>
          <a:stretch>
            <a:fillRect/>
          </a:stretch>
        </p:blipFill>
        <p:spPr>
          <a:xfrm>
            <a:off x="7358063" y="294543"/>
            <a:ext cx="4555155" cy="706048"/>
          </a:xfrm>
          <a:prstGeom prst="rect">
            <a:avLst/>
          </a:prstGeom>
        </p:spPr>
      </p:pic>
    </p:spTree>
    <p:extLst>
      <p:ext uri="{BB962C8B-B14F-4D97-AF65-F5344CB8AC3E}">
        <p14:creationId xmlns:p14="http://schemas.microsoft.com/office/powerpoint/2010/main" val="12490550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4" name="Rounded Rectangle 33">
            <a:extLst>
              <a:ext uri="{FF2B5EF4-FFF2-40B4-BE49-F238E27FC236}">
                <a16:creationId xmlns:a16="http://schemas.microsoft.com/office/drawing/2014/main" id="{952D4B31-8035-B94B-822E-09F2FFCA0847}"/>
              </a:ext>
            </a:extLst>
          </p:cNvPr>
          <p:cNvSpPr/>
          <p:nvPr/>
        </p:nvSpPr>
        <p:spPr>
          <a:xfrm>
            <a:off x="9054194" y="2475741"/>
            <a:ext cx="2028048" cy="929540"/>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PT"/>
          </a:p>
        </p:txBody>
      </p:sp>
      <p:sp>
        <p:nvSpPr>
          <p:cNvPr id="3" name="Title 1">
            <a:extLst>
              <a:ext uri="{FF2B5EF4-FFF2-40B4-BE49-F238E27FC236}">
                <a16:creationId xmlns:a16="http://schemas.microsoft.com/office/drawing/2014/main" id="{2700E860-BE6C-C149-891C-4D7E0A3D9B38}"/>
              </a:ext>
            </a:extLst>
          </p:cNvPr>
          <p:cNvSpPr>
            <a:spLocks noGrp="1"/>
          </p:cNvSpPr>
          <p:nvPr>
            <p:ph type="title"/>
          </p:nvPr>
        </p:nvSpPr>
        <p:spPr>
          <a:xfrm>
            <a:off x="4379976" y="452842"/>
            <a:ext cx="6976872" cy="1261872"/>
          </a:xfrm>
        </p:spPr>
        <p:txBody>
          <a:bodyPr vert="horz" lIns="91440" tIns="45720" rIns="91440" bIns="45720" rtlCol="0" anchor="ctr">
            <a:normAutofit/>
          </a:bodyPr>
          <a:lstStyle/>
          <a:p>
            <a:r>
              <a:rPr lang="en-US" sz="4800" dirty="0">
                <a:solidFill>
                  <a:schemeClr val="tx1"/>
                </a:solidFill>
                <a:cs typeface="Arial" panose="020B0604020202020204" pitchFamily="34" charset="0"/>
              </a:rPr>
              <a:t>Dissertation Problem</a:t>
            </a:r>
            <a:endParaRPr lang="en-US" sz="4800" kern="1200" dirty="0">
              <a:solidFill>
                <a:schemeClr val="tx1"/>
              </a:solidFill>
              <a:cs typeface="Arial" panose="020B0604020202020204" pitchFamily="34" charset="0"/>
            </a:endParaRPr>
          </a:p>
        </p:txBody>
      </p:sp>
      <p:sp>
        <p:nvSpPr>
          <p:cNvPr id="4" name="TextBox 3">
            <a:extLst>
              <a:ext uri="{FF2B5EF4-FFF2-40B4-BE49-F238E27FC236}">
                <a16:creationId xmlns:a16="http://schemas.microsoft.com/office/drawing/2014/main" id="{9FDBAC92-C4DA-BF49-B1C5-EB5B64D8A87B}"/>
              </a:ext>
            </a:extLst>
          </p:cNvPr>
          <p:cNvSpPr txBox="1"/>
          <p:nvPr/>
        </p:nvSpPr>
        <p:spPr>
          <a:xfrm>
            <a:off x="189195" y="452842"/>
            <a:ext cx="3541558" cy="1261872"/>
          </a:xfrm>
          <a:prstGeom prst="rect">
            <a:avLst/>
          </a:prstGeom>
          <a:ln>
            <a:noFill/>
          </a:ln>
        </p:spPr>
        <p:txBody>
          <a:bodyPr vert="horz" lIns="91440" tIns="45720" rIns="91440" bIns="45720" rtlCol="0" anchor="ctr">
            <a:normAutofit/>
          </a:bodyPr>
          <a:lstStyle/>
          <a:p>
            <a:pPr algn="r">
              <a:lnSpc>
                <a:spcPct val="90000"/>
              </a:lnSpc>
              <a:spcBef>
                <a:spcPts val="1000"/>
              </a:spcBef>
            </a:pPr>
            <a:r>
              <a:rPr lang="en-US" sz="2000" kern="1200" dirty="0">
                <a:latin typeface="+mn-lt"/>
                <a:ea typeface="+mn-ea"/>
                <a:cs typeface="+mn-cs"/>
              </a:rPr>
              <a:t>Problem and Contributions</a:t>
            </a:r>
          </a:p>
        </p:txBody>
      </p:sp>
      <p:cxnSp>
        <p:nvCxnSpPr>
          <p:cNvPr id="5" name="Straight Connector 4">
            <a:extLst>
              <a:ext uri="{FF2B5EF4-FFF2-40B4-BE49-F238E27FC236}">
                <a16:creationId xmlns:a16="http://schemas.microsoft.com/office/drawing/2014/main" id="{B5AFE14D-520C-BE42-9378-5586E93D1550}"/>
              </a:ext>
            </a:extLst>
          </p:cNvPr>
          <p:cNvCxnSpPr/>
          <p:nvPr/>
        </p:nvCxnSpPr>
        <p:spPr>
          <a:xfrm>
            <a:off x="4059936" y="623740"/>
            <a:ext cx="0" cy="914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10" name="Graphic 9" descr="Server outline">
            <a:extLst>
              <a:ext uri="{FF2B5EF4-FFF2-40B4-BE49-F238E27FC236}">
                <a16:creationId xmlns:a16="http://schemas.microsoft.com/office/drawing/2014/main" id="{A86400C1-FB30-CA44-8087-A12DA1959C0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917226" y="5490758"/>
            <a:ext cx="914400" cy="914400"/>
          </a:xfrm>
          <a:prstGeom prst="rect">
            <a:avLst/>
          </a:prstGeom>
        </p:spPr>
      </p:pic>
      <p:sp>
        <p:nvSpPr>
          <p:cNvPr id="11" name="Rounded Rectangle 10">
            <a:extLst>
              <a:ext uri="{FF2B5EF4-FFF2-40B4-BE49-F238E27FC236}">
                <a16:creationId xmlns:a16="http://schemas.microsoft.com/office/drawing/2014/main" id="{D0974D74-87B5-6744-84FD-56F73C57D2DF}"/>
              </a:ext>
            </a:extLst>
          </p:cNvPr>
          <p:cNvSpPr/>
          <p:nvPr/>
        </p:nvSpPr>
        <p:spPr>
          <a:xfrm>
            <a:off x="5060731" y="2144110"/>
            <a:ext cx="6605752" cy="4430111"/>
          </a:xfrm>
          <a:prstGeom prst="roundRect">
            <a:avLst/>
          </a:prstGeom>
          <a:noFill/>
          <a:ln w="381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PT"/>
          </a:p>
        </p:txBody>
      </p:sp>
      <p:pic>
        <p:nvPicPr>
          <p:cNvPr id="13" name="Graphic 12" descr="Server outline">
            <a:extLst>
              <a:ext uri="{FF2B5EF4-FFF2-40B4-BE49-F238E27FC236}">
                <a16:creationId xmlns:a16="http://schemas.microsoft.com/office/drawing/2014/main" id="{01702DA4-D632-C14D-92A1-112A50585E2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253655" y="5490758"/>
            <a:ext cx="914400" cy="914400"/>
          </a:xfrm>
          <a:prstGeom prst="rect">
            <a:avLst/>
          </a:prstGeom>
        </p:spPr>
      </p:pic>
      <p:pic>
        <p:nvPicPr>
          <p:cNvPr id="15" name="Graphic 14" descr="Server outline">
            <a:extLst>
              <a:ext uri="{FF2B5EF4-FFF2-40B4-BE49-F238E27FC236}">
                <a16:creationId xmlns:a16="http://schemas.microsoft.com/office/drawing/2014/main" id="{9DFB2EF3-5554-1647-B731-3864D5DC189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80797" y="5490758"/>
            <a:ext cx="914400" cy="914400"/>
          </a:xfrm>
          <a:prstGeom prst="rect">
            <a:avLst/>
          </a:prstGeom>
        </p:spPr>
      </p:pic>
      <p:cxnSp>
        <p:nvCxnSpPr>
          <p:cNvPr id="22" name="Straight Connector 21">
            <a:extLst>
              <a:ext uri="{FF2B5EF4-FFF2-40B4-BE49-F238E27FC236}">
                <a16:creationId xmlns:a16="http://schemas.microsoft.com/office/drawing/2014/main" id="{79EC8BCC-8E3B-1344-83BA-3B5E21F23B0F}"/>
              </a:ext>
            </a:extLst>
          </p:cNvPr>
          <p:cNvCxnSpPr>
            <a:cxnSpLocks/>
          </p:cNvCxnSpPr>
          <p:nvPr/>
        </p:nvCxnSpPr>
        <p:spPr>
          <a:xfrm>
            <a:off x="7340007" y="4726212"/>
            <a:ext cx="0" cy="78734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3" name="Left Bracket 22">
            <a:extLst>
              <a:ext uri="{FF2B5EF4-FFF2-40B4-BE49-F238E27FC236}">
                <a16:creationId xmlns:a16="http://schemas.microsoft.com/office/drawing/2014/main" id="{260867DC-F063-B944-9AF5-D273CB55151C}"/>
              </a:ext>
            </a:extLst>
          </p:cNvPr>
          <p:cNvSpPr/>
          <p:nvPr/>
        </p:nvSpPr>
        <p:spPr>
          <a:xfrm rot="16200000">
            <a:off x="8327829" y="1580221"/>
            <a:ext cx="176044" cy="6129897"/>
          </a:xfrm>
          <a:prstGeom prst="leftBracket">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PT"/>
          </a:p>
        </p:txBody>
      </p:sp>
      <p:sp>
        <p:nvSpPr>
          <p:cNvPr id="24" name="Rounded Rectangle 23">
            <a:extLst>
              <a:ext uri="{FF2B5EF4-FFF2-40B4-BE49-F238E27FC236}">
                <a16:creationId xmlns:a16="http://schemas.microsoft.com/office/drawing/2014/main" id="{DEB678A1-BBC6-724B-97AA-2699B2999E67}"/>
              </a:ext>
            </a:extLst>
          </p:cNvPr>
          <p:cNvSpPr/>
          <p:nvPr/>
        </p:nvSpPr>
        <p:spPr>
          <a:xfrm>
            <a:off x="5536011" y="2509594"/>
            <a:ext cx="2028048" cy="929540"/>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PT"/>
          </a:p>
        </p:txBody>
      </p:sp>
      <p:sp>
        <p:nvSpPr>
          <p:cNvPr id="32" name="Rounded Rectangle 31">
            <a:extLst>
              <a:ext uri="{FF2B5EF4-FFF2-40B4-BE49-F238E27FC236}">
                <a16:creationId xmlns:a16="http://schemas.microsoft.com/office/drawing/2014/main" id="{DF6F9F7B-A8DF-D843-948B-D003F88E533B}"/>
              </a:ext>
            </a:extLst>
          </p:cNvPr>
          <p:cNvSpPr/>
          <p:nvPr/>
        </p:nvSpPr>
        <p:spPr>
          <a:xfrm>
            <a:off x="5535339" y="3490217"/>
            <a:ext cx="5580769" cy="875548"/>
          </a:xfrm>
          <a:prstGeom prst="roundRect">
            <a:avLst/>
          </a:prstGeom>
          <a:pattFill prst="pct60">
            <a:fgClr>
              <a:schemeClr val="accent1"/>
            </a:fgClr>
            <a:bgClr>
              <a:schemeClr val="accent2">
                <a:lumMod val="40000"/>
                <a:lumOff val="60000"/>
              </a:schemeClr>
            </a:bgClr>
          </a:patt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PT"/>
          </a:p>
        </p:txBody>
      </p:sp>
      <p:sp>
        <p:nvSpPr>
          <p:cNvPr id="33" name="TextBox 32">
            <a:extLst>
              <a:ext uri="{FF2B5EF4-FFF2-40B4-BE49-F238E27FC236}">
                <a16:creationId xmlns:a16="http://schemas.microsoft.com/office/drawing/2014/main" id="{B3FBB160-267A-344A-AAA4-1E8FD1BDC5B5}"/>
              </a:ext>
            </a:extLst>
          </p:cNvPr>
          <p:cNvSpPr txBox="1"/>
          <p:nvPr/>
        </p:nvSpPr>
        <p:spPr>
          <a:xfrm>
            <a:off x="7535495" y="3717299"/>
            <a:ext cx="1656223" cy="369332"/>
          </a:xfrm>
          <a:prstGeom prst="rect">
            <a:avLst/>
          </a:prstGeom>
          <a:noFill/>
        </p:spPr>
        <p:txBody>
          <a:bodyPr wrap="none" rtlCol="0">
            <a:spAutoFit/>
          </a:bodyPr>
          <a:lstStyle/>
          <a:p>
            <a:r>
              <a:rPr lang="en-PT" dirty="0">
                <a:solidFill>
                  <a:schemeClr val="bg1"/>
                </a:solidFill>
              </a:rPr>
              <a:t>Shared Stack</a:t>
            </a:r>
          </a:p>
        </p:txBody>
      </p:sp>
      <p:sp>
        <p:nvSpPr>
          <p:cNvPr id="35" name="TextBox 34">
            <a:extLst>
              <a:ext uri="{FF2B5EF4-FFF2-40B4-BE49-F238E27FC236}">
                <a16:creationId xmlns:a16="http://schemas.microsoft.com/office/drawing/2014/main" id="{C0822673-04B6-544F-816B-C09EACD68D32}"/>
              </a:ext>
            </a:extLst>
          </p:cNvPr>
          <p:cNvSpPr txBox="1"/>
          <p:nvPr/>
        </p:nvSpPr>
        <p:spPr>
          <a:xfrm>
            <a:off x="9745652" y="2755845"/>
            <a:ext cx="670376" cy="369332"/>
          </a:xfrm>
          <a:prstGeom prst="rect">
            <a:avLst/>
          </a:prstGeom>
          <a:noFill/>
        </p:spPr>
        <p:txBody>
          <a:bodyPr wrap="none" rtlCol="0">
            <a:spAutoFit/>
          </a:bodyPr>
          <a:lstStyle/>
          <a:p>
            <a:r>
              <a:rPr lang="en-PT" dirty="0">
                <a:solidFill>
                  <a:schemeClr val="bg1"/>
                </a:solidFill>
              </a:rPr>
              <a:t>App</a:t>
            </a:r>
          </a:p>
        </p:txBody>
      </p:sp>
      <p:sp>
        <p:nvSpPr>
          <p:cNvPr id="40" name="TextBox 39">
            <a:extLst>
              <a:ext uri="{FF2B5EF4-FFF2-40B4-BE49-F238E27FC236}">
                <a16:creationId xmlns:a16="http://schemas.microsoft.com/office/drawing/2014/main" id="{B65E80D7-925D-5149-8A46-9366503BC393}"/>
              </a:ext>
            </a:extLst>
          </p:cNvPr>
          <p:cNvSpPr txBox="1"/>
          <p:nvPr/>
        </p:nvSpPr>
        <p:spPr>
          <a:xfrm>
            <a:off x="5792456" y="2789698"/>
            <a:ext cx="1515158" cy="369332"/>
          </a:xfrm>
          <a:prstGeom prst="rect">
            <a:avLst/>
          </a:prstGeom>
          <a:noFill/>
        </p:spPr>
        <p:txBody>
          <a:bodyPr wrap="none" rtlCol="0">
            <a:spAutoFit/>
          </a:bodyPr>
          <a:lstStyle/>
          <a:p>
            <a:r>
              <a:rPr lang="en-PT" dirty="0">
                <a:solidFill>
                  <a:schemeClr val="bg1"/>
                </a:solidFill>
              </a:rPr>
              <a:t>Critical App</a:t>
            </a:r>
          </a:p>
        </p:txBody>
      </p:sp>
      <p:pic>
        <p:nvPicPr>
          <p:cNvPr id="26" name="Graphic 25" descr="Devil face with solid fill with solid fill">
            <a:extLst>
              <a:ext uri="{FF2B5EF4-FFF2-40B4-BE49-F238E27FC236}">
                <a16:creationId xmlns:a16="http://schemas.microsoft.com/office/drawing/2014/main" id="{78C3E087-A80A-4745-9CE0-6338CB4CFDF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697719" y="3642747"/>
            <a:ext cx="914400" cy="914400"/>
          </a:xfrm>
          <a:prstGeom prst="rect">
            <a:avLst/>
          </a:prstGeom>
        </p:spPr>
      </p:pic>
      <p:sp>
        <p:nvSpPr>
          <p:cNvPr id="28" name="Left Arrow 27">
            <a:extLst>
              <a:ext uri="{FF2B5EF4-FFF2-40B4-BE49-F238E27FC236}">
                <a16:creationId xmlns:a16="http://schemas.microsoft.com/office/drawing/2014/main" id="{341BA7FD-487E-5147-A857-B87CE21A1DCB}"/>
              </a:ext>
            </a:extLst>
          </p:cNvPr>
          <p:cNvSpPr/>
          <p:nvPr/>
        </p:nvSpPr>
        <p:spPr>
          <a:xfrm rot="9098698">
            <a:off x="4687220" y="2865406"/>
            <a:ext cx="743726" cy="455454"/>
          </a:xfrm>
          <a:prstGeom prst="leftArrow">
            <a:avLst/>
          </a:prstGeom>
          <a:solidFill>
            <a:srgbClr val="7F7F7F"/>
          </a:soli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29" name="Left Arrow 28">
            <a:extLst>
              <a:ext uri="{FF2B5EF4-FFF2-40B4-BE49-F238E27FC236}">
                <a16:creationId xmlns:a16="http://schemas.microsoft.com/office/drawing/2014/main" id="{34B27B30-9670-174B-8276-9E06CE48D1DD}"/>
              </a:ext>
            </a:extLst>
          </p:cNvPr>
          <p:cNvSpPr/>
          <p:nvPr/>
        </p:nvSpPr>
        <p:spPr>
          <a:xfrm rot="10800000">
            <a:off x="4739046" y="3728313"/>
            <a:ext cx="743726" cy="455454"/>
          </a:xfrm>
          <a:prstGeom prst="leftArrow">
            <a:avLst/>
          </a:prstGeom>
          <a:solidFill>
            <a:srgbClr val="7F7F7F"/>
          </a:soli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30" name="Left Arrow 29">
            <a:extLst>
              <a:ext uri="{FF2B5EF4-FFF2-40B4-BE49-F238E27FC236}">
                <a16:creationId xmlns:a16="http://schemas.microsoft.com/office/drawing/2014/main" id="{D06B04E6-9473-E34E-8F2D-C3E58AEC66D0}"/>
              </a:ext>
            </a:extLst>
          </p:cNvPr>
          <p:cNvSpPr/>
          <p:nvPr/>
        </p:nvSpPr>
        <p:spPr>
          <a:xfrm rot="12234199">
            <a:off x="4716948" y="4705878"/>
            <a:ext cx="743726" cy="455454"/>
          </a:xfrm>
          <a:prstGeom prst="leftArrow">
            <a:avLst/>
          </a:prstGeom>
          <a:solidFill>
            <a:srgbClr val="7F7F7F"/>
          </a:soli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pic>
        <p:nvPicPr>
          <p:cNvPr id="39" name="Graphic 38" descr="Devil face with solid fill with solid fill">
            <a:extLst>
              <a:ext uri="{FF2B5EF4-FFF2-40B4-BE49-F238E27FC236}">
                <a16:creationId xmlns:a16="http://schemas.microsoft.com/office/drawing/2014/main" id="{960134B1-A27C-C445-8566-46B1250CB6F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811612" y="5513552"/>
            <a:ext cx="914400" cy="914400"/>
          </a:xfrm>
          <a:prstGeom prst="rect">
            <a:avLst/>
          </a:prstGeom>
        </p:spPr>
      </p:pic>
      <p:sp>
        <p:nvSpPr>
          <p:cNvPr id="41" name="Left Arrow 40">
            <a:extLst>
              <a:ext uri="{FF2B5EF4-FFF2-40B4-BE49-F238E27FC236}">
                <a16:creationId xmlns:a16="http://schemas.microsoft.com/office/drawing/2014/main" id="{A0B4565D-67D7-0D42-8459-7C2A5F090FEB}"/>
              </a:ext>
            </a:extLst>
          </p:cNvPr>
          <p:cNvSpPr/>
          <p:nvPr/>
        </p:nvSpPr>
        <p:spPr>
          <a:xfrm>
            <a:off x="8585829" y="5711872"/>
            <a:ext cx="1032036" cy="425885"/>
          </a:xfrm>
          <a:prstGeom prst="leftArrow">
            <a:avLst/>
          </a:prstGeom>
          <a:solidFill>
            <a:srgbClr val="7F7F7F"/>
          </a:soli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solidFill>
                <a:schemeClr val="bg1"/>
              </a:solidFill>
            </a:endParaRPr>
          </a:p>
        </p:txBody>
      </p:sp>
      <p:sp>
        <p:nvSpPr>
          <p:cNvPr id="42" name="Left Arrow 41">
            <a:extLst>
              <a:ext uri="{FF2B5EF4-FFF2-40B4-BE49-F238E27FC236}">
                <a16:creationId xmlns:a16="http://schemas.microsoft.com/office/drawing/2014/main" id="{272F1463-8038-7543-84D2-1C99E727FD57}"/>
              </a:ext>
            </a:extLst>
          </p:cNvPr>
          <p:cNvSpPr/>
          <p:nvPr/>
        </p:nvSpPr>
        <p:spPr>
          <a:xfrm rot="3054044">
            <a:off x="8307258" y="4584424"/>
            <a:ext cx="1577931" cy="425885"/>
          </a:xfrm>
          <a:prstGeom prst="leftArrow">
            <a:avLst/>
          </a:prstGeom>
          <a:solidFill>
            <a:srgbClr val="7F7F7F"/>
          </a:soli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dirty="0">
              <a:solidFill>
                <a:schemeClr val="bg1"/>
              </a:solidFill>
            </a:endParaRPr>
          </a:p>
        </p:txBody>
      </p:sp>
      <p:sp>
        <p:nvSpPr>
          <p:cNvPr id="43" name="Left Arrow 42">
            <a:extLst>
              <a:ext uri="{FF2B5EF4-FFF2-40B4-BE49-F238E27FC236}">
                <a16:creationId xmlns:a16="http://schemas.microsoft.com/office/drawing/2014/main" id="{1B01AE23-F989-1F41-A525-AEA91A9D524A}"/>
              </a:ext>
            </a:extLst>
          </p:cNvPr>
          <p:cNvSpPr/>
          <p:nvPr/>
        </p:nvSpPr>
        <p:spPr>
          <a:xfrm rot="5400000">
            <a:off x="9317937" y="4090931"/>
            <a:ext cx="1901750" cy="455454"/>
          </a:xfrm>
          <a:prstGeom prst="leftArrow">
            <a:avLst/>
          </a:prstGeom>
          <a:solidFill>
            <a:srgbClr val="7F7F7F"/>
          </a:soli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pic>
        <p:nvPicPr>
          <p:cNvPr id="27" name="Graphic 26" descr="Devil face with solid fill with solid fill">
            <a:extLst>
              <a:ext uri="{FF2B5EF4-FFF2-40B4-BE49-F238E27FC236}">
                <a16:creationId xmlns:a16="http://schemas.microsoft.com/office/drawing/2014/main" id="{C926E733-3E82-5943-87E0-874A2442906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081894" y="2701297"/>
            <a:ext cx="533117" cy="533117"/>
          </a:xfrm>
          <a:prstGeom prst="rect">
            <a:avLst/>
          </a:prstGeom>
        </p:spPr>
      </p:pic>
      <p:pic>
        <p:nvPicPr>
          <p:cNvPr id="31" name="Graphic 30" descr="Bug with solid fill">
            <a:extLst>
              <a:ext uri="{FF2B5EF4-FFF2-40B4-BE49-F238E27FC236}">
                <a16:creationId xmlns:a16="http://schemas.microsoft.com/office/drawing/2014/main" id="{72F09AF8-9EE3-B44B-9FF1-8611860100E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546669" y="2698598"/>
            <a:ext cx="533117" cy="533117"/>
          </a:xfrm>
          <a:prstGeom prst="rect">
            <a:avLst/>
          </a:prstGeom>
        </p:spPr>
      </p:pic>
      <p:sp>
        <p:nvSpPr>
          <p:cNvPr id="36" name="Left Arrow 35">
            <a:extLst>
              <a:ext uri="{FF2B5EF4-FFF2-40B4-BE49-F238E27FC236}">
                <a16:creationId xmlns:a16="http://schemas.microsoft.com/office/drawing/2014/main" id="{A88436A6-A462-EC4D-9560-E0AD9279EE33}"/>
              </a:ext>
            </a:extLst>
          </p:cNvPr>
          <p:cNvSpPr/>
          <p:nvPr/>
        </p:nvSpPr>
        <p:spPr>
          <a:xfrm>
            <a:off x="7694700" y="2721822"/>
            <a:ext cx="1127342" cy="425885"/>
          </a:xfrm>
          <a:prstGeom prst="leftArrow">
            <a:avLst/>
          </a:prstGeom>
          <a:solidFill>
            <a:srgbClr val="7F7F7F"/>
          </a:soli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37" name="Left Arrow 36">
            <a:extLst>
              <a:ext uri="{FF2B5EF4-FFF2-40B4-BE49-F238E27FC236}">
                <a16:creationId xmlns:a16="http://schemas.microsoft.com/office/drawing/2014/main" id="{CD6EB2BB-CB92-D448-8B3F-675D96681A25}"/>
              </a:ext>
            </a:extLst>
          </p:cNvPr>
          <p:cNvSpPr/>
          <p:nvPr/>
        </p:nvSpPr>
        <p:spPr>
          <a:xfrm rot="5400000">
            <a:off x="6186768" y="3371372"/>
            <a:ext cx="656444" cy="377130"/>
          </a:xfrm>
          <a:prstGeom prst="leftArrow">
            <a:avLst/>
          </a:prstGeom>
          <a:solidFill>
            <a:srgbClr val="7F7F7F"/>
          </a:soli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48" name="TextBox 47">
            <a:extLst>
              <a:ext uri="{FF2B5EF4-FFF2-40B4-BE49-F238E27FC236}">
                <a16:creationId xmlns:a16="http://schemas.microsoft.com/office/drawing/2014/main" id="{6D1396F4-F377-3745-A0CB-48DC7BD8DD8E}"/>
              </a:ext>
            </a:extLst>
          </p:cNvPr>
          <p:cNvSpPr txBox="1"/>
          <p:nvPr/>
        </p:nvSpPr>
        <p:spPr>
          <a:xfrm>
            <a:off x="166428" y="2455584"/>
            <a:ext cx="4024311" cy="3726148"/>
          </a:xfrm>
          <a:prstGeom prst="rect">
            <a:avLst/>
          </a:prstGeom>
          <a:noFill/>
        </p:spPr>
        <p:txBody>
          <a:bodyPr wrap="square" rtlCol="0">
            <a:spAutoFit/>
          </a:bodyPr>
          <a:lstStyle/>
          <a:p>
            <a:pPr marL="457200" indent="-457200">
              <a:lnSpc>
                <a:spcPct val="150000"/>
              </a:lnSpc>
              <a:buFont typeface="+mj-lt"/>
              <a:buAutoNum type="arabicPeriod"/>
            </a:pPr>
            <a:r>
              <a:rPr lang="en-PT" sz="2000" b="1" dirty="0">
                <a:solidFill>
                  <a:schemeClr val="bg1"/>
                </a:solidFill>
              </a:rPr>
              <a:t>Memory Vulerability Exposuse</a:t>
            </a:r>
          </a:p>
          <a:p>
            <a:pPr marL="457200" indent="-457200">
              <a:lnSpc>
                <a:spcPct val="150000"/>
              </a:lnSpc>
              <a:buFont typeface="+mj-lt"/>
              <a:buAutoNum type="arabicPeriod"/>
            </a:pPr>
            <a:endParaRPr lang="en-PT" sz="2000" b="1" dirty="0">
              <a:solidFill>
                <a:schemeClr val="bg1"/>
              </a:solidFill>
            </a:endParaRPr>
          </a:p>
          <a:p>
            <a:pPr marL="457200" indent="-457200">
              <a:lnSpc>
                <a:spcPct val="150000"/>
              </a:lnSpc>
              <a:buFont typeface="+mj-lt"/>
              <a:buAutoNum type="arabicPeriod"/>
            </a:pPr>
            <a:r>
              <a:rPr lang="en-PT" sz="2000" b="1" dirty="0">
                <a:solidFill>
                  <a:schemeClr val="bg1"/>
                </a:solidFill>
              </a:rPr>
              <a:t>Deficient Isolation from malicious code.</a:t>
            </a:r>
          </a:p>
          <a:p>
            <a:pPr marL="457200" indent="-457200">
              <a:lnSpc>
                <a:spcPct val="150000"/>
              </a:lnSpc>
              <a:buFont typeface="+mj-lt"/>
              <a:buAutoNum type="arabicPeriod"/>
            </a:pPr>
            <a:endParaRPr lang="en-PT" sz="2000" b="1" dirty="0">
              <a:solidFill>
                <a:schemeClr val="bg1"/>
              </a:solidFill>
            </a:endParaRPr>
          </a:p>
          <a:p>
            <a:pPr marL="457200" indent="-457200">
              <a:lnSpc>
                <a:spcPct val="150000"/>
              </a:lnSpc>
              <a:buFont typeface="+mj-lt"/>
              <a:buAutoNum type="arabicPeriod"/>
            </a:pPr>
            <a:r>
              <a:rPr lang="en-PT" sz="2000" b="1" dirty="0">
                <a:solidFill>
                  <a:schemeClr val="bg1"/>
                </a:solidFill>
              </a:rPr>
              <a:t>Non-attestable Software and hardware</a:t>
            </a:r>
          </a:p>
        </p:txBody>
      </p:sp>
      <p:sp>
        <p:nvSpPr>
          <p:cNvPr id="49" name="Slide Number Placeholder 5">
            <a:extLst>
              <a:ext uri="{FF2B5EF4-FFF2-40B4-BE49-F238E27FC236}">
                <a16:creationId xmlns:a16="http://schemas.microsoft.com/office/drawing/2014/main" id="{7B40D2AD-5C11-4F48-9273-CA4E91C9988F}"/>
              </a:ext>
            </a:extLst>
          </p:cNvPr>
          <p:cNvSpPr>
            <a:spLocks noGrp="1"/>
          </p:cNvSpPr>
          <p:nvPr>
            <p:ph type="sldNum" sz="quarter" idx="12"/>
          </p:nvPr>
        </p:nvSpPr>
        <p:spPr>
          <a:xfrm>
            <a:off x="11008650" y="6235360"/>
            <a:ext cx="1062155" cy="490599"/>
          </a:xfrm>
        </p:spPr>
        <p:txBody>
          <a:bodyPr/>
          <a:lstStyle/>
          <a:p>
            <a:fld id="{A9135C31-6AD0-CA46-9D97-A5A6BD1305E0}" type="slidenum">
              <a:rPr lang="pt-PT" smtClean="0"/>
              <a:t>10</a:t>
            </a:fld>
            <a:endParaRPr lang="pt-PT" dirty="0"/>
          </a:p>
        </p:txBody>
      </p:sp>
    </p:spTree>
    <p:extLst>
      <p:ext uri="{BB962C8B-B14F-4D97-AF65-F5344CB8AC3E}">
        <p14:creationId xmlns:p14="http://schemas.microsoft.com/office/powerpoint/2010/main" val="4916917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700E860-BE6C-C149-891C-4D7E0A3D9B38}"/>
              </a:ext>
            </a:extLst>
          </p:cNvPr>
          <p:cNvSpPr>
            <a:spLocks noGrp="1"/>
          </p:cNvSpPr>
          <p:nvPr>
            <p:ph type="title"/>
          </p:nvPr>
        </p:nvSpPr>
        <p:spPr>
          <a:xfrm>
            <a:off x="4379976" y="452842"/>
            <a:ext cx="6976872" cy="1261872"/>
          </a:xfrm>
        </p:spPr>
        <p:txBody>
          <a:bodyPr vert="horz" lIns="91440" tIns="45720" rIns="91440" bIns="45720" rtlCol="0" anchor="ctr">
            <a:normAutofit/>
          </a:bodyPr>
          <a:lstStyle/>
          <a:p>
            <a:r>
              <a:rPr lang="en-US" sz="4800" dirty="0">
                <a:solidFill>
                  <a:schemeClr val="tx1"/>
                </a:solidFill>
                <a:cs typeface="Arial" panose="020B0604020202020204" pitchFamily="34" charset="0"/>
              </a:rPr>
              <a:t>Contributions</a:t>
            </a:r>
            <a:endParaRPr lang="en-US" sz="4800" kern="1200" dirty="0">
              <a:solidFill>
                <a:schemeClr val="tx1"/>
              </a:solidFill>
              <a:cs typeface="Arial" panose="020B0604020202020204" pitchFamily="34" charset="0"/>
            </a:endParaRPr>
          </a:p>
        </p:txBody>
      </p:sp>
      <p:sp>
        <p:nvSpPr>
          <p:cNvPr id="4" name="TextBox 3">
            <a:extLst>
              <a:ext uri="{FF2B5EF4-FFF2-40B4-BE49-F238E27FC236}">
                <a16:creationId xmlns:a16="http://schemas.microsoft.com/office/drawing/2014/main" id="{9FDBAC92-C4DA-BF49-B1C5-EB5B64D8A87B}"/>
              </a:ext>
            </a:extLst>
          </p:cNvPr>
          <p:cNvSpPr txBox="1"/>
          <p:nvPr/>
        </p:nvSpPr>
        <p:spPr>
          <a:xfrm>
            <a:off x="189195" y="452842"/>
            <a:ext cx="3541558" cy="1261872"/>
          </a:xfrm>
          <a:prstGeom prst="rect">
            <a:avLst/>
          </a:prstGeom>
          <a:ln>
            <a:noFill/>
          </a:ln>
        </p:spPr>
        <p:txBody>
          <a:bodyPr vert="horz" lIns="91440" tIns="45720" rIns="91440" bIns="45720" rtlCol="0" anchor="ctr">
            <a:normAutofit/>
          </a:bodyPr>
          <a:lstStyle/>
          <a:p>
            <a:pPr algn="r">
              <a:lnSpc>
                <a:spcPct val="90000"/>
              </a:lnSpc>
              <a:spcBef>
                <a:spcPts val="1000"/>
              </a:spcBef>
            </a:pPr>
            <a:r>
              <a:rPr lang="en-US" sz="2000" kern="1200" dirty="0">
                <a:latin typeface="+mn-lt"/>
                <a:ea typeface="+mn-ea"/>
                <a:cs typeface="+mn-cs"/>
              </a:rPr>
              <a:t>Problem and Contributions</a:t>
            </a:r>
          </a:p>
        </p:txBody>
      </p:sp>
      <p:cxnSp>
        <p:nvCxnSpPr>
          <p:cNvPr id="5" name="Straight Connector 4">
            <a:extLst>
              <a:ext uri="{FF2B5EF4-FFF2-40B4-BE49-F238E27FC236}">
                <a16:creationId xmlns:a16="http://schemas.microsoft.com/office/drawing/2014/main" id="{B5AFE14D-520C-BE42-9378-5586E93D1550}"/>
              </a:ext>
            </a:extLst>
          </p:cNvPr>
          <p:cNvCxnSpPr/>
          <p:nvPr/>
        </p:nvCxnSpPr>
        <p:spPr>
          <a:xfrm>
            <a:off x="4059936" y="623740"/>
            <a:ext cx="0" cy="914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9" name="Graphic 8" descr="Monitor with solid fill">
            <a:extLst>
              <a:ext uri="{FF2B5EF4-FFF2-40B4-BE49-F238E27FC236}">
                <a16:creationId xmlns:a16="http://schemas.microsoft.com/office/drawing/2014/main" id="{B9F7D7C5-3909-D046-8A08-BA99F37F08F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87378" y="2985665"/>
            <a:ext cx="914400" cy="914400"/>
          </a:xfrm>
          <a:prstGeom prst="rect">
            <a:avLst/>
          </a:prstGeom>
        </p:spPr>
      </p:pic>
      <p:pic>
        <p:nvPicPr>
          <p:cNvPr id="11" name="Graphic 10" descr="Database with solid fill">
            <a:extLst>
              <a:ext uri="{FF2B5EF4-FFF2-40B4-BE49-F238E27FC236}">
                <a16:creationId xmlns:a16="http://schemas.microsoft.com/office/drawing/2014/main" id="{97E4227E-D8A5-7249-8896-121FF2C0A26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885516" y="2800134"/>
            <a:ext cx="914400" cy="914400"/>
          </a:xfrm>
          <a:prstGeom prst="rect">
            <a:avLst/>
          </a:prstGeom>
        </p:spPr>
      </p:pic>
      <p:sp>
        <p:nvSpPr>
          <p:cNvPr id="12" name="Rounded Rectangle 11">
            <a:extLst>
              <a:ext uri="{FF2B5EF4-FFF2-40B4-BE49-F238E27FC236}">
                <a16:creationId xmlns:a16="http://schemas.microsoft.com/office/drawing/2014/main" id="{35688510-E107-1C41-BE60-3E9F74AF49BE}"/>
              </a:ext>
            </a:extLst>
          </p:cNvPr>
          <p:cNvSpPr/>
          <p:nvPr/>
        </p:nvSpPr>
        <p:spPr>
          <a:xfrm>
            <a:off x="742868" y="2624543"/>
            <a:ext cx="2500996" cy="1457739"/>
          </a:xfrm>
          <a:prstGeom prst="roundRect">
            <a:avLst/>
          </a:prstGeom>
          <a:noFill/>
          <a:ln w="57150" cap="flat" cmpd="sng" algn="ctr">
            <a:solidFill>
              <a:srgbClr val="00B050"/>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PT"/>
          </a:p>
        </p:txBody>
      </p:sp>
      <p:pic>
        <p:nvPicPr>
          <p:cNvPr id="15" name="Graphic 14" descr="Badge Tick with solid fill">
            <a:extLst>
              <a:ext uri="{FF2B5EF4-FFF2-40B4-BE49-F238E27FC236}">
                <a16:creationId xmlns:a16="http://schemas.microsoft.com/office/drawing/2014/main" id="{CB5F0E3D-3652-3D46-87C5-AD617BA8F5C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626856" y="3442865"/>
            <a:ext cx="914400" cy="914400"/>
          </a:xfrm>
          <a:prstGeom prst="rect">
            <a:avLst/>
          </a:prstGeom>
        </p:spPr>
      </p:pic>
      <p:sp>
        <p:nvSpPr>
          <p:cNvPr id="19" name="Rounded Rectangle 18">
            <a:extLst>
              <a:ext uri="{FF2B5EF4-FFF2-40B4-BE49-F238E27FC236}">
                <a16:creationId xmlns:a16="http://schemas.microsoft.com/office/drawing/2014/main" id="{B369A989-DF82-5C43-98AB-0FFABDB16B16}"/>
              </a:ext>
            </a:extLst>
          </p:cNvPr>
          <p:cNvSpPr/>
          <p:nvPr/>
        </p:nvSpPr>
        <p:spPr>
          <a:xfrm>
            <a:off x="6333765" y="2481071"/>
            <a:ext cx="1486304" cy="689112"/>
          </a:xfrm>
          <a:prstGeom prst="roundRect">
            <a:avLst/>
          </a:prstGeom>
          <a:solidFill>
            <a:srgbClr val="D1E8F7"/>
          </a:solidFill>
          <a:ln w="28575">
            <a:solidFill>
              <a:srgbClr val="C00000"/>
            </a:solidFill>
          </a:ln>
        </p:spPr>
        <p:style>
          <a:lnRef idx="2">
            <a:schemeClr val="dk1"/>
          </a:lnRef>
          <a:fillRef idx="1">
            <a:schemeClr val="lt1"/>
          </a:fillRef>
          <a:effectRef idx="0">
            <a:schemeClr val="dk1"/>
          </a:effectRef>
          <a:fontRef idx="minor">
            <a:schemeClr val="dk1"/>
          </a:fontRef>
        </p:style>
        <p:txBody>
          <a:bodyPr rtlCol="0" anchor="ctr"/>
          <a:lstStyle/>
          <a:p>
            <a:pPr algn="ctr"/>
            <a:r>
              <a:rPr lang="en-PT" dirty="0"/>
              <a:t>Hypervisor</a:t>
            </a:r>
          </a:p>
        </p:txBody>
      </p:sp>
      <p:sp>
        <p:nvSpPr>
          <p:cNvPr id="18" name="Rounded Rectangle 17">
            <a:extLst>
              <a:ext uri="{FF2B5EF4-FFF2-40B4-BE49-F238E27FC236}">
                <a16:creationId xmlns:a16="http://schemas.microsoft.com/office/drawing/2014/main" id="{E708CF2E-06E6-5B4C-8C3C-66996870A714}"/>
              </a:ext>
            </a:extLst>
          </p:cNvPr>
          <p:cNvSpPr/>
          <p:nvPr/>
        </p:nvSpPr>
        <p:spPr>
          <a:xfrm>
            <a:off x="5474234" y="3055738"/>
            <a:ext cx="1205948" cy="689112"/>
          </a:xfrm>
          <a:prstGeom prst="roundRect">
            <a:avLst/>
          </a:prstGeom>
          <a:solidFill>
            <a:srgbClr val="D1E8F7"/>
          </a:solidFill>
          <a:ln w="28575">
            <a:solidFill>
              <a:srgbClr val="C00000"/>
            </a:solidFill>
          </a:ln>
        </p:spPr>
        <p:style>
          <a:lnRef idx="2">
            <a:schemeClr val="dk1"/>
          </a:lnRef>
          <a:fillRef idx="1">
            <a:schemeClr val="lt1"/>
          </a:fillRef>
          <a:effectRef idx="0">
            <a:schemeClr val="dk1"/>
          </a:effectRef>
          <a:fontRef idx="minor">
            <a:schemeClr val="dk1"/>
          </a:fontRef>
        </p:style>
        <p:txBody>
          <a:bodyPr rtlCol="0" anchor="ctr"/>
          <a:lstStyle/>
          <a:p>
            <a:pPr algn="ctr"/>
            <a:r>
              <a:rPr lang="en-PT" dirty="0"/>
              <a:t>OS</a:t>
            </a:r>
          </a:p>
        </p:txBody>
      </p:sp>
      <p:sp>
        <p:nvSpPr>
          <p:cNvPr id="20" name="Rounded Rectangle 19">
            <a:extLst>
              <a:ext uri="{FF2B5EF4-FFF2-40B4-BE49-F238E27FC236}">
                <a16:creationId xmlns:a16="http://schemas.microsoft.com/office/drawing/2014/main" id="{7883FF48-4B8B-EE4D-B7CE-FE1A523DC2B1}"/>
              </a:ext>
            </a:extLst>
          </p:cNvPr>
          <p:cNvSpPr/>
          <p:nvPr/>
        </p:nvSpPr>
        <p:spPr>
          <a:xfrm>
            <a:off x="4683904" y="3619244"/>
            <a:ext cx="1993650" cy="689112"/>
          </a:xfrm>
          <a:prstGeom prst="roundRect">
            <a:avLst/>
          </a:prstGeom>
          <a:solidFill>
            <a:srgbClr val="D1E8F7"/>
          </a:solid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PT" dirty="0">
                <a:solidFill>
                  <a:sysClr val="windowText" lastClr="000000"/>
                </a:solidFill>
              </a:rPr>
              <a:t>Dependencies</a:t>
            </a:r>
          </a:p>
        </p:txBody>
      </p:sp>
      <p:sp>
        <p:nvSpPr>
          <p:cNvPr id="21" name="Rounded Rectangle 20">
            <a:extLst>
              <a:ext uri="{FF2B5EF4-FFF2-40B4-BE49-F238E27FC236}">
                <a16:creationId xmlns:a16="http://schemas.microsoft.com/office/drawing/2014/main" id="{2BEE73ED-6E1A-C241-867B-51518DB23377}"/>
              </a:ext>
            </a:extLst>
          </p:cNvPr>
          <p:cNvSpPr/>
          <p:nvPr/>
        </p:nvSpPr>
        <p:spPr>
          <a:xfrm>
            <a:off x="6540275" y="3377104"/>
            <a:ext cx="1205948" cy="689112"/>
          </a:xfrm>
          <a:prstGeom prst="roundRect">
            <a:avLst/>
          </a:prstGeom>
          <a:solidFill>
            <a:srgbClr val="D1E8F7"/>
          </a:solid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PT" dirty="0">
                <a:solidFill>
                  <a:sysClr val="windowText" lastClr="000000"/>
                </a:solidFill>
              </a:rPr>
              <a:t>Drivers</a:t>
            </a:r>
          </a:p>
        </p:txBody>
      </p:sp>
      <p:sp>
        <p:nvSpPr>
          <p:cNvPr id="22" name="Rounded Rectangle 21">
            <a:extLst>
              <a:ext uri="{FF2B5EF4-FFF2-40B4-BE49-F238E27FC236}">
                <a16:creationId xmlns:a16="http://schemas.microsoft.com/office/drawing/2014/main" id="{6DD68EC8-51BA-CE40-9360-A1F46DBAACF3}"/>
              </a:ext>
            </a:extLst>
          </p:cNvPr>
          <p:cNvSpPr/>
          <p:nvPr/>
        </p:nvSpPr>
        <p:spPr>
          <a:xfrm>
            <a:off x="4850736" y="2439513"/>
            <a:ext cx="1378425" cy="689112"/>
          </a:xfrm>
          <a:prstGeom prst="roundRect">
            <a:avLst/>
          </a:prstGeom>
          <a:solidFill>
            <a:srgbClr val="D1E8F7"/>
          </a:solidFill>
          <a:ln w="28575">
            <a:solidFill>
              <a:srgbClr val="C00000"/>
            </a:solidFill>
          </a:ln>
        </p:spPr>
        <p:style>
          <a:lnRef idx="2">
            <a:schemeClr val="dk1"/>
          </a:lnRef>
          <a:fillRef idx="1">
            <a:schemeClr val="lt1"/>
          </a:fillRef>
          <a:effectRef idx="0">
            <a:schemeClr val="dk1"/>
          </a:effectRef>
          <a:fontRef idx="minor">
            <a:schemeClr val="dk1"/>
          </a:fontRef>
        </p:style>
        <p:txBody>
          <a:bodyPr rtlCol="0" anchor="ctr"/>
          <a:lstStyle/>
          <a:p>
            <a:pPr algn="ctr"/>
            <a:r>
              <a:rPr lang="en-PT" dirty="0"/>
              <a:t>Hardware</a:t>
            </a:r>
          </a:p>
        </p:txBody>
      </p:sp>
      <p:pic>
        <p:nvPicPr>
          <p:cNvPr id="28" name="Graphic 27" descr="Document outline">
            <a:extLst>
              <a:ext uri="{FF2B5EF4-FFF2-40B4-BE49-F238E27FC236}">
                <a16:creationId xmlns:a16="http://schemas.microsoft.com/office/drawing/2014/main" id="{22A482A6-E7EA-5147-ABDD-FC21C5CF211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481098" y="2296153"/>
            <a:ext cx="1748060" cy="1748060"/>
          </a:xfrm>
          <a:prstGeom prst="rect">
            <a:avLst/>
          </a:prstGeom>
        </p:spPr>
      </p:pic>
      <p:sp>
        <p:nvSpPr>
          <p:cNvPr id="29" name="TextBox 28">
            <a:extLst>
              <a:ext uri="{FF2B5EF4-FFF2-40B4-BE49-F238E27FC236}">
                <a16:creationId xmlns:a16="http://schemas.microsoft.com/office/drawing/2014/main" id="{7BF16921-2089-BC42-8732-553359B2D0E9}"/>
              </a:ext>
            </a:extLst>
          </p:cNvPr>
          <p:cNvSpPr txBox="1"/>
          <p:nvPr/>
        </p:nvSpPr>
        <p:spPr>
          <a:xfrm>
            <a:off x="388470" y="4525331"/>
            <a:ext cx="3717364" cy="2117118"/>
          </a:xfrm>
          <a:prstGeom prst="rect">
            <a:avLst/>
          </a:prstGeom>
          <a:noFill/>
        </p:spPr>
        <p:txBody>
          <a:bodyPr wrap="square" rtlCol="0">
            <a:spAutoFit/>
          </a:bodyPr>
          <a:lstStyle/>
          <a:p>
            <a:pPr>
              <a:lnSpc>
                <a:spcPct val="150000"/>
              </a:lnSpc>
            </a:pPr>
            <a:r>
              <a:rPr lang="en-GB" b="1" dirty="0">
                <a:solidFill>
                  <a:schemeClr val="bg1"/>
                </a:solidFill>
              </a:rPr>
              <a:t>Cloud-enabled Privacy-Enhanced Solution </a:t>
            </a:r>
          </a:p>
          <a:p>
            <a:pPr marL="285750" indent="-285750">
              <a:lnSpc>
                <a:spcPct val="150000"/>
              </a:lnSpc>
              <a:buFont typeface="Arial" panose="020B0604020202020204" pitchFamily="34" charset="0"/>
              <a:buChar char="•"/>
            </a:pPr>
            <a:r>
              <a:rPr lang="en-PT" dirty="0">
                <a:solidFill>
                  <a:schemeClr val="bg1"/>
                </a:solidFill>
              </a:rPr>
              <a:t>Secure Data In-Memory</a:t>
            </a:r>
          </a:p>
          <a:p>
            <a:pPr marL="285750" indent="-285750">
              <a:lnSpc>
                <a:spcPct val="150000"/>
              </a:lnSpc>
              <a:buFont typeface="Arial" panose="020B0604020202020204" pitchFamily="34" charset="0"/>
              <a:buChar char="•"/>
            </a:pPr>
            <a:r>
              <a:rPr lang="en-PT" dirty="0">
                <a:solidFill>
                  <a:schemeClr val="bg1"/>
                </a:solidFill>
              </a:rPr>
              <a:t>Confidentiality of App (KVS)</a:t>
            </a:r>
          </a:p>
          <a:p>
            <a:pPr marL="285750" indent="-285750">
              <a:lnSpc>
                <a:spcPct val="150000"/>
              </a:lnSpc>
              <a:buFont typeface="Arial" panose="020B0604020202020204" pitchFamily="34" charset="0"/>
              <a:buChar char="•"/>
            </a:pPr>
            <a:r>
              <a:rPr lang="en-PT" dirty="0">
                <a:solidFill>
                  <a:schemeClr val="bg1"/>
                </a:solidFill>
              </a:rPr>
              <a:t>Attestation of SW and HW</a:t>
            </a:r>
          </a:p>
        </p:txBody>
      </p:sp>
      <p:sp>
        <p:nvSpPr>
          <p:cNvPr id="31" name="TextBox 30">
            <a:extLst>
              <a:ext uri="{FF2B5EF4-FFF2-40B4-BE49-F238E27FC236}">
                <a16:creationId xmlns:a16="http://schemas.microsoft.com/office/drawing/2014/main" id="{F9944B61-26C2-324C-87EB-66FBC82FDEA0}"/>
              </a:ext>
            </a:extLst>
          </p:cNvPr>
          <p:cNvSpPr txBox="1"/>
          <p:nvPr/>
        </p:nvSpPr>
        <p:spPr>
          <a:xfrm>
            <a:off x="4475315" y="4525331"/>
            <a:ext cx="3507692" cy="1200329"/>
          </a:xfrm>
          <a:prstGeom prst="rect">
            <a:avLst/>
          </a:prstGeom>
          <a:noFill/>
        </p:spPr>
        <p:txBody>
          <a:bodyPr wrap="none" rtlCol="0">
            <a:spAutoFit/>
          </a:bodyPr>
          <a:lstStyle/>
          <a:p>
            <a:pPr>
              <a:lnSpc>
                <a:spcPct val="150000"/>
              </a:lnSpc>
            </a:pPr>
            <a:r>
              <a:rPr lang="en-GB" b="1" dirty="0">
                <a:solidFill>
                  <a:schemeClr val="bg1"/>
                </a:solidFill>
              </a:rPr>
              <a:t>TCB Reduction</a:t>
            </a:r>
          </a:p>
          <a:p>
            <a:pPr marL="285750" indent="-285750">
              <a:lnSpc>
                <a:spcPct val="150000"/>
              </a:lnSpc>
              <a:buFont typeface="Arial" panose="020B0604020202020204" pitchFamily="34" charset="0"/>
              <a:buChar char="•"/>
            </a:pPr>
            <a:r>
              <a:rPr lang="en-GB" dirty="0">
                <a:solidFill>
                  <a:schemeClr val="bg1"/>
                </a:solidFill>
              </a:rPr>
              <a:t>Hardware backed isolation</a:t>
            </a:r>
          </a:p>
          <a:p>
            <a:endParaRPr lang="en-PT" dirty="0"/>
          </a:p>
        </p:txBody>
      </p:sp>
      <p:sp>
        <p:nvSpPr>
          <p:cNvPr id="33" name="TextBox 32">
            <a:extLst>
              <a:ext uri="{FF2B5EF4-FFF2-40B4-BE49-F238E27FC236}">
                <a16:creationId xmlns:a16="http://schemas.microsoft.com/office/drawing/2014/main" id="{4E713777-9B2F-5840-BB7F-2222732BD1B2}"/>
              </a:ext>
            </a:extLst>
          </p:cNvPr>
          <p:cNvSpPr txBox="1"/>
          <p:nvPr/>
        </p:nvSpPr>
        <p:spPr>
          <a:xfrm>
            <a:off x="9413203" y="4525331"/>
            <a:ext cx="1883849" cy="1701620"/>
          </a:xfrm>
          <a:prstGeom prst="rect">
            <a:avLst/>
          </a:prstGeom>
          <a:noFill/>
        </p:spPr>
        <p:txBody>
          <a:bodyPr wrap="none" rtlCol="0">
            <a:spAutoFit/>
          </a:bodyPr>
          <a:lstStyle/>
          <a:p>
            <a:pPr lvl="0" algn="ctr">
              <a:lnSpc>
                <a:spcPct val="150000"/>
              </a:lnSpc>
            </a:pPr>
            <a:r>
              <a:rPr lang="en-GB" b="1" dirty="0">
                <a:solidFill>
                  <a:schemeClr val="bg1"/>
                </a:solidFill>
              </a:rPr>
              <a:t>Analysis Report</a:t>
            </a:r>
          </a:p>
          <a:p>
            <a:pPr marL="285750" indent="-285750">
              <a:lnSpc>
                <a:spcPct val="150000"/>
              </a:lnSpc>
              <a:buFont typeface="Arial" panose="020B0604020202020204" pitchFamily="34" charset="0"/>
              <a:buChar char="•"/>
            </a:pPr>
            <a:r>
              <a:rPr lang="en-GB" dirty="0">
                <a:solidFill>
                  <a:schemeClr val="bg1"/>
                </a:solidFill>
              </a:rPr>
              <a:t>Throughput</a:t>
            </a:r>
          </a:p>
          <a:p>
            <a:pPr marL="285750" indent="-285750">
              <a:lnSpc>
                <a:spcPct val="150000"/>
              </a:lnSpc>
              <a:buFont typeface="Arial" panose="020B0604020202020204" pitchFamily="34" charset="0"/>
              <a:buChar char="•"/>
            </a:pPr>
            <a:r>
              <a:rPr lang="en-GB" dirty="0">
                <a:solidFill>
                  <a:schemeClr val="bg1"/>
                </a:solidFill>
              </a:rPr>
              <a:t>Latency</a:t>
            </a:r>
          </a:p>
          <a:p>
            <a:pPr marL="285750" indent="-285750">
              <a:lnSpc>
                <a:spcPct val="150000"/>
              </a:lnSpc>
              <a:buFont typeface="Arial" panose="020B0604020202020204" pitchFamily="34" charset="0"/>
              <a:buChar char="•"/>
            </a:pPr>
            <a:r>
              <a:rPr lang="en-GB" dirty="0">
                <a:solidFill>
                  <a:schemeClr val="bg1"/>
                </a:solidFill>
              </a:rPr>
              <a:t>Resources</a:t>
            </a:r>
          </a:p>
        </p:txBody>
      </p:sp>
      <p:pic>
        <p:nvPicPr>
          <p:cNvPr id="37" name="Graphic 36" descr="Cloud with solid fill">
            <a:extLst>
              <a:ext uri="{FF2B5EF4-FFF2-40B4-BE49-F238E27FC236}">
                <a16:creationId xmlns:a16="http://schemas.microsoft.com/office/drawing/2014/main" id="{5EF5F8CE-6C77-7842-86A7-2A27005A8B68}"/>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96516" y="2301376"/>
            <a:ext cx="914400" cy="914400"/>
          </a:xfrm>
          <a:prstGeom prst="rect">
            <a:avLst/>
          </a:prstGeom>
        </p:spPr>
      </p:pic>
      <p:sp>
        <p:nvSpPr>
          <p:cNvPr id="23" name="Slide Number Placeholder 5">
            <a:extLst>
              <a:ext uri="{FF2B5EF4-FFF2-40B4-BE49-F238E27FC236}">
                <a16:creationId xmlns:a16="http://schemas.microsoft.com/office/drawing/2014/main" id="{A27FD119-29DC-DC47-A9EF-10A81C13AFAB}"/>
              </a:ext>
            </a:extLst>
          </p:cNvPr>
          <p:cNvSpPr>
            <a:spLocks noGrp="1"/>
          </p:cNvSpPr>
          <p:nvPr>
            <p:ph type="sldNum" sz="quarter" idx="12"/>
          </p:nvPr>
        </p:nvSpPr>
        <p:spPr>
          <a:xfrm>
            <a:off x="11008650" y="6235360"/>
            <a:ext cx="1062155" cy="490599"/>
          </a:xfrm>
        </p:spPr>
        <p:txBody>
          <a:bodyPr/>
          <a:lstStyle/>
          <a:p>
            <a:fld id="{A9135C31-6AD0-CA46-9D97-A5A6BD1305E0}" type="slidenum">
              <a:rPr lang="pt-PT" smtClean="0"/>
              <a:t>11</a:t>
            </a:fld>
            <a:endParaRPr lang="pt-PT" dirty="0"/>
          </a:p>
        </p:txBody>
      </p:sp>
    </p:spTree>
    <p:extLst>
      <p:ext uri="{BB962C8B-B14F-4D97-AF65-F5344CB8AC3E}">
        <p14:creationId xmlns:p14="http://schemas.microsoft.com/office/powerpoint/2010/main" val="29110052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700E860-BE6C-C149-891C-4D7E0A3D9B38}"/>
              </a:ext>
            </a:extLst>
          </p:cNvPr>
          <p:cNvSpPr>
            <a:spLocks noGrp="1"/>
          </p:cNvSpPr>
          <p:nvPr>
            <p:ph type="title"/>
          </p:nvPr>
        </p:nvSpPr>
        <p:spPr>
          <a:xfrm>
            <a:off x="4379976" y="452842"/>
            <a:ext cx="6976872" cy="1261872"/>
          </a:xfrm>
        </p:spPr>
        <p:txBody>
          <a:bodyPr vert="horz" lIns="91440" tIns="45720" rIns="91440" bIns="45720" rtlCol="0" anchor="ctr">
            <a:normAutofit/>
          </a:bodyPr>
          <a:lstStyle/>
          <a:p>
            <a:r>
              <a:rPr lang="en-US" sz="4800" kern="1200" dirty="0">
                <a:solidFill>
                  <a:schemeClr val="tx1"/>
                </a:solidFill>
                <a:cs typeface="Arial" panose="020B0604020202020204" pitchFamily="34" charset="0"/>
              </a:rPr>
              <a:t>Outline</a:t>
            </a:r>
          </a:p>
        </p:txBody>
      </p:sp>
      <p:sp>
        <p:nvSpPr>
          <p:cNvPr id="4" name="TextBox 3">
            <a:extLst>
              <a:ext uri="{FF2B5EF4-FFF2-40B4-BE49-F238E27FC236}">
                <a16:creationId xmlns:a16="http://schemas.microsoft.com/office/drawing/2014/main" id="{9FDBAC92-C4DA-BF49-B1C5-EB5B64D8A87B}"/>
              </a:ext>
            </a:extLst>
          </p:cNvPr>
          <p:cNvSpPr txBox="1"/>
          <p:nvPr/>
        </p:nvSpPr>
        <p:spPr>
          <a:xfrm>
            <a:off x="412385" y="452842"/>
            <a:ext cx="3318368" cy="1261872"/>
          </a:xfrm>
          <a:prstGeom prst="rect">
            <a:avLst/>
          </a:prstGeom>
          <a:ln>
            <a:noFill/>
          </a:ln>
        </p:spPr>
        <p:txBody>
          <a:bodyPr vert="horz" lIns="91440" tIns="45720" rIns="91440" bIns="45720" rtlCol="0" anchor="ctr">
            <a:normAutofit/>
          </a:bodyPr>
          <a:lstStyle/>
          <a:p>
            <a:pPr algn="r">
              <a:lnSpc>
                <a:spcPct val="90000"/>
              </a:lnSpc>
              <a:spcBef>
                <a:spcPts val="1000"/>
              </a:spcBef>
            </a:pPr>
            <a:r>
              <a:rPr lang="en-US" sz="2000" kern="1200" dirty="0">
                <a:latin typeface="+mn-lt"/>
                <a:ea typeface="+mn-ea"/>
                <a:cs typeface="+mn-cs"/>
              </a:rPr>
              <a:t>Dissertation </a:t>
            </a:r>
            <a:r>
              <a:rPr lang="en-US" sz="2000" dirty="0"/>
              <a:t>Elaboration</a:t>
            </a:r>
            <a:endParaRPr lang="en-US" sz="2000" kern="1200" dirty="0">
              <a:latin typeface="+mn-lt"/>
              <a:ea typeface="+mn-ea"/>
              <a:cs typeface="+mn-cs"/>
            </a:endParaRPr>
          </a:p>
        </p:txBody>
      </p:sp>
      <p:cxnSp>
        <p:nvCxnSpPr>
          <p:cNvPr id="5" name="Straight Connector 4">
            <a:extLst>
              <a:ext uri="{FF2B5EF4-FFF2-40B4-BE49-F238E27FC236}">
                <a16:creationId xmlns:a16="http://schemas.microsoft.com/office/drawing/2014/main" id="{B5AFE14D-520C-BE42-9378-5586E93D1550}"/>
              </a:ext>
            </a:extLst>
          </p:cNvPr>
          <p:cNvCxnSpPr/>
          <p:nvPr/>
        </p:nvCxnSpPr>
        <p:spPr>
          <a:xfrm>
            <a:off x="4059936" y="623740"/>
            <a:ext cx="0" cy="914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AA895083-1890-4142-BA95-9113E2DD0EE1}"/>
              </a:ext>
            </a:extLst>
          </p:cNvPr>
          <p:cNvSpPr txBox="1"/>
          <p:nvPr/>
        </p:nvSpPr>
        <p:spPr>
          <a:xfrm>
            <a:off x="1030101" y="2507149"/>
            <a:ext cx="6059669" cy="3727111"/>
          </a:xfrm>
          <a:prstGeom prst="rect">
            <a:avLst/>
          </a:prstGeom>
          <a:noFill/>
        </p:spPr>
        <p:txBody>
          <a:bodyPr wrap="square" rtlCol="0">
            <a:spAutoFit/>
          </a:bodyPr>
          <a:lstStyle/>
          <a:p>
            <a:pPr marL="342900" indent="-342900" algn="just">
              <a:lnSpc>
                <a:spcPct val="150000"/>
              </a:lnSpc>
              <a:buFont typeface="+mj-lt"/>
              <a:buAutoNum type="arabicPeriod"/>
            </a:pPr>
            <a:r>
              <a:rPr lang="en-PT" sz="2000" b="1" dirty="0">
                <a:solidFill>
                  <a:schemeClr val="tx1">
                    <a:lumMod val="65000"/>
                  </a:schemeClr>
                </a:solidFill>
              </a:rPr>
              <a:t>Introduction</a:t>
            </a:r>
            <a:r>
              <a:rPr lang="en-PT" sz="2000" dirty="0">
                <a:solidFill>
                  <a:schemeClr val="tx1">
                    <a:lumMod val="65000"/>
                  </a:schemeClr>
                </a:solidFill>
              </a:rPr>
              <a:t> </a:t>
            </a:r>
          </a:p>
          <a:p>
            <a:pPr marL="800100" lvl="1" indent="-342900" algn="just">
              <a:lnSpc>
                <a:spcPct val="150000"/>
              </a:lnSpc>
              <a:buFont typeface="+mj-lt"/>
              <a:buAutoNum type="arabicPeriod"/>
            </a:pPr>
            <a:r>
              <a:rPr lang="en-PT" sz="2000" dirty="0">
                <a:solidFill>
                  <a:schemeClr val="tx1">
                    <a:lumMod val="65000"/>
                  </a:schemeClr>
                </a:solidFill>
              </a:rPr>
              <a:t>Context and Motivation</a:t>
            </a:r>
          </a:p>
          <a:p>
            <a:pPr marL="800100" lvl="1" indent="-342900" algn="just">
              <a:lnSpc>
                <a:spcPct val="150000"/>
              </a:lnSpc>
              <a:buFont typeface="+mj-lt"/>
              <a:buAutoNum type="arabicPeriod"/>
            </a:pPr>
            <a:r>
              <a:rPr lang="en-PT" sz="2000" dirty="0">
                <a:solidFill>
                  <a:schemeClr val="tx1">
                    <a:lumMod val="65000"/>
                  </a:schemeClr>
                </a:solidFill>
              </a:rPr>
              <a:t>Problem and Contributions </a:t>
            </a:r>
          </a:p>
          <a:p>
            <a:pPr marL="342900" indent="-342900" algn="just">
              <a:lnSpc>
                <a:spcPct val="150000"/>
              </a:lnSpc>
              <a:buFont typeface="+mj-lt"/>
              <a:buAutoNum type="arabicPeriod"/>
            </a:pPr>
            <a:r>
              <a:rPr lang="en-PT" sz="2000" b="1" dirty="0">
                <a:solidFill>
                  <a:schemeClr val="bg1"/>
                </a:solidFill>
              </a:rPr>
              <a:t>Proposed Solution</a:t>
            </a:r>
          </a:p>
          <a:p>
            <a:pPr marL="800100" lvl="1" indent="-342900" algn="just">
              <a:lnSpc>
                <a:spcPct val="150000"/>
              </a:lnSpc>
              <a:buFont typeface="+mj-lt"/>
              <a:buAutoNum type="arabicPeriod"/>
            </a:pPr>
            <a:r>
              <a:rPr lang="en-PT" sz="2000" dirty="0">
                <a:solidFill>
                  <a:schemeClr val="bg1"/>
                </a:solidFill>
              </a:rPr>
              <a:t>System Model and Architecture</a:t>
            </a:r>
          </a:p>
          <a:p>
            <a:pPr marL="800100" lvl="1" indent="-342900" algn="just">
              <a:lnSpc>
                <a:spcPct val="150000"/>
              </a:lnSpc>
              <a:buFont typeface="+mj-lt"/>
              <a:buAutoNum type="arabicPeriod"/>
            </a:pPr>
            <a:r>
              <a:rPr lang="en-PT" sz="2000" dirty="0">
                <a:solidFill>
                  <a:schemeClr val="bg1"/>
                </a:solidFill>
              </a:rPr>
              <a:t>Prototype Implementation</a:t>
            </a:r>
          </a:p>
          <a:p>
            <a:pPr marL="342900" indent="-342900" algn="just">
              <a:lnSpc>
                <a:spcPct val="150000"/>
              </a:lnSpc>
              <a:buFont typeface="+mj-lt"/>
              <a:buAutoNum type="arabicPeriod"/>
            </a:pPr>
            <a:r>
              <a:rPr lang="en-PT" sz="2000" b="1" dirty="0">
                <a:solidFill>
                  <a:schemeClr val="tx1">
                    <a:lumMod val="65000"/>
                  </a:schemeClr>
                </a:solidFill>
              </a:rPr>
              <a:t>Experimental Evaluation</a:t>
            </a:r>
          </a:p>
          <a:p>
            <a:pPr marL="342900" indent="-342900" algn="just">
              <a:lnSpc>
                <a:spcPct val="150000"/>
              </a:lnSpc>
              <a:buFont typeface="+mj-lt"/>
              <a:buAutoNum type="arabicPeriod"/>
            </a:pPr>
            <a:r>
              <a:rPr lang="en-PT" sz="2000" b="1" dirty="0">
                <a:solidFill>
                  <a:schemeClr val="tx1">
                    <a:lumMod val="65000"/>
                  </a:schemeClr>
                </a:solidFill>
              </a:rPr>
              <a:t>Conclusion and Future Work</a:t>
            </a:r>
            <a:endParaRPr lang="en-PT" b="1" dirty="0">
              <a:solidFill>
                <a:schemeClr val="tx1">
                  <a:lumMod val="65000"/>
                </a:schemeClr>
              </a:solidFill>
            </a:endParaRPr>
          </a:p>
        </p:txBody>
      </p:sp>
      <p:sp>
        <p:nvSpPr>
          <p:cNvPr id="8" name="Slide Number Placeholder 5">
            <a:extLst>
              <a:ext uri="{FF2B5EF4-FFF2-40B4-BE49-F238E27FC236}">
                <a16:creationId xmlns:a16="http://schemas.microsoft.com/office/drawing/2014/main" id="{8536E458-39F1-6941-AA73-41CC7331C852}"/>
              </a:ext>
            </a:extLst>
          </p:cNvPr>
          <p:cNvSpPr>
            <a:spLocks noGrp="1"/>
          </p:cNvSpPr>
          <p:nvPr>
            <p:ph type="sldNum" sz="quarter" idx="12"/>
          </p:nvPr>
        </p:nvSpPr>
        <p:spPr>
          <a:xfrm>
            <a:off x="11008650" y="6235360"/>
            <a:ext cx="1062155" cy="490599"/>
          </a:xfrm>
        </p:spPr>
        <p:txBody>
          <a:bodyPr/>
          <a:lstStyle/>
          <a:p>
            <a:fld id="{A9135C31-6AD0-CA46-9D97-A5A6BD1305E0}" type="slidenum">
              <a:rPr lang="pt-PT" smtClean="0"/>
              <a:t>12</a:t>
            </a:fld>
            <a:endParaRPr lang="pt-PT" dirty="0"/>
          </a:p>
        </p:txBody>
      </p:sp>
    </p:spTree>
    <p:extLst>
      <p:ext uri="{BB962C8B-B14F-4D97-AF65-F5344CB8AC3E}">
        <p14:creationId xmlns:p14="http://schemas.microsoft.com/office/powerpoint/2010/main" val="24105062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700E860-BE6C-C149-891C-4D7E0A3D9B38}"/>
              </a:ext>
            </a:extLst>
          </p:cNvPr>
          <p:cNvSpPr>
            <a:spLocks noGrp="1"/>
          </p:cNvSpPr>
          <p:nvPr>
            <p:ph type="title"/>
          </p:nvPr>
        </p:nvSpPr>
        <p:spPr>
          <a:xfrm>
            <a:off x="4379976" y="452842"/>
            <a:ext cx="6976872" cy="1261872"/>
          </a:xfrm>
        </p:spPr>
        <p:txBody>
          <a:bodyPr vert="horz" lIns="91440" tIns="45720" rIns="91440" bIns="45720" rtlCol="0" anchor="ctr">
            <a:normAutofit/>
          </a:bodyPr>
          <a:lstStyle/>
          <a:p>
            <a:r>
              <a:rPr lang="en-US" sz="4800" dirty="0">
                <a:solidFill>
                  <a:schemeClr val="tx1"/>
                </a:solidFill>
                <a:cs typeface="Arial" panose="020B0604020202020204" pitchFamily="34" charset="0"/>
              </a:rPr>
              <a:t>What is a TEE?</a:t>
            </a:r>
            <a:endParaRPr lang="en-US" sz="4800" kern="1200" dirty="0">
              <a:solidFill>
                <a:schemeClr val="tx1"/>
              </a:solidFill>
              <a:cs typeface="Arial" panose="020B0604020202020204" pitchFamily="34" charset="0"/>
            </a:endParaRPr>
          </a:p>
        </p:txBody>
      </p:sp>
      <p:sp>
        <p:nvSpPr>
          <p:cNvPr id="4" name="TextBox 3">
            <a:extLst>
              <a:ext uri="{FF2B5EF4-FFF2-40B4-BE49-F238E27FC236}">
                <a16:creationId xmlns:a16="http://schemas.microsoft.com/office/drawing/2014/main" id="{9FDBAC92-C4DA-BF49-B1C5-EB5B64D8A87B}"/>
              </a:ext>
            </a:extLst>
          </p:cNvPr>
          <p:cNvSpPr txBox="1"/>
          <p:nvPr/>
        </p:nvSpPr>
        <p:spPr>
          <a:xfrm>
            <a:off x="189195" y="452842"/>
            <a:ext cx="3541558" cy="1261872"/>
          </a:xfrm>
          <a:prstGeom prst="rect">
            <a:avLst/>
          </a:prstGeom>
          <a:ln>
            <a:noFill/>
          </a:ln>
        </p:spPr>
        <p:txBody>
          <a:bodyPr vert="horz" lIns="91440" tIns="45720" rIns="91440" bIns="45720" rtlCol="0" anchor="ctr">
            <a:normAutofit/>
          </a:bodyPr>
          <a:lstStyle/>
          <a:p>
            <a:pPr algn="r">
              <a:lnSpc>
                <a:spcPct val="90000"/>
              </a:lnSpc>
              <a:spcBef>
                <a:spcPts val="1000"/>
              </a:spcBef>
            </a:pPr>
            <a:r>
              <a:rPr lang="en-US" sz="2000" kern="1200" dirty="0">
                <a:latin typeface="+mn-lt"/>
                <a:ea typeface="+mn-ea"/>
                <a:cs typeface="+mn-cs"/>
              </a:rPr>
              <a:t>Proposed Solution</a:t>
            </a:r>
          </a:p>
        </p:txBody>
      </p:sp>
      <p:cxnSp>
        <p:nvCxnSpPr>
          <p:cNvPr id="5" name="Straight Connector 4">
            <a:extLst>
              <a:ext uri="{FF2B5EF4-FFF2-40B4-BE49-F238E27FC236}">
                <a16:creationId xmlns:a16="http://schemas.microsoft.com/office/drawing/2014/main" id="{B5AFE14D-520C-BE42-9378-5586E93D1550}"/>
              </a:ext>
            </a:extLst>
          </p:cNvPr>
          <p:cNvCxnSpPr/>
          <p:nvPr/>
        </p:nvCxnSpPr>
        <p:spPr>
          <a:xfrm>
            <a:off x="4059936" y="623740"/>
            <a:ext cx="0" cy="914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Slide Number Placeholder 5">
            <a:extLst>
              <a:ext uri="{FF2B5EF4-FFF2-40B4-BE49-F238E27FC236}">
                <a16:creationId xmlns:a16="http://schemas.microsoft.com/office/drawing/2014/main" id="{345F4EA0-D006-8249-8B3E-E1AFA3418E46}"/>
              </a:ext>
            </a:extLst>
          </p:cNvPr>
          <p:cNvSpPr>
            <a:spLocks noGrp="1"/>
          </p:cNvSpPr>
          <p:nvPr>
            <p:ph type="sldNum" sz="quarter" idx="12"/>
          </p:nvPr>
        </p:nvSpPr>
        <p:spPr>
          <a:xfrm>
            <a:off x="11008650" y="6235360"/>
            <a:ext cx="1062155" cy="490599"/>
          </a:xfrm>
        </p:spPr>
        <p:txBody>
          <a:bodyPr/>
          <a:lstStyle/>
          <a:p>
            <a:fld id="{A9135C31-6AD0-CA46-9D97-A5A6BD1305E0}" type="slidenum">
              <a:rPr lang="pt-PT" smtClean="0"/>
              <a:t>13</a:t>
            </a:fld>
            <a:endParaRPr lang="pt-PT" dirty="0"/>
          </a:p>
        </p:txBody>
      </p:sp>
      <p:sp>
        <p:nvSpPr>
          <p:cNvPr id="22" name="TextBox 21">
            <a:extLst>
              <a:ext uri="{FF2B5EF4-FFF2-40B4-BE49-F238E27FC236}">
                <a16:creationId xmlns:a16="http://schemas.microsoft.com/office/drawing/2014/main" id="{10ADB96F-CD4C-D442-B7E1-41C4F33350A3}"/>
              </a:ext>
            </a:extLst>
          </p:cNvPr>
          <p:cNvSpPr txBox="1"/>
          <p:nvPr/>
        </p:nvSpPr>
        <p:spPr>
          <a:xfrm>
            <a:off x="6471241" y="2534168"/>
            <a:ext cx="5447579" cy="870623"/>
          </a:xfrm>
          <a:prstGeom prst="rect">
            <a:avLst/>
          </a:prstGeom>
          <a:noFill/>
        </p:spPr>
        <p:txBody>
          <a:bodyPr wrap="square" rtlCol="0">
            <a:spAutoFit/>
          </a:bodyPr>
          <a:lstStyle/>
          <a:p>
            <a:pPr>
              <a:lnSpc>
                <a:spcPct val="150000"/>
              </a:lnSpc>
            </a:pPr>
            <a:r>
              <a:rPr lang="en-PT" dirty="0">
                <a:solidFill>
                  <a:schemeClr val="bg1"/>
                </a:solidFill>
              </a:rPr>
              <a:t>A </a:t>
            </a:r>
            <a:r>
              <a:rPr lang="en-PT" b="1" dirty="0">
                <a:solidFill>
                  <a:schemeClr val="bg1"/>
                </a:solidFill>
              </a:rPr>
              <a:t>TEE</a:t>
            </a:r>
            <a:r>
              <a:rPr lang="en-PT" dirty="0">
                <a:solidFill>
                  <a:schemeClr val="bg1"/>
                </a:solidFill>
              </a:rPr>
              <a:t> </a:t>
            </a:r>
            <a:r>
              <a:rPr lang="en-PT" b="1" dirty="0">
                <a:solidFill>
                  <a:schemeClr val="bg1"/>
                </a:solidFill>
              </a:rPr>
              <a:t>abstraction library</a:t>
            </a:r>
            <a:r>
              <a:rPr lang="en-PT" dirty="0">
                <a:solidFill>
                  <a:schemeClr val="bg1"/>
                </a:solidFill>
              </a:rPr>
              <a:t> helps with application integration.</a:t>
            </a:r>
          </a:p>
        </p:txBody>
      </p:sp>
      <p:cxnSp>
        <p:nvCxnSpPr>
          <p:cNvPr id="31" name="Straight Connector 30">
            <a:extLst>
              <a:ext uri="{FF2B5EF4-FFF2-40B4-BE49-F238E27FC236}">
                <a16:creationId xmlns:a16="http://schemas.microsoft.com/office/drawing/2014/main" id="{F2F66958-0C60-6B44-9DE8-AEED4825416D}"/>
              </a:ext>
            </a:extLst>
          </p:cNvPr>
          <p:cNvCxnSpPr>
            <a:cxnSpLocks/>
          </p:cNvCxnSpPr>
          <p:nvPr/>
        </p:nvCxnSpPr>
        <p:spPr>
          <a:xfrm>
            <a:off x="6008914" y="2594746"/>
            <a:ext cx="0" cy="3773499"/>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8033D2BD-79A9-E54A-A6D4-6970AEB89209}"/>
              </a:ext>
            </a:extLst>
          </p:cNvPr>
          <p:cNvSpPr/>
          <p:nvPr/>
        </p:nvSpPr>
        <p:spPr>
          <a:xfrm>
            <a:off x="354227" y="2538026"/>
            <a:ext cx="5528174" cy="1286121"/>
          </a:xfrm>
          <a:prstGeom prst="rect">
            <a:avLst/>
          </a:prstGeom>
        </p:spPr>
        <p:txBody>
          <a:bodyPr wrap="square">
            <a:spAutoFit/>
          </a:bodyPr>
          <a:lstStyle/>
          <a:p>
            <a:pPr>
              <a:lnSpc>
                <a:spcPct val="150000"/>
              </a:lnSpc>
            </a:pPr>
            <a:r>
              <a:rPr lang="pt-PT" dirty="0">
                <a:solidFill>
                  <a:schemeClr val="bg1"/>
                </a:solidFill>
              </a:rPr>
              <a:t>A </a:t>
            </a:r>
            <a:r>
              <a:rPr lang="pt-PT" b="1" dirty="0">
                <a:solidFill>
                  <a:schemeClr val="bg1"/>
                </a:solidFill>
              </a:rPr>
              <a:t>TEE</a:t>
            </a:r>
            <a:r>
              <a:rPr lang="pt-PT" dirty="0">
                <a:solidFill>
                  <a:schemeClr val="bg1"/>
                </a:solidFill>
              </a:rPr>
              <a:t> (</a:t>
            </a:r>
            <a:r>
              <a:rPr lang="pt-PT" b="1" dirty="0" err="1">
                <a:solidFill>
                  <a:schemeClr val="bg1"/>
                </a:solidFill>
              </a:rPr>
              <a:t>Trusted</a:t>
            </a:r>
            <a:r>
              <a:rPr lang="pt-PT" b="1" dirty="0">
                <a:solidFill>
                  <a:schemeClr val="bg1"/>
                </a:solidFill>
              </a:rPr>
              <a:t> </a:t>
            </a:r>
            <a:r>
              <a:rPr lang="pt-PT" b="1" dirty="0" err="1">
                <a:solidFill>
                  <a:schemeClr val="bg1"/>
                </a:solidFill>
              </a:rPr>
              <a:t>Execution</a:t>
            </a:r>
            <a:r>
              <a:rPr lang="pt-PT" b="1" dirty="0">
                <a:solidFill>
                  <a:schemeClr val="bg1"/>
                </a:solidFill>
              </a:rPr>
              <a:t> </a:t>
            </a:r>
            <a:r>
              <a:rPr lang="pt-PT" b="1" dirty="0" err="1">
                <a:solidFill>
                  <a:schemeClr val="bg1"/>
                </a:solidFill>
              </a:rPr>
              <a:t>Environment</a:t>
            </a:r>
            <a:r>
              <a:rPr lang="pt-PT" dirty="0">
                <a:solidFill>
                  <a:schemeClr val="bg1"/>
                </a:solidFill>
              </a:rPr>
              <a:t>) </a:t>
            </a:r>
            <a:r>
              <a:rPr lang="pt-PT" dirty="0" err="1">
                <a:solidFill>
                  <a:schemeClr val="bg1"/>
                </a:solidFill>
              </a:rPr>
              <a:t>isolates</a:t>
            </a:r>
            <a:r>
              <a:rPr lang="pt-PT" dirty="0">
                <a:solidFill>
                  <a:schemeClr val="bg1"/>
                </a:solidFill>
              </a:rPr>
              <a:t> </a:t>
            </a:r>
            <a:r>
              <a:rPr lang="pt-PT" dirty="0" err="1">
                <a:solidFill>
                  <a:schemeClr val="bg1"/>
                </a:solidFill>
              </a:rPr>
              <a:t>portion</a:t>
            </a:r>
            <a:r>
              <a:rPr lang="pt-PT" dirty="0">
                <a:solidFill>
                  <a:schemeClr val="bg1"/>
                </a:solidFill>
              </a:rPr>
              <a:t> </a:t>
            </a:r>
            <a:r>
              <a:rPr lang="pt-PT" dirty="0" err="1">
                <a:solidFill>
                  <a:schemeClr val="bg1"/>
                </a:solidFill>
              </a:rPr>
              <a:t>of</a:t>
            </a:r>
            <a:r>
              <a:rPr lang="pt-PT" dirty="0">
                <a:solidFill>
                  <a:schemeClr val="bg1"/>
                </a:solidFill>
              </a:rPr>
              <a:t> </a:t>
            </a:r>
            <a:r>
              <a:rPr lang="pt-PT" dirty="0" err="1">
                <a:solidFill>
                  <a:schemeClr val="bg1"/>
                </a:solidFill>
              </a:rPr>
              <a:t>physical</a:t>
            </a:r>
            <a:r>
              <a:rPr lang="pt-PT" dirty="0">
                <a:solidFill>
                  <a:schemeClr val="bg1"/>
                </a:solidFill>
              </a:rPr>
              <a:t> </a:t>
            </a:r>
            <a:r>
              <a:rPr lang="pt-PT" dirty="0" err="1">
                <a:solidFill>
                  <a:schemeClr val="bg1"/>
                </a:solidFill>
              </a:rPr>
              <a:t>memory</a:t>
            </a:r>
            <a:r>
              <a:rPr lang="pt-PT" dirty="0">
                <a:solidFill>
                  <a:schemeClr val="bg1"/>
                </a:solidFill>
              </a:rPr>
              <a:t> to </a:t>
            </a:r>
            <a:r>
              <a:rPr lang="pt-PT" dirty="0" err="1">
                <a:solidFill>
                  <a:schemeClr val="bg1"/>
                </a:solidFill>
              </a:rPr>
              <a:t>protect</a:t>
            </a:r>
            <a:r>
              <a:rPr lang="pt-PT" dirty="0">
                <a:solidFill>
                  <a:schemeClr val="bg1"/>
                </a:solidFill>
              </a:rPr>
              <a:t> some </a:t>
            </a:r>
            <a:r>
              <a:rPr lang="pt-PT" dirty="0" err="1">
                <a:solidFill>
                  <a:schemeClr val="bg1"/>
                </a:solidFill>
              </a:rPr>
              <a:t>code</a:t>
            </a:r>
            <a:r>
              <a:rPr lang="pt-PT" dirty="0">
                <a:solidFill>
                  <a:schemeClr val="bg1"/>
                </a:solidFill>
              </a:rPr>
              <a:t> </a:t>
            </a:r>
            <a:r>
              <a:rPr lang="pt-PT" dirty="0" err="1">
                <a:solidFill>
                  <a:schemeClr val="bg1"/>
                </a:solidFill>
              </a:rPr>
              <a:t>from</a:t>
            </a:r>
            <a:r>
              <a:rPr lang="pt-PT" dirty="0">
                <a:solidFill>
                  <a:schemeClr val="bg1"/>
                </a:solidFill>
              </a:rPr>
              <a:t> </a:t>
            </a:r>
            <a:r>
              <a:rPr lang="pt-PT" dirty="0" err="1">
                <a:solidFill>
                  <a:schemeClr val="bg1"/>
                </a:solidFill>
              </a:rPr>
              <a:t>view</a:t>
            </a:r>
            <a:r>
              <a:rPr lang="pt-PT" dirty="0">
                <a:solidFill>
                  <a:schemeClr val="bg1"/>
                </a:solidFill>
              </a:rPr>
              <a:t> </a:t>
            </a:r>
            <a:r>
              <a:rPr lang="pt-PT" dirty="0" err="1">
                <a:solidFill>
                  <a:schemeClr val="bg1"/>
                </a:solidFill>
              </a:rPr>
              <a:t>of</a:t>
            </a:r>
            <a:r>
              <a:rPr lang="pt-PT" dirty="0">
                <a:solidFill>
                  <a:schemeClr val="bg1"/>
                </a:solidFill>
              </a:rPr>
              <a:t> </a:t>
            </a:r>
            <a:r>
              <a:rPr lang="pt-PT" dirty="0" err="1">
                <a:solidFill>
                  <a:schemeClr val="bg1"/>
                </a:solidFill>
              </a:rPr>
              <a:t>modification</a:t>
            </a:r>
            <a:r>
              <a:rPr lang="pt-PT" dirty="0">
                <a:solidFill>
                  <a:schemeClr val="bg1"/>
                </a:solidFill>
              </a:rPr>
              <a:t>.</a:t>
            </a:r>
            <a:endParaRPr lang="en-PT" dirty="0">
              <a:solidFill>
                <a:schemeClr val="bg1"/>
              </a:solidFill>
            </a:endParaRPr>
          </a:p>
        </p:txBody>
      </p:sp>
      <p:sp>
        <p:nvSpPr>
          <p:cNvPr id="32" name="TextBox 31">
            <a:extLst>
              <a:ext uri="{FF2B5EF4-FFF2-40B4-BE49-F238E27FC236}">
                <a16:creationId xmlns:a16="http://schemas.microsoft.com/office/drawing/2014/main" id="{90037E23-86A9-7142-92B7-0CAE530AAB7A}"/>
              </a:ext>
            </a:extLst>
          </p:cNvPr>
          <p:cNvSpPr txBox="1"/>
          <p:nvPr/>
        </p:nvSpPr>
        <p:spPr>
          <a:xfrm>
            <a:off x="3371853" y="4424503"/>
            <a:ext cx="1486304" cy="369332"/>
          </a:xfrm>
          <a:prstGeom prst="rect">
            <a:avLst/>
          </a:prstGeom>
          <a:noFill/>
        </p:spPr>
        <p:txBody>
          <a:bodyPr wrap="none" rtlCol="0">
            <a:spAutoFit/>
          </a:bodyPr>
          <a:lstStyle/>
          <a:p>
            <a:r>
              <a:rPr lang="en-PT" dirty="0">
                <a:solidFill>
                  <a:schemeClr val="bg1"/>
                </a:solidFill>
              </a:rPr>
              <a:t>Application</a:t>
            </a:r>
          </a:p>
        </p:txBody>
      </p:sp>
      <p:sp>
        <p:nvSpPr>
          <p:cNvPr id="38" name="Rounded Rectangle 37">
            <a:extLst>
              <a:ext uri="{FF2B5EF4-FFF2-40B4-BE49-F238E27FC236}">
                <a16:creationId xmlns:a16="http://schemas.microsoft.com/office/drawing/2014/main" id="{673D02EA-839C-3D49-99FC-AD6DE66ACB3E}"/>
              </a:ext>
            </a:extLst>
          </p:cNvPr>
          <p:cNvSpPr/>
          <p:nvPr/>
        </p:nvSpPr>
        <p:spPr>
          <a:xfrm>
            <a:off x="1614008" y="5594426"/>
            <a:ext cx="3465158" cy="1116011"/>
          </a:xfrm>
          <a:prstGeom prst="roundRect">
            <a:avLst/>
          </a:prstGeom>
          <a:noFill/>
          <a:ln w="381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PT" dirty="0"/>
          </a:p>
        </p:txBody>
      </p:sp>
      <p:sp>
        <p:nvSpPr>
          <p:cNvPr id="39" name="TextBox 38">
            <a:extLst>
              <a:ext uri="{FF2B5EF4-FFF2-40B4-BE49-F238E27FC236}">
                <a16:creationId xmlns:a16="http://schemas.microsoft.com/office/drawing/2014/main" id="{39C578C8-185F-154A-A6E1-B18CB458F97F}"/>
              </a:ext>
            </a:extLst>
          </p:cNvPr>
          <p:cNvSpPr txBox="1"/>
          <p:nvPr/>
        </p:nvSpPr>
        <p:spPr>
          <a:xfrm>
            <a:off x="3467231" y="5967766"/>
            <a:ext cx="1295547" cy="369332"/>
          </a:xfrm>
          <a:prstGeom prst="rect">
            <a:avLst/>
          </a:prstGeom>
          <a:noFill/>
        </p:spPr>
        <p:txBody>
          <a:bodyPr wrap="none" rtlCol="0">
            <a:spAutoFit/>
          </a:bodyPr>
          <a:lstStyle/>
          <a:p>
            <a:r>
              <a:rPr lang="en-PT" dirty="0">
                <a:solidFill>
                  <a:schemeClr val="bg1"/>
                </a:solidFill>
              </a:rPr>
              <a:t>Hardware</a:t>
            </a:r>
          </a:p>
        </p:txBody>
      </p:sp>
      <p:cxnSp>
        <p:nvCxnSpPr>
          <p:cNvPr id="40" name="Straight Arrow Connector 39">
            <a:extLst>
              <a:ext uri="{FF2B5EF4-FFF2-40B4-BE49-F238E27FC236}">
                <a16:creationId xmlns:a16="http://schemas.microsoft.com/office/drawing/2014/main" id="{08788F34-5297-C645-A65B-F23AECBDB316}"/>
              </a:ext>
            </a:extLst>
          </p:cNvPr>
          <p:cNvCxnSpPr>
            <a:cxnSpLocks/>
          </p:cNvCxnSpPr>
          <p:nvPr/>
        </p:nvCxnSpPr>
        <p:spPr>
          <a:xfrm flipV="1">
            <a:off x="2179323" y="4867120"/>
            <a:ext cx="0" cy="91213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B4A6E4C1-B0EE-604B-8843-AB840F2FF75F}"/>
              </a:ext>
            </a:extLst>
          </p:cNvPr>
          <p:cNvCxnSpPr>
            <a:cxnSpLocks/>
          </p:cNvCxnSpPr>
          <p:nvPr/>
        </p:nvCxnSpPr>
        <p:spPr>
          <a:xfrm>
            <a:off x="1945824" y="4912838"/>
            <a:ext cx="0" cy="878999"/>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44" name="Rounded Rectangle 43">
            <a:extLst>
              <a:ext uri="{FF2B5EF4-FFF2-40B4-BE49-F238E27FC236}">
                <a16:creationId xmlns:a16="http://schemas.microsoft.com/office/drawing/2014/main" id="{0770BBC7-BCD6-6947-B413-1DBE8E29FFA8}"/>
              </a:ext>
            </a:extLst>
          </p:cNvPr>
          <p:cNvSpPr/>
          <p:nvPr/>
        </p:nvSpPr>
        <p:spPr>
          <a:xfrm>
            <a:off x="1614008" y="4089453"/>
            <a:ext cx="3465158" cy="1116011"/>
          </a:xfrm>
          <a:prstGeom prst="roundRect">
            <a:avLst/>
          </a:prstGeom>
          <a:noFill/>
          <a:ln w="381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PT" dirty="0"/>
          </a:p>
        </p:txBody>
      </p:sp>
      <p:sp>
        <p:nvSpPr>
          <p:cNvPr id="45" name="Rounded Rectangle 44">
            <a:extLst>
              <a:ext uri="{FF2B5EF4-FFF2-40B4-BE49-F238E27FC236}">
                <a16:creationId xmlns:a16="http://schemas.microsoft.com/office/drawing/2014/main" id="{94F3B09B-A838-A84A-A152-ADE47D70CB1D}"/>
              </a:ext>
            </a:extLst>
          </p:cNvPr>
          <p:cNvSpPr/>
          <p:nvPr/>
        </p:nvSpPr>
        <p:spPr>
          <a:xfrm>
            <a:off x="1765011" y="5791837"/>
            <a:ext cx="1116387" cy="766162"/>
          </a:xfrm>
          <a:prstGeom prst="roundRect">
            <a:avLst/>
          </a:prstGeom>
          <a:noFill/>
          <a:ln w="57150" cap="flat" cmpd="sng" algn="ctr">
            <a:solidFill>
              <a:srgbClr val="33C078"/>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PT" dirty="0">
              <a:solidFill>
                <a:schemeClr val="bg1"/>
              </a:solidFill>
            </a:endParaRPr>
          </a:p>
        </p:txBody>
      </p:sp>
      <p:sp>
        <p:nvSpPr>
          <p:cNvPr id="46" name="Rounded Rectangle 45">
            <a:extLst>
              <a:ext uri="{FF2B5EF4-FFF2-40B4-BE49-F238E27FC236}">
                <a16:creationId xmlns:a16="http://schemas.microsoft.com/office/drawing/2014/main" id="{9953CFD4-36CA-1042-9247-DDF295E24824}"/>
              </a:ext>
            </a:extLst>
          </p:cNvPr>
          <p:cNvSpPr/>
          <p:nvPr/>
        </p:nvSpPr>
        <p:spPr>
          <a:xfrm>
            <a:off x="1765011" y="4226088"/>
            <a:ext cx="1116387" cy="766162"/>
          </a:xfrm>
          <a:prstGeom prst="roundRect">
            <a:avLst/>
          </a:prstGeom>
          <a:solidFill>
            <a:srgbClr val="33C078">
              <a:alpha val="29000"/>
            </a:srgbClr>
          </a:solidFill>
          <a:ln w="57150" cap="flat" cmpd="sng" algn="ctr">
            <a:solidFill>
              <a:srgbClr val="33C078"/>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PT" dirty="0">
                <a:solidFill>
                  <a:schemeClr val="bg1"/>
                </a:solidFill>
              </a:rPr>
              <a:t>Code Block</a:t>
            </a:r>
          </a:p>
        </p:txBody>
      </p:sp>
      <p:pic>
        <p:nvPicPr>
          <p:cNvPr id="47" name="Graphic 46" descr="Arrow circle with solid fill">
            <a:extLst>
              <a:ext uri="{FF2B5EF4-FFF2-40B4-BE49-F238E27FC236}">
                <a16:creationId xmlns:a16="http://schemas.microsoft.com/office/drawing/2014/main" id="{FC2B80A0-D8FB-DC42-A2B4-2508945486A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58548" y="5770924"/>
            <a:ext cx="529312" cy="529312"/>
          </a:xfrm>
          <a:prstGeom prst="rect">
            <a:avLst/>
          </a:prstGeom>
        </p:spPr>
      </p:pic>
      <p:sp>
        <p:nvSpPr>
          <p:cNvPr id="48" name="TextBox 47">
            <a:extLst>
              <a:ext uri="{FF2B5EF4-FFF2-40B4-BE49-F238E27FC236}">
                <a16:creationId xmlns:a16="http://schemas.microsoft.com/office/drawing/2014/main" id="{52734755-0AAB-C248-A6A1-9042B6B121AB}"/>
              </a:ext>
            </a:extLst>
          </p:cNvPr>
          <p:cNvSpPr txBox="1"/>
          <p:nvPr/>
        </p:nvSpPr>
        <p:spPr>
          <a:xfrm>
            <a:off x="2058548" y="6152431"/>
            <a:ext cx="529312" cy="369332"/>
          </a:xfrm>
          <a:prstGeom prst="rect">
            <a:avLst/>
          </a:prstGeom>
          <a:noFill/>
        </p:spPr>
        <p:txBody>
          <a:bodyPr wrap="none" rtlCol="0">
            <a:spAutoFit/>
          </a:bodyPr>
          <a:lstStyle/>
          <a:p>
            <a:r>
              <a:rPr lang="en-PT" dirty="0">
                <a:solidFill>
                  <a:schemeClr val="bg1"/>
                </a:solidFill>
              </a:rPr>
              <a:t>TEE</a:t>
            </a:r>
          </a:p>
        </p:txBody>
      </p:sp>
      <p:sp>
        <p:nvSpPr>
          <p:cNvPr id="59" name="TextBox 58">
            <a:extLst>
              <a:ext uri="{FF2B5EF4-FFF2-40B4-BE49-F238E27FC236}">
                <a16:creationId xmlns:a16="http://schemas.microsoft.com/office/drawing/2014/main" id="{FF883CFA-F7A2-404B-AC77-1DFA98C54BFB}"/>
              </a:ext>
            </a:extLst>
          </p:cNvPr>
          <p:cNvSpPr txBox="1"/>
          <p:nvPr/>
        </p:nvSpPr>
        <p:spPr>
          <a:xfrm>
            <a:off x="8658624" y="3996588"/>
            <a:ext cx="1486304" cy="369332"/>
          </a:xfrm>
          <a:prstGeom prst="rect">
            <a:avLst/>
          </a:prstGeom>
          <a:noFill/>
        </p:spPr>
        <p:txBody>
          <a:bodyPr wrap="square" rtlCol="0">
            <a:spAutoFit/>
          </a:bodyPr>
          <a:lstStyle/>
          <a:p>
            <a:r>
              <a:rPr lang="en-PT" dirty="0">
                <a:solidFill>
                  <a:schemeClr val="bg1"/>
                </a:solidFill>
              </a:rPr>
              <a:t>Application</a:t>
            </a:r>
          </a:p>
        </p:txBody>
      </p:sp>
      <p:sp>
        <p:nvSpPr>
          <p:cNvPr id="60" name="Rounded Rectangle 59">
            <a:extLst>
              <a:ext uri="{FF2B5EF4-FFF2-40B4-BE49-F238E27FC236}">
                <a16:creationId xmlns:a16="http://schemas.microsoft.com/office/drawing/2014/main" id="{72B84FE3-8AB4-2B4F-81E2-AD015BC9D872}"/>
              </a:ext>
            </a:extLst>
          </p:cNvPr>
          <p:cNvSpPr/>
          <p:nvPr/>
        </p:nvSpPr>
        <p:spPr>
          <a:xfrm>
            <a:off x="7714770" y="5585263"/>
            <a:ext cx="3465158" cy="1116011"/>
          </a:xfrm>
          <a:prstGeom prst="roundRect">
            <a:avLst/>
          </a:prstGeom>
          <a:noFill/>
          <a:ln w="381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PT" dirty="0"/>
          </a:p>
        </p:txBody>
      </p:sp>
      <p:sp>
        <p:nvSpPr>
          <p:cNvPr id="61" name="TextBox 60">
            <a:extLst>
              <a:ext uri="{FF2B5EF4-FFF2-40B4-BE49-F238E27FC236}">
                <a16:creationId xmlns:a16="http://schemas.microsoft.com/office/drawing/2014/main" id="{287DA250-D826-DE4D-AEA0-B3596694B37E}"/>
              </a:ext>
            </a:extLst>
          </p:cNvPr>
          <p:cNvSpPr txBox="1"/>
          <p:nvPr/>
        </p:nvSpPr>
        <p:spPr>
          <a:xfrm>
            <a:off x="9567993" y="5958603"/>
            <a:ext cx="1295547" cy="369332"/>
          </a:xfrm>
          <a:prstGeom prst="rect">
            <a:avLst/>
          </a:prstGeom>
          <a:noFill/>
        </p:spPr>
        <p:txBody>
          <a:bodyPr wrap="square" rtlCol="0">
            <a:spAutoFit/>
          </a:bodyPr>
          <a:lstStyle/>
          <a:p>
            <a:r>
              <a:rPr lang="en-PT" dirty="0">
                <a:solidFill>
                  <a:schemeClr val="bg1"/>
                </a:solidFill>
              </a:rPr>
              <a:t>Hardware</a:t>
            </a:r>
          </a:p>
        </p:txBody>
      </p:sp>
      <p:sp>
        <p:nvSpPr>
          <p:cNvPr id="64" name="Rounded Rectangle 63">
            <a:extLst>
              <a:ext uri="{FF2B5EF4-FFF2-40B4-BE49-F238E27FC236}">
                <a16:creationId xmlns:a16="http://schemas.microsoft.com/office/drawing/2014/main" id="{852E6914-D0C9-7142-8C0A-0DAEE0E7AAC9}"/>
              </a:ext>
            </a:extLst>
          </p:cNvPr>
          <p:cNvSpPr/>
          <p:nvPr/>
        </p:nvSpPr>
        <p:spPr>
          <a:xfrm>
            <a:off x="7865773" y="5782674"/>
            <a:ext cx="1116387" cy="766162"/>
          </a:xfrm>
          <a:prstGeom prst="roundRect">
            <a:avLst/>
          </a:prstGeom>
          <a:noFill/>
          <a:ln w="57150" cap="flat" cmpd="sng" algn="ctr">
            <a:solidFill>
              <a:srgbClr val="33C078"/>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PT" dirty="0">
              <a:solidFill>
                <a:schemeClr val="bg1"/>
              </a:solidFill>
            </a:endParaRPr>
          </a:p>
        </p:txBody>
      </p:sp>
      <p:sp>
        <p:nvSpPr>
          <p:cNvPr id="65" name="Rounded Rectangle 64">
            <a:extLst>
              <a:ext uri="{FF2B5EF4-FFF2-40B4-BE49-F238E27FC236}">
                <a16:creationId xmlns:a16="http://schemas.microsoft.com/office/drawing/2014/main" id="{C3E5ADE9-0D81-EF44-AEE4-7292DBEFB048}"/>
              </a:ext>
            </a:extLst>
          </p:cNvPr>
          <p:cNvSpPr/>
          <p:nvPr/>
        </p:nvSpPr>
        <p:spPr>
          <a:xfrm>
            <a:off x="7958865" y="3824147"/>
            <a:ext cx="2885822" cy="870623"/>
          </a:xfrm>
          <a:prstGeom prst="roundRect">
            <a:avLst/>
          </a:prstGeom>
          <a:solidFill>
            <a:srgbClr val="33C078">
              <a:alpha val="29000"/>
            </a:srgbClr>
          </a:solidFill>
          <a:ln w="57150" cap="flat" cmpd="sng" algn="ctr">
            <a:solidFill>
              <a:srgbClr val="33C078"/>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PT" dirty="0"/>
          </a:p>
        </p:txBody>
      </p:sp>
      <p:pic>
        <p:nvPicPr>
          <p:cNvPr id="66" name="Graphic 65" descr="Arrow circle with solid fill">
            <a:extLst>
              <a:ext uri="{FF2B5EF4-FFF2-40B4-BE49-F238E27FC236}">
                <a16:creationId xmlns:a16="http://schemas.microsoft.com/office/drawing/2014/main" id="{5390A97C-F29A-734E-9924-53FA102D775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159310" y="5761761"/>
            <a:ext cx="529312" cy="529312"/>
          </a:xfrm>
          <a:prstGeom prst="rect">
            <a:avLst/>
          </a:prstGeom>
        </p:spPr>
      </p:pic>
      <p:sp>
        <p:nvSpPr>
          <p:cNvPr id="67" name="TextBox 66">
            <a:extLst>
              <a:ext uri="{FF2B5EF4-FFF2-40B4-BE49-F238E27FC236}">
                <a16:creationId xmlns:a16="http://schemas.microsoft.com/office/drawing/2014/main" id="{D799CC0B-C1B8-F04C-93B1-494640039993}"/>
              </a:ext>
            </a:extLst>
          </p:cNvPr>
          <p:cNvSpPr txBox="1"/>
          <p:nvPr/>
        </p:nvSpPr>
        <p:spPr>
          <a:xfrm>
            <a:off x="8159310" y="6143268"/>
            <a:ext cx="529312" cy="369332"/>
          </a:xfrm>
          <a:prstGeom prst="rect">
            <a:avLst/>
          </a:prstGeom>
          <a:noFill/>
        </p:spPr>
        <p:txBody>
          <a:bodyPr wrap="square" rtlCol="0">
            <a:spAutoFit/>
          </a:bodyPr>
          <a:lstStyle/>
          <a:p>
            <a:r>
              <a:rPr lang="en-PT" dirty="0">
                <a:solidFill>
                  <a:schemeClr val="bg1"/>
                </a:solidFill>
              </a:rPr>
              <a:t>TEE</a:t>
            </a:r>
          </a:p>
        </p:txBody>
      </p:sp>
      <p:sp>
        <p:nvSpPr>
          <p:cNvPr id="68" name="Rounded Rectangle 67">
            <a:extLst>
              <a:ext uri="{FF2B5EF4-FFF2-40B4-BE49-F238E27FC236}">
                <a16:creationId xmlns:a16="http://schemas.microsoft.com/office/drawing/2014/main" id="{44253CE1-7618-0949-9EBC-95605663D714}"/>
              </a:ext>
            </a:extLst>
          </p:cNvPr>
          <p:cNvSpPr/>
          <p:nvPr/>
        </p:nvSpPr>
        <p:spPr>
          <a:xfrm>
            <a:off x="7714767" y="4454169"/>
            <a:ext cx="3465157" cy="648460"/>
          </a:xfrm>
          <a:prstGeom prst="roundRect">
            <a:avLst/>
          </a:prstGeom>
          <a:solidFill>
            <a:srgbClr val="ECD08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PT" dirty="0">
                <a:solidFill>
                  <a:sysClr val="windowText" lastClr="000000"/>
                </a:solidFill>
              </a:rPr>
              <a:t>Abstraction Library</a:t>
            </a:r>
          </a:p>
        </p:txBody>
      </p:sp>
      <p:cxnSp>
        <p:nvCxnSpPr>
          <p:cNvPr id="69" name="Straight Arrow Connector 68">
            <a:extLst>
              <a:ext uri="{FF2B5EF4-FFF2-40B4-BE49-F238E27FC236}">
                <a16:creationId xmlns:a16="http://schemas.microsoft.com/office/drawing/2014/main" id="{F579E66C-3F74-C54E-BDE2-F57698B7C64E}"/>
              </a:ext>
            </a:extLst>
          </p:cNvPr>
          <p:cNvCxnSpPr>
            <a:cxnSpLocks/>
          </p:cNvCxnSpPr>
          <p:nvPr/>
        </p:nvCxnSpPr>
        <p:spPr>
          <a:xfrm flipV="1">
            <a:off x="8303261" y="5022751"/>
            <a:ext cx="0" cy="73901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5E355BA8-E9ED-B044-AA1D-C6985B886200}"/>
              </a:ext>
            </a:extLst>
          </p:cNvPr>
          <p:cNvCxnSpPr>
            <a:cxnSpLocks/>
          </p:cNvCxnSpPr>
          <p:nvPr/>
        </p:nvCxnSpPr>
        <p:spPr>
          <a:xfrm>
            <a:off x="8039690" y="5102629"/>
            <a:ext cx="0" cy="69838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6A73A3C4-B038-7F4B-AFF2-3317C7855346}"/>
              </a:ext>
            </a:extLst>
          </p:cNvPr>
          <p:cNvCxnSpPr>
            <a:cxnSpLocks/>
          </p:cNvCxnSpPr>
          <p:nvPr/>
        </p:nvCxnSpPr>
        <p:spPr>
          <a:xfrm>
            <a:off x="189195" y="6230831"/>
            <a:ext cx="1575816"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F776812C-AF7F-7644-A833-D1A3CD4271D8}"/>
              </a:ext>
            </a:extLst>
          </p:cNvPr>
          <p:cNvSpPr txBox="1"/>
          <p:nvPr/>
        </p:nvSpPr>
        <p:spPr>
          <a:xfrm>
            <a:off x="167188" y="5563589"/>
            <a:ext cx="1393275" cy="646331"/>
          </a:xfrm>
          <a:prstGeom prst="rect">
            <a:avLst/>
          </a:prstGeom>
          <a:noFill/>
        </p:spPr>
        <p:txBody>
          <a:bodyPr wrap="square" rtlCol="0">
            <a:spAutoFit/>
          </a:bodyPr>
          <a:lstStyle/>
          <a:p>
            <a:r>
              <a:rPr lang="en-PT" dirty="0">
                <a:solidFill>
                  <a:schemeClr val="bg1"/>
                </a:solidFill>
              </a:rPr>
              <a:t>Remote Attestation</a:t>
            </a:r>
          </a:p>
        </p:txBody>
      </p:sp>
      <p:cxnSp>
        <p:nvCxnSpPr>
          <p:cNvPr id="77" name="Straight Arrow Connector 76">
            <a:extLst>
              <a:ext uri="{FF2B5EF4-FFF2-40B4-BE49-F238E27FC236}">
                <a16:creationId xmlns:a16="http://schemas.microsoft.com/office/drawing/2014/main" id="{C96FEC18-3696-FF49-B220-F7640D8138CA}"/>
              </a:ext>
            </a:extLst>
          </p:cNvPr>
          <p:cNvCxnSpPr>
            <a:cxnSpLocks/>
          </p:cNvCxnSpPr>
          <p:nvPr/>
        </p:nvCxnSpPr>
        <p:spPr>
          <a:xfrm>
            <a:off x="6271526" y="6230831"/>
            <a:ext cx="1575816"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70CD10EA-97A0-484A-B187-508C41158D64}"/>
              </a:ext>
            </a:extLst>
          </p:cNvPr>
          <p:cNvSpPr txBox="1"/>
          <p:nvPr/>
        </p:nvSpPr>
        <p:spPr>
          <a:xfrm>
            <a:off x="6249519" y="5563589"/>
            <a:ext cx="1393275" cy="646331"/>
          </a:xfrm>
          <a:prstGeom prst="rect">
            <a:avLst/>
          </a:prstGeom>
          <a:noFill/>
        </p:spPr>
        <p:txBody>
          <a:bodyPr wrap="square" rtlCol="0">
            <a:spAutoFit/>
          </a:bodyPr>
          <a:lstStyle/>
          <a:p>
            <a:r>
              <a:rPr lang="en-PT" dirty="0">
                <a:solidFill>
                  <a:schemeClr val="bg1"/>
                </a:solidFill>
              </a:rPr>
              <a:t>Remote Attestation</a:t>
            </a:r>
          </a:p>
        </p:txBody>
      </p:sp>
    </p:spTree>
    <p:extLst>
      <p:ext uri="{BB962C8B-B14F-4D97-AF65-F5344CB8AC3E}">
        <p14:creationId xmlns:p14="http://schemas.microsoft.com/office/powerpoint/2010/main" val="21122374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700E860-BE6C-C149-891C-4D7E0A3D9B38}"/>
              </a:ext>
            </a:extLst>
          </p:cNvPr>
          <p:cNvSpPr>
            <a:spLocks noGrp="1"/>
          </p:cNvSpPr>
          <p:nvPr>
            <p:ph type="title"/>
          </p:nvPr>
        </p:nvSpPr>
        <p:spPr>
          <a:xfrm>
            <a:off x="4379976" y="452842"/>
            <a:ext cx="6976872" cy="1261872"/>
          </a:xfrm>
        </p:spPr>
        <p:txBody>
          <a:bodyPr vert="horz" lIns="91440" tIns="45720" rIns="91440" bIns="45720" rtlCol="0" anchor="ctr">
            <a:normAutofit fontScale="90000"/>
          </a:bodyPr>
          <a:lstStyle/>
          <a:p>
            <a:r>
              <a:rPr lang="en-US" sz="4800" dirty="0">
                <a:solidFill>
                  <a:schemeClr val="tx1"/>
                </a:solidFill>
                <a:cs typeface="Arial" panose="020B0604020202020204" pitchFamily="34" charset="0"/>
              </a:rPr>
              <a:t>A</a:t>
            </a:r>
            <a:r>
              <a:rPr lang="en-US" sz="4800" kern="1200" dirty="0">
                <a:solidFill>
                  <a:schemeClr val="tx1"/>
                </a:solidFill>
                <a:cs typeface="Arial" panose="020B0604020202020204" pitchFamily="34" charset="0"/>
              </a:rPr>
              <a:t>rchitecture: Typical Cloud Stack</a:t>
            </a:r>
          </a:p>
        </p:txBody>
      </p:sp>
      <p:sp>
        <p:nvSpPr>
          <p:cNvPr id="4" name="TextBox 3">
            <a:extLst>
              <a:ext uri="{FF2B5EF4-FFF2-40B4-BE49-F238E27FC236}">
                <a16:creationId xmlns:a16="http://schemas.microsoft.com/office/drawing/2014/main" id="{9FDBAC92-C4DA-BF49-B1C5-EB5B64D8A87B}"/>
              </a:ext>
            </a:extLst>
          </p:cNvPr>
          <p:cNvSpPr txBox="1"/>
          <p:nvPr/>
        </p:nvSpPr>
        <p:spPr>
          <a:xfrm>
            <a:off x="189195" y="452842"/>
            <a:ext cx="3541558" cy="1261872"/>
          </a:xfrm>
          <a:prstGeom prst="rect">
            <a:avLst/>
          </a:prstGeom>
          <a:ln>
            <a:noFill/>
          </a:ln>
        </p:spPr>
        <p:txBody>
          <a:bodyPr vert="horz" lIns="91440" tIns="45720" rIns="91440" bIns="45720" rtlCol="0" anchor="ctr">
            <a:normAutofit/>
          </a:bodyPr>
          <a:lstStyle/>
          <a:p>
            <a:pPr algn="r">
              <a:lnSpc>
                <a:spcPct val="90000"/>
              </a:lnSpc>
              <a:spcBef>
                <a:spcPts val="1000"/>
              </a:spcBef>
            </a:pPr>
            <a:r>
              <a:rPr lang="en-US" sz="2000" kern="1200" dirty="0">
                <a:latin typeface="+mn-lt"/>
                <a:ea typeface="+mn-ea"/>
                <a:cs typeface="+mn-cs"/>
              </a:rPr>
              <a:t>Proposed Solution</a:t>
            </a:r>
          </a:p>
        </p:txBody>
      </p:sp>
      <p:cxnSp>
        <p:nvCxnSpPr>
          <p:cNvPr id="5" name="Straight Connector 4">
            <a:extLst>
              <a:ext uri="{FF2B5EF4-FFF2-40B4-BE49-F238E27FC236}">
                <a16:creationId xmlns:a16="http://schemas.microsoft.com/office/drawing/2014/main" id="{B5AFE14D-520C-BE42-9378-5586E93D1550}"/>
              </a:ext>
            </a:extLst>
          </p:cNvPr>
          <p:cNvCxnSpPr/>
          <p:nvPr/>
        </p:nvCxnSpPr>
        <p:spPr>
          <a:xfrm>
            <a:off x="4059936" y="623740"/>
            <a:ext cx="0" cy="914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Rounded Rectangle 38">
            <a:extLst>
              <a:ext uri="{FF2B5EF4-FFF2-40B4-BE49-F238E27FC236}">
                <a16:creationId xmlns:a16="http://schemas.microsoft.com/office/drawing/2014/main" id="{B7B712BE-D27A-C943-B1FA-726B7699863C}"/>
              </a:ext>
            </a:extLst>
          </p:cNvPr>
          <p:cNvSpPr/>
          <p:nvPr/>
        </p:nvSpPr>
        <p:spPr>
          <a:xfrm>
            <a:off x="454827" y="5159871"/>
            <a:ext cx="5260848" cy="737011"/>
          </a:xfrm>
          <a:prstGeom prst="roundRect">
            <a:avLst/>
          </a:prstGeom>
          <a:solidFill>
            <a:schemeClr val="accent5">
              <a:lumMod val="60000"/>
              <a:lumOff val="40000"/>
            </a:schemeClr>
          </a:solidFill>
        </p:spPr>
        <p:style>
          <a:lnRef idx="1">
            <a:schemeClr val="accent5"/>
          </a:lnRef>
          <a:fillRef idx="3">
            <a:schemeClr val="accent5"/>
          </a:fillRef>
          <a:effectRef idx="2">
            <a:schemeClr val="accent5"/>
          </a:effectRef>
          <a:fontRef idx="minor">
            <a:schemeClr val="lt1"/>
          </a:fontRef>
        </p:style>
        <p:txBody>
          <a:bodyPr rtlCol="0" anchor="ctr"/>
          <a:lstStyle/>
          <a:p>
            <a:pPr algn="ctr"/>
            <a:r>
              <a:rPr lang="en-PT" dirty="0">
                <a:solidFill>
                  <a:schemeClr val="bg1"/>
                </a:solidFill>
              </a:rPr>
              <a:t>Hypervisor</a:t>
            </a:r>
          </a:p>
        </p:txBody>
      </p:sp>
      <p:sp>
        <p:nvSpPr>
          <p:cNvPr id="40" name="Rounded Rectangle 39">
            <a:extLst>
              <a:ext uri="{FF2B5EF4-FFF2-40B4-BE49-F238E27FC236}">
                <a16:creationId xmlns:a16="http://schemas.microsoft.com/office/drawing/2014/main" id="{98BB6B2A-2B69-124D-83B8-28FEB07EFF44}"/>
              </a:ext>
            </a:extLst>
          </p:cNvPr>
          <p:cNvSpPr/>
          <p:nvPr/>
        </p:nvSpPr>
        <p:spPr>
          <a:xfrm>
            <a:off x="454827" y="5958943"/>
            <a:ext cx="5260848" cy="790981"/>
          </a:xfrm>
          <a:prstGeom prst="roundRect">
            <a:avLst/>
          </a:prstGeom>
          <a:solidFill>
            <a:srgbClr val="1AA8DD">
              <a:alpha val="48000"/>
            </a:srgbClr>
          </a:solidFill>
        </p:spPr>
        <p:style>
          <a:lnRef idx="0">
            <a:schemeClr val="accent5"/>
          </a:lnRef>
          <a:fillRef idx="3">
            <a:schemeClr val="accent5"/>
          </a:fillRef>
          <a:effectRef idx="3">
            <a:schemeClr val="accent5"/>
          </a:effectRef>
          <a:fontRef idx="minor">
            <a:schemeClr val="lt1"/>
          </a:fontRef>
        </p:style>
        <p:txBody>
          <a:bodyPr rtlCol="0" anchor="ctr"/>
          <a:lstStyle/>
          <a:p>
            <a:pPr algn="ctr"/>
            <a:r>
              <a:rPr lang="en-PT" dirty="0">
                <a:solidFill>
                  <a:schemeClr val="bg1"/>
                </a:solidFill>
              </a:rPr>
              <a:t>Hardware</a:t>
            </a:r>
          </a:p>
        </p:txBody>
      </p:sp>
      <p:sp>
        <p:nvSpPr>
          <p:cNvPr id="41" name="Rounded Rectangle 40">
            <a:extLst>
              <a:ext uri="{FF2B5EF4-FFF2-40B4-BE49-F238E27FC236}">
                <a16:creationId xmlns:a16="http://schemas.microsoft.com/office/drawing/2014/main" id="{5A3B91FB-D2B0-7542-AFD6-75137C4AF210}"/>
              </a:ext>
            </a:extLst>
          </p:cNvPr>
          <p:cNvSpPr/>
          <p:nvPr/>
        </p:nvSpPr>
        <p:spPr>
          <a:xfrm>
            <a:off x="454827" y="4306829"/>
            <a:ext cx="5260848" cy="790981"/>
          </a:xfrm>
          <a:prstGeom prst="roundRect">
            <a:avLst/>
          </a:prstGeom>
          <a:solidFill>
            <a:srgbClr val="FFC000">
              <a:alpha val="43000"/>
            </a:srgbClr>
          </a:solidFill>
        </p:spPr>
        <p:style>
          <a:lnRef idx="1">
            <a:schemeClr val="accent6"/>
          </a:lnRef>
          <a:fillRef idx="2">
            <a:schemeClr val="accent6"/>
          </a:fillRef>
          <a:effectRef idx="1">
            <a:schemeClr val="accent6"/>
          </a:effectRef>
          <a:fontRef idx="minor">
            <a:schemeClr val="dk1"/>
          </a:fontRef>
        </p:style>
        <p:txBody>
          <a:bodyPr rtlCol="0" anchor="ctr"/>
          <a:lstStyle/>
          <a:p>
            <a:pPr algn="ctr"/>
            <a:r>
              <a:rPr lang="en-PT" dirty="0"/>
              <a:t>Host OS</a:t>
            </a:r>
          </a:p>
        </p:txBody>
      </p:sp>
      <p:sp>
        <p:nvSpPr>
          <p:cNvPr id="42" name="Rounded Rectangle 41">
            <a:extLst>
              <a:ext uri="{FF2B5EF4-FFF2-40B4-BE49-F238E27FC236}">
                <a16:creationId xmlns:a16="http://schemas.microsoft.com/office/drawing/2014/main" id="{3B785B22-EAB8-D942-998D-3EE54035D82B}"/>
              </a:ext>
            </a:extLst>
          </p:cNvPr>
          <p:cNvSpPr/>
          <p:nvPr/>
        </p:nvSpPr>
        <p:spPr>
          <a:xfrm>
            <a:off x="454827" y="3510813"/>
            <a:ext cx="5260847" cy="727613"/>
          </a:xfrm>
          <a:prstGeom prst="roundRect">
            <a:avLst/>
          </a:prstGeom>
          <a:solidFill>
            <a:srgbClr val="9DDCF3"/>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PT" dirty="0"/>
              <a:t>Containerization Tecnhology</a:t>
            </a:r>
          </a:p>
        </p:txBody>
      </p:sp>
      <p:sp>
        <p:nvSpPr>
          <p:cNvPr id="43" name="Rounded Rectangle 42">
            <a:extLst>
              <a:ext uri="{FF2B5EF4-FFF2-40B4-BE49-F238E27FC236}">
                <a16:creationId xmlns:a16="http://schemas.microsoft.com/office/drawing/2014/main" id="{8A2C2DC4-EE7E-214F-B621-6FA2DC6CC656}"/>
              </a:ext>
            </a:extLst>
          </p:cNvPr>
          <p:cNvSpPr/>
          <p:nvPr/>
        </p:nvSpPr>
        <p:spPr>
          <a:xfrm>
            <a:off x="454833" y="2714797"/>
            <a:ext cx="5260841" cy="727613"/>
          </a:xfrm>
          <a:prstGeom prst="roundRect">
            <a:avLst/>
          </a:prstGeom>
          <a:solidFill>
            <a:srgbClr val="FF0000">
              <a:alpha val="31000"/>
            </a:srgb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PT" dirty="0"/>
              <a:t>Application</a:t>
            </a:r>
          </a:p>
        </p:txBody>
      </p:sp>
      <p:sp>
        <p:nvSpPr>
          <p:cNvPr id="22" name="Slide Number Placeholder 5">
            <a:extLst>
              <a:ext uri="{FF2B5EF4-FFF2-40B4-BE49-F238E27FC236}">
                <a16:creationId xmlns:a16="http://schemas.microsoft.com/office/drawing/2014/main" id="{5CFD7119-0378-294C-B778-A71357C6DDFC}"/>
              </a:ext>
            </a:extLst>
          </p:cNvPr>
          <p:cNvSpPr>
            <a:spLocks noGrp="1"/>
          </p:cNvSpPr>
          <p:nvPr>
            <p:ph type="sldNum" sz="quarter" idx="12"/>
          </p:nvPr>
        </p:nvSpPr>
        <p:spPr>
          <a:xfrm>
            <a:off x="11008650" y="6235360"/>
            <a:ext cx="1062155" cy="490599"/>
          </a:xfrm>
        </p:spPr>
        <p:txBody>
          <a:bodyPr/>
          <a:lstStyle/>
          <a:p>
            <a:fld id="{A9135C31-6AD0-CA46-9D97-A5A6BD1305E0}" type="slidenum">
              <a:rPr lang="pt-PT" smtClean="0"/>
              <a:t>14</a:t>
            </a:fld>
            <a:endParaRPr lang="pt-PT" dirty="0"/>
          </a:p>
        </p:txBody>
      </p:sp>
    </p:spTree>
    <p:extLst>
      <p:ext uri="{BB962C8B-B14F-4D97-AF65-F5344CB8AC3E}">
        <p14:creationId xmlns:p14="http://schemas.microsoft.com/office/powerpoint/2010/main" val="34354744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700E860-BE6C-C149-891C-4D7E0A3D9B38}"/>
              </a:ext>
            </a:extLst>
          </p:cNvPr>
          <p:cNvSpPr>
            <a:spLocks noGrp="1"/>
          </p:cNvSpPr>
          <p:nvPr>
            <p:ph type="title"/>
          </p:nvPr>
        </p:nvSpPr>
        <p:spPr>
          <a:xfrm>
            <a:off x="4379976" y="452842"/>
            <a:ext cx="6976872" cy="1261872"/>
          </a:xfrm>
        </p:spPr>
        <p:txBody>
          <a:bodyPr vert="horz" lIns="91440" tIns="45720" rIns="91440" bIns="45720" rtlCol="0" anchor="ctr">
            <a:normAutofit fontScale="90000"/>
          </a:bodyPr>
          <a:lstStyle/>
          <a:p>
            <a:r>
              <a:rPr lang="en-US" sz="4800" kern="1200" dirty="0">
                <a:solidFill>
                  <a:schemeClr val="tx1"/>
                </a:solidFill>
                <a:cs typeface="Arial" panose="020B0604020202020204" pitchFamily="34" charset="0"/>
              </a:rPr>
              <a:t>Architecture: TEE Protected Cloud Stack</a:t>
            </a:r>
          </a:p>
        </p:txBody>
      </p:sp>
      <p:sp>
        <p:nvSpPr>
          <p:cNvPr id="4" name="TextBox 3">
            <a:extLst>
              <a:ext uri="{FF2B5EF4-FFF2-40B4-BE49-F238E27FC236}">
                <a16:creationId xmlns:a16="http://schemas.microsoft.com/office/drawing/2014/main" id="{9FDBAC92-C4DA-BF49-B1C5-EB5B64D8A87B}"/>
              </a:ext>
            </a:extLst>
          </p:cNvPr>
          <p:cNvSpPr txBox="1"/>
          <p:nvPr/>
        </p:nvSpPr>
        <p:spPr>
          <a:xfrm>
            <a:off x="189195" y="452842"/>
            <a:ext cx="3541558" cy="1261872"/>
          </a:xfrm>
          <a:prstGeom prst="rect">
            <a:avLst/>
          </a:prstGeom>
          <a:ln>
            <a:noFill/>
          </a:ln>
        </p:spPr>
        <p:txBody>
          <a:bodyPr vert="horz" lIns="91440" tIns="45720" rIns="91440" bIns="45720" rtlCol="0" anchor="ctr">
            <a:normAutofit/>
          </a:bodyPr>
          <a:lstStyle/>
          <a:p>
            <a:pPr algn="r">
              <a:lnSpc>
                <a:spcPct val="90000"/>
              </a:lnSpc>
              <a:spcBef>
                <a:spcPts val="1000"/>
              </a:spcBef>
            </a:pPr>
            <a:r>
              <a:rPr lang="en-US" sz="2000" kern="1200" dirty="0">
                <a:latin typeface="+mn-lt"/>
                <a:ea typeface="+mn-ea"/>
                <a:cs typeface="+mn-cs"/>
              </a:rPr>
              <a:t>Proposed Solution</a:t>
            </a:r>
          </a:p>
        </p:txBody>
      </p:sp>
      <p:cxnSp>
        <p:nvCxnSpPr>
          <p:cNvPr id="5" name="Straight Connector 4">
            <a:extLst>
              <a:ext uri="{FF2B5EF4-FFF2-40B4-BE49-F238E27FC236}">
                <a16:creationId xmlns:a16="http://schemas.microsoft.com/office/drawing/2014/main" id="{B5AFE14D-520C-BE42-9378-5586E93D1550}"/>
              </a:ext>
            </a:extLst>
          </p:cNvPr>
          <p:cNvCxnSpPr/>
          <p:nvPr/>
        </p:nvCxnSpPr>
        <p:spPr>
          <a:xfrm>
            <a:off x="4059936" y="623740"/>
            <a:ext cx="0" cy="914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Rounded Rectangle 18">
            <a:extLst>
              <a:ext uri="{FF2B5EF4-FFF2-40B4-BE49-F238E27FC236}">
                <a16:creationId xmlns:a16="http://schemas.microsoft.com/office/drawing/2014/main" id="{345320F7-C499-D54F-ABE6-04B5C05D6075}"/>
              </a:ext>
            </a:extLst>
          </p:cNvPr>
          <p:cNvSpPr/>
          <p:nvPr/>
        </p:nvSpPr>
        <p:spPr>
          <a:xfrm>
            <a:off x="6580734" y="3541019"/>
            <a:ext cx="5260847" cy="727613"/>
          </a:xfrm>
          <a:prstGeom prst="roundRect">
            <a:avLst/>
          </a:prstGeom>
          <a:solidFill>
            <a:srgbClr val="9DDCF3"/>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PT" dirty="0"/>
              <a:t>Containerization Tecnhology</a:t>
            </a:r>
          </a:p>
        </p:txBody>
      </p:sp>
      <p:sp>
        <p:nvSpPr>
          <p:cNvPr id="20" name="Rounded Rectangle 19">
            <a:extLst>
              <a:ext uri="{FF2B5EF4-FFF2-40B4-BE49-F238E27FC236}">
                <a16:creationId xmlns:a16="http://schemas.microsoft.com/office/drawing/2014/main" id="{0B7D11F2-B581-E74F-B0F6-A709CF3A3D29}"/>
              </a:ext>
            </a:extLst>
          </p:cNvPr>
          <p:cNvSpPr/>
          <p:nvPr/>
        </p:nvSpPr>
        <p:spPr>
          <a:xfrm>
            <a:off x="6580734" y="5159871"/>
            <a:ext cx="5260848" cy="737011"/>
          </a:xfrm>
          <a:prstGeom prst="roundRect">
            <a:avLst/>
          </a:prstGeom>
          <a:solidFill>
            <a:schemeClr val="accent5">
              <a:lumMod val="60000"/>
              <a:lumOff val="40000"/>
            </a:schemeClr>
          </a:solidFill>
        </p:spPr>
        <p:style>
          <a:lnRef idx="1">
            <a:schemeClr val="accent5"/>
          </a:lnRef>
          <a:fillRef idx="3">
            <a:schemeClr val="accent5"/>
          </a:fillRef>
          <a:effectRef idx="2">
            <a:schemeClr val="accent5"/>
          </a:effectRef>
          <a:fontRef idx="minor">
            <a:schemeClr val="lt1"/>
          </a:fontRef>
        </p:style>
        <p:txBody>
          <a:bodyPr rtlCol="0" anchor="ctr"/>
          <a:lstStyle/>
          <a:p>
            <a:pPr algn="ctr"/>
            <a:r>
              <a:rPr lang="en-PT" dirty="0">
                <a:solidFill>
                  <a:schemeClr val="bg1"/>
                </a:solidFill>
              </a:rPr>
              <a:t>Hypervisor</a:t>
            </a:r>
          </a:p>
        </p:txBody>
      </p:sp>
      <p:sp>
        <p:nvSpPr>
          <p:cNvPr id="21" name="Rounded Rectangle 20">
            <a:extLst>
              <a:ext uri="{FF2B5EF4-FFF2-40B4-BE49-F238E27FC236}">
                <a16:creationId xmlns:a16="http://schemas.microsoft.com/office/drawing/2014/main" id="{32A080B1-B6A0-0741-A799-28384644F6A0}"/>
              </a:ext>
            </a:extLst>
          </p:cNvPr>
          <p:cNvSpPr/>
          <p:nvPr/>
        </p:nvSpPr>
        <p:spPr>
          <a:xfrm>
            <a:off x="6580735" y="4311641"/>
            <a:ext cx="5260848" cy="790981"/>
          </a:xfrm>
          <a:prstGeom prst="roundRect">
            <a:avLst/>
          </a:prstGeom>
          <a:solidFill>
            <a:srgbClr val="FFC000">
              <a:alpha val="43000"/>
            </a:srgbClr>
          </a:solidFill>
        </p:spPr>
        <p:style>
          <a:lnRef idx="1">
            <a:schemeClr val="accent6"/>
          </a:lnRef>
          <a:fillRef idx="2">
            <a:schemeClr val="accent6"/>
          </a:fillRef>
          <a:effectRef idx="1">
            <a:schemeClr val="accent6"/>
          </a:effectRef>
          <a:fontRef idx="minor">
            <a:schemeClr val="dk1"/>
          </a:fontRef>
        </p:style>
        <p:txBody>
          <a:bodyPr rtlCol="0" anchor="ctr"/>
          <a:lstStyle/>
          <a:p>
            <a:pPr algn="ctr"/>
            <a:r>
              <a:rPr lang="en-PT" dirty="0"/>
              <a:t>Host OS</a:t>
            </a:r>
          </a:p>
        </p:txBody>
      </p:sp>
      <p:sp>
        <p:nvSpPr>
          <p:cNvPr id="29" name="Rounded Rectangle 28">
            <a:extLst>
              <a:ext uri="{FF2B5EF4-FFF2-40B4-BE49-F238E27FC236}">
                <a16:creationId xmlns:a16="http://schemas.microsoft.com/office/drawing/2014/main" id="{92114117-75DB-234D-BE96-5980BC9669AD}"/>
              </a:ext>
            </a:extLst>
          </p:cNvPr>
          <p:cNvSpPr/>
          <p:nvPr/>
        </p:nvSpPr>
        <p:spPr>
          <a:xfrm>
            <a:off x="6580735" y="5958945"/>
            <a:ext cx="5260848" cy="790981"/>
          </a:xfrm>
          <a:prstGeom prst="roundRect">
            <a:avLst/>
          </a:prstGeom>
          <a:solidFill>
            <a:srgbClr val="1AA8DD">
              <a:alpha val="48000"/>
            </a:srgbClr>
          </a:solidFill>
        </p:spPr>
        <p:style>
          <a:lnRef idx="0">
            <a:schemeClr val="accent5"/>
          </a:lnRef>
          <a:fillRef idx="3">
            <a:schemeClr val="accent5"/>
          </a:fillRef>
          <a:effectRef idx="3">
            <a:schemeClr val="accent5"/>
          </a:effectRef>
          <a:fontRef idx="minor">
            <a:schemeClr val="lt1"/>
          </a:fontRef>
        </p:style>
        <p:txBody>
          <a:bodyPr rtlCol="0" anchor="ctr"/>
          <a:lstStyle/>
          <a:p>
            <a:pPr algn="ctr"/>
            <a:r>
              <a:rPr lang="en-PT" dirty="0">
                <a:solidFill>
                  <a:schemeClr val="bg1"/>
                </a:solidFill>
              </a:rPr>
              <a:t>Hardware</a:t>
            </a:r>
          </a:p>
        </p:txBody>
      </p:sp>
      <p:sp>
        <p:nvSpPr>
          <p:cNvPr id="33" name="Rounded Rectangle 32">
            <a:extLst>
              <a:ext uri="{FF2B5EF4-FFF2-40B4-BE49-F238E27FC236}">
                <a16:creationId xmlns:a16="http://schemas.microsoft.com/office/drawing/2014/main" id="{85ADE08A-32AA-2449-9719-6255FFB1AA9F}"/>
              </a:ext>
            </a:extLst>
          </p:cNvPr>
          <p:cNvSpPr/>
          <p:nvPr/>
        </p:nvSpPr>
        <p:spPr>
          <a:xfrm>
            <a:off x="6580734" y="2736354"/>
            <a:ext cx="5260846" cy="727613"/>
          </a:xfrm>
          <a:prstGeom prst="roundRect">
            <a:avLst/>
          </a:prstGeom>
          <a:solidFill>
            <a:srgbClr val="FAFFBF"/>
          </a:solidFill>
          <a:ln w="38100">
            <a:solidFill>
              <a:srgbClr val="FF0000"/>
            </a:solidFill>
          </a:ln>
          <a:effectLst/>
        </p:spPr>
        <p:style>
          <a:lnRef idx="0">
            <a:schemeClr val="accent3"/>
          </a:lnRef>
          <a:fillRef idx="3">
            <a:schemeClr val="accent3"/>
          </a:fillRef>
          <a:effectRef idx="3">
            <a:schemeClr val="accent3"/>
          </a:effectRef>
          <a:fontRef idx="minor">
            <a:schemeClr val="lt1"/>
          </a:fontRef>
        </p:style>
        <p:txBody>
          <a:bodyPr rtlCol="0" anchor="ctr"/>
          <a:lstStyle/>
          <a:p>
            <a:pPr algn="ctr"/>
            <a:r>
              <a:rPr lang="en-PT" dirty="0">
                <a:solidFill>
                  <a:schemeClr val="bg1"/>
                </a:solidFill>
              </a:rPr>
              <a:t>TEE Abstraction Layer</a:t>
            </a:r>
          </a:p>
        </p:txBody>
      </p:sp>
      <p:sp>
        <p:nvSpPr>
          <p:cNvPr id="34" name="Rounded Rectangle 33">
            <a:extLst>
              <a:ext uri="{FF2B5EF4-FFF2-40B4-BE49-F238E27FC236}">
                <a16:creationId xmlns:a16="http://schemas.microsoft.com/office/drawing/2014/main" id="{62174F34-707C-AF4B-A878-58973D572C84}"/>
              </a:ext>
            </a:extLst>
          </p:cNvPr>
          <p:cNvSpPr/>
          <p:nvPr/>
        </p:nvSpPr>
        <p:spPr>
          <a:xfrm>
            <a:off x="6580734" y="1963884"/>
            <a:ext cx="2629527" cy="727613"/>
          </a:xfrm>
          <a:prstGeom prst="roundRect">
            <a:avLst/>
          </a:prstGeom>
          <a:solidFill>
            <a:srgbClr val="FF0000">
              <a:alpha val="31000"/>
            </a:srgb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PT" dirty="0"/>
              <a:t>Application</a:t>
            </a:r>
          </a:p>
        </p:txBody>
      </p:sp>
      <p:sp>
        <p:nvSpPr>
          <p:cNvPr id="37" name="Rounded Rectangle 36">
            <a:extLst>
              <a:ext uri="{FF2B5EF4-FFF2-40B4-BE49-F238E27FC236}">
                <a16:creationId xmlns:a16="http://schemas.microsoft.com/office/drawing/2014/main" id="{7E8E5E5D-C299-154A-A52D-1B394260CADB}"/>
              </a:ext>
            </a:extLst>
          </p:cNvPr>
          <p:cNvSpPr/>
          <p:nvPr/>
        </p:nvSpPr>
        <p:spPr>
          <a:xfrm>
            <a:off x="6695035" y="6083070"/>
            <a:ext cx="1600200" cy="528638"/>
          </a:xfrm>
          <a:prstGeom prst="roundRect">
            <a:avLst/>
          </a:prstGeom>
          <a:solidFill>
            <a:schemeClr val="tx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PT" dirty="0">
                <a:solidFill>
                  <a:sysClr val="windowText" lastClr="000000"/>
                </a:solidFill>
              </a:rPr>
              <a:t>TEE</a:t>
            </a:r>
          </a:p>
        </p:txBody>
      </p:sp>
      <p:pic>
        <p:nvPicPr>
          <p:cNvPr id="38" name="Graphic 37" descr="Processor outline">
            <a:extLst>
              <a:ext uri="{FF2B5EF4-FFF2-40B4-BE49-F238E27FC236}">
                <a16:creationId xmlns:a16="http://schemas.microsoft.com/office/drawing/2014/main" id="{5904F86E-E635-1E4F-8E6C-CBBDCA2A415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95135" y="5986102"/>
            <a:ext cx="736664" cy="736664"/>
          </a:xfrm>
          <a:prstGeom prst="rect">
            <a:avLst/>
          </a:prstGeom>
        </p:spPr>
      </p:pic>
      <p:sp>
        <p:nvSpPr>
          <p:cNvPr id="39" name="Rounded Rectangle 38">
            <a:extLst>
              <a:ext uri="{FF2B5EF4-FFF2-40B4-BE49-F238E27FC236}">
                <a16:creationId xmlns:a16="http://schemas.microsoft.com/office/drawing/2014/main" id="{B7B712BE-D27A-C943-B1FA-726B7699863C}"/>
              </a:ext>
            </a:extLst>
          </p:cNvPr>
          <p:cNvSpPr/>
          <p:nvPr/>
        </p:nvSpPr>
        <p:spPr>
          <a:xfrm>
            <a:off x="454827" y="5159871"/>
            <a:ext cx="5260848" cy="737011"/>
          </a:xfrm>
          <a:prstGeom prst="roundRect">
            <a:avLst/>
          </a:prstGeom>
          <a:solidFill>
            <a:schemeClr val="accent5">
              <a:lumMod val="60000"/>
              <a:lumOff val="40000"/>
            </a:schemeClr>
          </a:solidFill>
        </p:spPr>
        <p:style>
          <a:lnRef idx="1">
            <a:schemeClr val="accent5"/>
          </a:lnRef>
          <a:fillRef idx="3">
            <a:schemeClr val="accent5"/>
          </a:fillRef>
          <a:effectRef idx="2">
            <a:schemeClr val="accent5"/>
          </a:effectRef>
          <a:fontRef idx="minor">
            <a:schemeClr val="lt1"/>
          </a:fontRef>
        </p:style>
        <p:txBody>
          <a:bodyPr rtlCol="0" anchor="ctr"/>
          <a:lstStyle/>
          <a:p>
            <a:pPr algn="ctr"/>
            <a:r>
              <a:rPr lang="en-PT" dirty="0">
                <a:solidFill>
                  <a:schemeClr val="bg1"/>
                </a:solidFill>
              </a:rPr>
              <a:t>Hypervisor</a:t>
            </a:r>
          </a:p>
        </p:txBody>
      </p:sp>
      <p:sp>
        <p:nvSpPr>
          <p:cNvPr id="40" name="Rounded Rectangle 39">
            <a:extLst>
              <a:ext uri="{FF2B5EF4-FFF2-40B4-BE49-F238E27FC236}">
                <a16:creationId xmlns:a16="http://schemas.microsoft.com/office/drawing/2014/main" id="{98BB6B2A-2B69-124D-83B8-28FEB07EFF44}"/>
              </a:ext>
            </a:extLst>
          </p:cNvPr>
          <p:cNvSpPr/>
          <p:nvPr/>
        </p:nvSpPr>
        <p:spPr>
          <a:xfrm>
            <a:off x="454827" y="5958943"/>
            <a:ext cx="5260848" cy="790981"/>
          </a:xfrm>
          <a:prstGeom prst="roundRect">
            <a:avLst/>
          </a:prstGeom>
          <a:solidFill>
            <a:srgbClr val="1AA8DD">
              <a:alpha val="48000"/>
            </a:srgbClr>
          </a:solidFill>
        </p:spPr>
        <p:style>
          <a:lnRef idx="0">
            <a:schemeClr val="accent5"/>
          </a:lnRef>
          <a:fillRef idx="3">
            <a:schemeClr val="accent5"/>
          </a:fillRef>
          <a:effectRef idx="3">
            <a:schemeClr val="accent5"/>
          </a:effectRef>
          <a:fontRef idx="minor">
            <a:schemeClr val="lt1"/>
          </a:fontRef>
        </p:style>
        <p:txBody>
          <a:bodyPr rtlCol="0" anchor="ctr"/>
          <a:lstStyle/>
          <a:p>
            <a:pPr algn="ctr"/>
            <a:r>
              <a:rPr lang="en-PT" dirty="0">
                <a:solidFill>
                  <a:schemeClr val="bg1"/>
                </a:solidFill>
              </a:rPr>
              <a:t>Hardware</a:t>
            </a:r>
          </a:p>
        </p:txBody>
      </p:sp>
      <p:sp>
        <p:nvSpPr>
          <p:cNvPr id="41" name="Rounded Rectangle 40">
            <a:extLst>
              <a:ext uri="{FF2B5EF4-FFF2-40B4-BE49-F238E27FC236}">
                <a16:creationId xmlns:a16="http://schemas.microsoft.com/office/drawing/2014/main" id="{5A3B91FB-D2B0-7542-AFD6-75137C4AF210}"/>
              </a:ext>
            </a:extLst>
          </p:cNvPr>
          <p:cNvSpPr/>
          <p:nvPr/>
        </p:nvSpPr>
        <p:spPr>
          <a:xfrm>
            <a:off x="454827" y="4306829"/>
            <a:ext cx="5260848" cy="790981"/>
          </a:xfrm>
          <a:prstGeom prst="roundRect">
            <a:avLst/>
          </a:prstGeom>
          <a:solidFill>
            <a:srgbClr val="FFC000">
              <a:alpha val="43000"/>
            </a:srgbClr>
          </a:solidFill>
        </p:spPr>
        <p:style>
          <a:lnRef idx="1">
            <a:schemeClr val="accent6"/>
          </a:lnRef>
          <a:fillRef idx="2">
            <a:schemeClr val="accent6"/>
          </a:fillRef>
          <a:effectRef idx="1">
            <a:schemeClr val="accent6"/>
          </a:effectRef>
          <a:fontRef idx="minor">
            <a:schemeClr val="dk1"/>
          </a:fontRef>
        </p:style>
        <p:txBody>
          <a:bodyPr rtlCol="0" anchor="ctr"/>
          <a:lstStyle/>
          <a:p>
            <a:pPr algn="ctr"/>
            <a:r>
              <a:rPr lang="en-PT" dirty="0"/>
              <a:t>Host OS</a:t>
            </a:r>
          </a:p>
        </p:txBody>
      </p:sp>
      <p:sp>
        <p:nvSpPr>
          <p:cNvPr id="42" name="Rounded Rectangle 41">
            <a:extLst>
              <a:ext uri="{FF2B5EF4-FFF2-40B4-BE49-F238E27FC236}">
                <a16:creationId xmlns:a16="http://schemas.microsoft.com/office/drawing/2014/main" id="{3B785B22-EAB8-D942-998D-3EE54035D82B}"/>
              </a:ext>
            </a:extLst>
          </p:cNvPr>
          <p:cNvSpPr/>
          <p:nvPr/>
        </p:nvSpPr>
        <p:spPr>
          <a:xfrm>
            <a:off x="454827" y="3510813"/>
            <a:ext cx="5260847" cy="727613"/>
          </a:xfrm>
          <a:prstGeom prst="roundRect">
            <a:avLst/>
          </a:prstGeom>
          <a:solidFill>
            <a:srgbClr val="9DDCF3"/>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PT" dirty="0"/>
              <a:t>Containerization Tecnhology</a:t>
            </a:r>
          </a:p>
        </p:txBody>
      </p:sp>
      <p:sp>
        <p:nvSpPr>
          <p:cNvPr id="43" name="Rounded Rectangle 42">
            <a:extLst>
              <a:ext uri="{FF2B5EF4-FFF2-40B4-BE49-F238E27FC236}">
                <a16:creationId xmlns:a16="http://schemas.microsoft.com/office/drawing/2014/main" id="{8A2C2DC4-EE7E-214F-B621-6FA2DC6CC656}"/>
              </a:ext>
            </a:extLst>
          </p:cNvPr>
          <p:cNvSpPr/>
          <p:nvPr/>
        </p:nvSpPr>
        <p:spPr>
          <a:xfrm>
            <a:off x="454833" y="2714797"/>
            <a:ext cx="5260841" cy="727613"/>
          </a:xfrm>
          <a:prstGeom prst="roundRect">
            <a:avLst/>
          </a:prstGeom>
          <a:solidFill>
            <a:srgbClr val="FF0000">
              <a:alpha val="31000"/>
            </a:srgb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PT" dirty="0"/>
              <a:t>Application</a:t>
            </a:r>
          </a:p>
        </p:txBody>
      </p:sp>
      <p:sp>
        <p:nvSpPr>
          <p:cNvPr id="44" name="Rounded Rectangle 43">
            <a:extLst>
              <a:ext uri="{FF2B5EF4-FFF2-40B4-BE49-F238E27FC236}">
                <a16:creationId xmlns:a16="http://schemas.microsoft.com/office/drawing/2014/main" id="{20FCCA91-72A4-554A-AAC9-09AE39CBCC41}"/>
              </a:ext>
            </a:extLst>
          </p:cNvPr>
          <p:cNvSpPr/>
          <p:nvPr/>
        </p:nvSpPr>
        <p:spPr>
          <a:xfrm>
            <a:off x="9210261" y="1958618"/>
            <a:ext cx="2629527" cy="727613"/>
          </a:xfrm>
          <a:prstGeom prst="roundRect">
            <a:avLst/>
          </a:prstGeom>
          <a:solidFill>
            <a:srgbClr val="FF0000">
              <a:alpha val="31000"/>
            </a:srgbClr>
          </a:solid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PT" dirty="0"/>
              <a:t>Local Attestation Service</a:t>
            </a:r>
          </a:p>
        </p:txBody>
      </p:sp>
      <p:sp>
        <p:nvSpPr>
          <p:cNvPr id="22" name="Slide Number Placeholder 5">
            <a:extLst>
              <a:ext uri="{FF2B5EF4-FFF2-40B4-BE49-F238E27FC236}">
                <a16:creationId xmlns:a16="http://schemas.microsoft.com/office/drawing/2014/main" id="{5CFD7119-0378-294C-B778-A71357C6DDFC}"/>
              </a:ext>
            </a:extLst>
          </p:cNvPr>
          <p:cNvSpPr>
            <a:spLocks noGrp="1"/>
          </p:cNvSpPr>
          <p:nvPr>
            <p:ph type="sldNum" sz="quarter" idx="12"/>
          </p:nvPr>
        </p:nvSpPr>
        <p:spPr>
          <a:xfrm>
            <a:off x="11008650" y="6235360"/>
            <a:ext cx="1062155" cy="490599"/>
          </a:xfrm>
        </p:spPr>
        <p:txBody>
          <a:bodyPr/>
          <a:lstStyle/>
          <a:p>
            <a:fld id="{A9135C31-6AD0-CA46-9D97-A5A6BD1305E0}" type="slidenum">
              <a:rPr lang="pt-PT" smtClean="0"/>
              <a:t>15</a:t>
            </a:fld>
            <a:endParaRPr lang="pt-PT" dirty="0"/>
          </a:p>
        </p:txBody>
      </p:sp>
      <p:sp>
        <p:nvSpPr>
          <p:cNvPr id="23" name="Down Arrow 22">
            <a:extLst>
              <a:ext uri="{FF2B5EF4-FFF2-40B4-BE49-F238E27FC236}">
                <a16:creationId xmlns:a16="http://schemas.microsoft.com/office/drawing/2014/main" id="{A9CBC840-2B76-DA4A-80FE-11C85A068431}"/>
              </a:ext>
            </a:extLst>
          </p:cNvPr>
          <p:cNvSpPr/>
          <p:nvPr/>
        </p:nvSpPr>
        <p:spPr>
          <a:xfrm>
            <a:off x="7023648" y="3226416"/>
            <a:ext cx="471487" cy="2856654"/>
          </a:xfrm>
          <a:prstGeom prst="down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6070162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cxnSp>
        <p:nvCxnSpPr>
          <p:cNvPr id="86" name="Straight Connector 85">
            <a:extLst>
              <a:ext uri="{FF2B5EF4-FFF2-40B4-BE49-F238E27FC236}">
                <a16:creationId xmlns:a16="http://schemas.microsoft.com/office/drawing/2014/main" id="{79CFA7D3-902F-0C48-9AC0-E2BD2A601040}"/>
              </a:ext>
            </a:extLst>
          </p:cNvPr>
          <p:cNvCxnSpPr>
            <a:cxnSpLocks/>
          </p:cNvCxnSpPr>
          <p:nvPr/>
        </p:nvCxnSpPr>
        <p:spPr>
          <a:xfrm flipV="1">
            <a:off x="2152912" y="3859068"/>
            <a:ext cx="1880076" cy="981718"/>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 name="Title 1">
            <a:extLst>
              <a:ext uri="{FF2B5EF4-FFF2-40B4-BE49-F238E27FC236}">
                <a16:creationId xmlns:a16="http://schemas.microsoft.com/office/drawing/2014/main" id="{2700E860-BE6C-C149-891C-4D7E0A3D9B38}"/>
              </a:ext>
            </a:extLst>
          </p:cNvPr>
          <p:cNvSpPr>
            <a:spLocks noGrp="1"/>
          </p:cNvSpPr>
          <p:nvPr>
            <p:ph type="title"/>
          </p:nvPr>
        </p:nvSpPr>
        <p:spPr>
          <a:xfrm>
            <a:off x="4379976" y="452842"/>
            <a:ext cx="6976872" cy="1261872"/>
          </a:xfrm>
        </p:spPr>
        <p:txBody>
          <a:bodyPr vert="horz" lIns="91440" tIns="45720" rIns="91440" bIns="45720" rtlCol="0" anchor="ctr">
            <a:normAutofit fontScale="90000"/>
          </a:bodyPr>
          <a:lstStyle/>
          <a:p>
            <a:r>
              <a:rPr lang="en-US" sz="4800" kern="1200" dirty="0">
                <a:solidFill>
                  <a:schemeClr val="tx1"/>
                </a:solidFill>
                <a:cs typeface="Arial" panose="020B0604020202020204" pitchFamily="34" charset="0"/>
              </a:rPr>
              <a:t>System Model Overview</a:t>
            </a:r>
          </a:p>
        </p:txBody>
      </p:sp>
      <p:sp>
        <p:nvSpPr>
          <p:cNvPr id="4" name="TextBox 3">
            <a:extLst>
              <a:ext uri="{FF2B5EF4-FFF2-40B4-BE49-F238E27FC236}">
                <a16:creationId xmlns:a16="http://schemas.microsoft.com/office/drawing/2014/main" id="{9FDBAC92-C4DA-BF49-B1C5-EB5B64D8A87B}"/>
              </a:ext>
            </a:extLst>
          </p:cNvPr>
          <p:cNvSpPr txBox="1"/>
          <p:nvPr/>
        </p:nvSpPr>
        <p:spPr>
          <a:xfrm>
            <a:off x="189195" y="452842"/>
            <a:ext cx="3541558" cy="1261872"/>
          </a:xfrm>
          <a:prstGeom prst="rect">
            <a:avLst/>
          </a:prstGeom>
          <a:ln>
            <a:noFill/>
          </a:ln>
        </p:spPr>
        <p:txBody>
          <a:bodyPr vert="horz" lIns="91440" tIns="45720" rIns="91440" bIns="45720" rtlCol="0" anchor="ctr">
            <a:normAutofit/>
          </a:bodyPr>
          <a:lstStyle/>
          <a:p>
            <a:pPr algn="r">
              <a:lnSpc>
                <a:spcPct val="90000"/>
              </a:lnSpc>
              <a:spcBef>
                <a:spcPts val="1000"/>
              </a:spcBef>
            </a:pPr>
            <a:r>
              <a:rPr lang="en-US" sz="2000" kern="1200" dirty="0">
                <a:latin typeface="+mn-lt"/>
                <a:ea typeface="+mn-ea"/>
                <a:cs typeface="+mn-cs"/>
              </a:rPr>
              <a:t>Proposed Solution</a:t>
            </a:r>
          </a:p>
        </p:txBody>
      </p:sp>
      <p:cxnSp>
        <p:nvCxnSpPr>
          <p:cNvPr id="5" name="Straight Connector 4">
            <a:extLst>
              <a:ext uri="{FF2B5EF4-FFF2-40B4-BE49-F238E27FC236}">
                <a16:creationId xmlns:a16="http://schemas.microsoft.com/office/drawing/2014/main" id="{B5AFE14D-520C-BE42-9378-5586E93D1550}"/>
              </a:ext>
            </a:extLst>
          </p:cNvPr>
          <p:cNvCxnSpPr/>
          <p:nvPr/>
        </p:nvCxnSpPr>
        <p:spPr>
          <a:xfrm>
            <a:off x="4059936" y="623740"/>
            <a:ext cx="0" cy="914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Rounded Rectangle 5">
            <a:extLst>
              <a:ext uri="{FF2B5EF4-FFF2-40B4-BE49-F238E27FC236}">
                <a16:creationId xmlns:a16="http://schemas.microsoft.com/office/drawing/2014/main" id="{109CCAB0-284F-9C43-932C-291FB2697569}"/>
              </a:ext>
            </a:extLst>
          </p:cNvPr>
          <p:cNvSpPr/>
          <p:nvPr/>
        </p:nvSpPr>
        <p:spPr>
          <a:xfrm>
            <a:off x="3481137" y="2085475"/>
            <a:ext cx="8521677" cy="4319684"/>
          </a:xfrm>
          <a:prstGeom prst="roundRect">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PT"/>
          </a:p>
        </p:txBody>
      </p:sp>
      <p:pic>
        <p:nvPicPr>
          <p:cNvPr id="14" name="Graphic 13" descr="User with solid fill">
            <a:extLst>
              <a:ext uri="{FF2B5EF4-FFF2-40B4-BE49-F238E27FC236}">
                <a16:creationId xmlns:a16="http://schemas.microsoft.com/office/drawing/2014/main" id="{9E11CC48-FC07-3D47-923F-AEB4BEB67AB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19941" y="2693198"/>
            <a:ext cx="914400" cy="914400"/>
          </a:xfrm>
          <a:prstGeom prst="rect">
            <a:avLst/>
          </a:prstGeom>
        </p:spPr>
      </p:pic>
      <p:pic>
        <p:nvPicPr>
          <p:cNvPr id="24" name="Graphic 23" descr="Server with solid fill">
            <a:extLst>
              <a:ext uri="{FF2B5EF4-FFF2-40B4-BE49-F238E27FC236}">
                <a16:creationId xmlns:a16="http://schemas.microsoft.com/office/drawing/2014/main" id="{1B065F92-AD1E-A444-B985-194C7A4363C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297629" y="3349784"/>
            <a:ext cx="560320" cy="560320"/>
          </a:xfrm>
          <a:prstGeom prst="rect">
            <a:avLst/>
          </a:prstGeom>
        </p:spPr>
      </p:pic>
      <p:sp>
        <p:nvSpPr>
          <p:cNvPr id="23" name="Rounded Rectangle 22">
            <a:extLst>
              <a:ext uri="{FF2B5EF4-FFF2-40B4-BE49-F238E27FC236}">
                <a16:creationId xmlns:a16="http://schemas.microsoft.com/office/drawing/2014/main" id="{73E89300-44A2-454E-8E83-E9AC414AE9FE}"/>
              </a:ext>
            </a:extLst>
          </p:cNvPr>
          <p:cNvSpPr/>
          <p:nvPr/>
        </p:nvSpPr>
        <p:spPr>
          <a:xfrm>
            <a:off x="3851036" y="2768826"/>
            <a:ext cx="1480627" cy="1291110"/>
          </a:xfrm>
          <a:prstGeom prst="roundRec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PT" dirty="0"/>
          </a:p>
        </p:txBody>
      </p:sp>
      <p:sp>
        <p:nvSpPr>
          <p:cNvPr id="19" name="TextBox 18">
            <a:extLst>
              <a:ext uri="{FF2B5EF4-FFF2-40B4-BE49-F238E27FC236}">
                <a16:creationId xmlns:a16="http://schemas.microsoft.com/office/drawing/2014/main" id="{00E6BD75-1CB0-614A-B1DE-C33DE099A412}"/>
              </a:ext>
            </a:extLst>
          </p:cNvPr>
          <p:cNvSpPr txBox="1"/>
          <p:nvPr/>
        </p:nvSpPr>
        <p:spPr>
          <a:xfrm>
            <a:off x="4195224" y="2965732"/>
            <a:ext cx="774571" cy="369332"/>
          </a:xfrm>
          <a:prstGeom prst="rect">
            <a:avLst/>
          </a:prstGeom>
          <a:noFill/>
        </p:spPr>
        <p:txBody>
          <a:bodyPr wrap="none" rtlCol="0">
            <a:spAutoFit/>
          </a:bodyPr>
          <a:lstStyle/>
          <a:p>
            <a:r>
              <a:rPr lang="en-PT" dirty="0">
                <a:solidFill>
                  <a:schemeClr val="bg1"/>
                </a:solidFill>
              </a:rPr>
              <a:t>Proxy</a:t>
            </a:r>
          </a:p>
        </p:txBody>
      </p:sp>
      <p:sp>
        <p:nvSpPr>
          <p:cNvPr id="21" name="TextBox 20">
            <a:extLst>
              <a:ext uri="{FF2B5EF4-FFF2-40B4-BE49-F238E27FC236}">
                <a16:creationId xmlns:a16="http://schemas.microsoft.com/office/drawing/2014/main" id="{BBAD3810-4EF1-8B4F-817F-86EE84366C6A}"/>
              </a:ext>
            </a:extLst>
          </p:cNvPr>
          <p:cNvSpPr txBox="1"/>
          <p:nvPr/>
        </p:nvSpPr>
        <p:spPr>
          <a:xfrm>
            <a:off x="9805462" y="2768826"/>
            <a:ext cx="1692377" cy="923330"/>
          </a:xfrm>
          <a:prstGeom prst="rect">
            <a:avLst/>
          </a:prstGeom>
          <a:noFill/>
        </p:spPr>
        <p:txBody>
          <a:bodyPr wrap="square" rtlCol="0">
            <a:spAutoFit/>
          </a:bodyPr>
          <a:lstStyle/>
          <a:p>
            <a:pPr algn="ctr"/>
            <a:r>
              <a:rPr lang="en-PT" dirty="0">
                <a:solidFill>
                  <a:schemeClr val="bg1"/>
                </a:solidFill>
              </a:rPr>
              <a:t>Local Attestation Service</a:t>
            </a:r>
          </a:p>
        </p:txBody>
      </p:sp>
      <p:sp>
        <p:nvSpPr>
          <p:cNvPr id="28" name="Rounded Rectangle 27">
            <a:extLst>
              <a:ext uri="{FF2B5EF4-FFF2-40B4-BE49-F238E27FC236}">
                <a16:creationId xmlns:a16="http://schemas.microsoft.com/office/drawing/2014/main" id="{7C9669A9-17BA-C641-942B-0D47E8A44984}"/>
              </a:ext>
            </a:extLst>
          </p:cNvPr>
          <p:cNvSpPr/>
          <p:nvPr/>
        </p:nvSpPr>
        <p:spPr>
          <a:xfrm>
            <a:off x="3962250" y="2907728"/>
            <a:ext cx="1269532" cy="1042544"/>
          </a:xfrm>
          <a:prstGeom prst="roundRect">
            <a:avLst/>
          </a:prstGeom>
          <a:noFill/>
          <a:ln w="28575" cap="flat" cmpd="sng" algn="ctr">
            <a:solidFill>
              <a:srgbClr val="00B050"/>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PT" dirty="0"/>
          </a:p>
        </p:txBody>
      </p:sp>
      <p:sp>
        <p:nvSpPr>
          <p:cNvPr id="30" name="Rounded Rectangle 29">
            <a:extLst>
              <a:ext uri="{FF2B5EF4-FFF2-40B4-BE49-F238E27FC236}">
                <a16:creationId xmlns:a16="http://schemas.microsoft.com/office/drawing/2014/main" id="{0CDBC6EC-92EF-9D4D-8577-F37F05DCF232}"/>
              </a:ext>
            </a:extLst>
          </p:cNvPr>
          <p:cNvSpPr/>
          <p:nvPr/>
        </p:nvSpPr>
        <p:spPr>
          <a:xfrm>
            <a:off x="6646317" y="4479610"/>
            <a:ext cx="2902850" cy="1799739"/>
          </a:xfrm>
          <a:prstGeom prst="roundRec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PT" dirty="0"/>
          </a:p>
        </p:txBody>
      </p:sp>
      <p:sp>
        <p:nvSpPr>
          <p:cNvPr id="32" name="Rounded Rectangle 31">
            <a:extLst>
              <a:ext uri="{FF2B5EF4-FFF2-40B4-BE49-F238E27FC236}">
                <a16:creationId xmlns:a16="http://schemas.microsoft.com/office/drawing/2014/main" id="{BA64AC01-5DA9-B441-9A11-3914C68F4371}"/>
              </a:ext>
            </a:extLst>
          </p:cNvPr>
          <p:cNvSpPr/>
          <p:nvPr/>
        </p:nvSpPr>
        <p:spPr>
          <a:xfrm>
            <a:off x="6646317" y="2326157"/>
            <a:ext cx="5104958" cy="1799739"/>
          </a:xfrm>
          <a:prstGeom prst="roundRect">
            <a:avLst>
              <a:gd name="adj" fmla="val 15760"/>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PT" dirty="0"/>
          </a:p>
        </p:txBody>
      </p:sp>
      <p:pic>
        <p:nvPicPr>
          <p:cNvPr id="36" name="Graphic 35" descr="Database with solid fill">
            <a:extLst>
              <a:ext uri="{FF2B5EF4-FFF2-40B4-BE49-F238E27FC236}">
                <a16:creationId xmlns:a16="http://schemas.microsoft.com/office/drawing/2014/main" id="{DE82BEBF-D16A-2248-9748-77BBE5BAE0E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161472" y="2907728"/>
            <a:ext cx="750623" cy="750623"/>
          </a:xfrm>
          <a:prstGeom prst="rect">
            <a:avLst/>
          </a:prstGeom>
        </p:spPr>
      </p:pic>
      <p:pic>
        <p:nvPicPr>
          <p:cNvPr id="39" name="Graphic 38" descr="Server with solid fill">
            <a:extLst>
              <a:ext uri="{FF2B5EF4-FFF2-40B4-BE49-F238E27FC236}">
                <a16:creationId xmlns:a16="http://schemas.microsoft.com/office/drawing/2014/main" id="{A6AA501B-87C9-7F4D-AF52-C0ECA0EC4AF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194011" y="2917608"/>
            <a:ext cx="750623" cy="750623"/>
          </a:xfrm>
          <a:prstGeom prst="rect">
            <a:avLst/>
          </a:prstGeom>
        </p:spPr>
      </p:pic>
      <p:sp>
        <p:nvSpPr>
          <p:cNvPr id="40" name="Rounded Rectangle 39">
            <a:extLst>
              <a:ext uri="{FF2B5EF4-FFF2-40B4-BE49-F238E27FC236}">
                <a16:creationId xmlns:a16="http://schemas.microsoft.com/office/drawing/2014/main" id="{0809BC32-BB69-0F48-8B89-1D1DBEE00CE6}"/>
              </a:ext>
            </a:extLst>
          </p:cNvPr>
          <p:cNvSpPr/>
          <p:nvPr/>
        </p:nvSpPr>
        <p:spPr>
          <a:xfrm>
            <a:off x="6873174" y="2552828"/>
            <a:ext cx="2414813" cy="1356090"/>
          </a:xfrm>
          <a:prstGeom prst="roundRect">
            <a:avLst>
              <a:gd name="adj" fmla="val 15760"/>
            </a:avLst>
          </a:prstGeom>
          <a:noFill/>
          <a:ln w="28575" cap="flat" cmpd="sng" algn="ctr">
            <a:solidFill>
              <a:srgbClr val="00B050"/>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PT" dirty="0"/>
          </a:p>
        </p:txBody>
      </p:sp>
      <p:pic>
        <p:nvPicPr>
          <p:cNvPr id="41" name="Graphic 40" descr="Server with solid fill">
            <a:extLst>
              <a:ext uri="{FF2B5EF4-FFF2-40B4-BE49-F238E27FC236}">
                <a16:creationId xmlns:a16="http://schemas.microsoft.com/office/drawing/2014/main" id="{16573DF2-658B-8841-B310-ABB5433B183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873174" y="5184684"/>
            <a:ext cx="891672" cy="891672"/>
          </a:xfrm>
          <a:prstGeom prst="rect">
            <a:avLst/>
          </a:prstGeom>
        </p:spPr>
      </p:pic>
      <p:pic>
        <p:nvPicPr>
          <p:cNvPr id="42" name="Graphic 41" descr="Database with solid fill">
            <a:extLst>
              <a:ext uri="{FF2B5EF4-FFF2-40B4-BE49-F238E27FC236}">
                <a16:creationId xmlns:a16="http://schemas.microsoft.com/office/drawing/2014/main" id="{840F92C4-163B-FE47-8C50-97BFAF4D818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927780" y="4766544"/>
            <a:ext cx="1604092" cy="1604092"/>
          </a:xfrm>
          <a:prstGeom prst="rect">
            <a:avLst/>
          </a:prstGeom>
        </p:spPr>
      </p:pic>
      <p:sp>
        <p:nvSpPr>
          <p:cNvPr id="43" name="Rounded Rectangle 42">
            <a:extLst>
              <a:ext uri="{FF2B5EF4-FFF2-40B4-BE49-F238E27FC236}">
                <a16:creationId xmlns:a16="http://schemas.microsoft.com/office/drawing/2014/main" id="{92AFF87A-3355-5D4F-8CB7-5EE62A7FE950}"/>
              </a:ext>
            </a:extLst>
          </p:cNvPr>
          <p:cNvSpPr/>
          <p:nvPr/>
        </p:nvSpPr>
        <p:spPr>
          <a:xfrm>
            <a:off x="9725218" y="2547981"/>
            <a:ext cx="1852867" cy="1356090"/>
          </a:xfrm>
          <a:prstGeom prst="roundRect">
            <a:avLst>
              <a:gd name="adj" fmla="val 15760"/>
            </a:avLst>
          </a:prstGeom>
          <a:noFill/>
          <a:ln w="28575" cap="flat" cmpd="sng" algn="ctr">
            <a:solidFill>
              <a:srgbClr val="00B050"/>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PT" dirty="0"/>
          </a:p>
        </p:txBody>
      </p:sp>
      <p:cxnSp>
        <p:nvCxnSpPr>
          <p:cNvPr id="47" name="Straight Connector 46">
            <a:extLst>
              <a:ext uri="{FF2B5EF4-FFF2-40B4-BE49-F238E27FC236}">
                <a16:creationId xmlns:a16="http://schemas.microsoft.com/office/drawing/2014/main" id="{EC6BA09D-BCE4-DD48-A509-C964558CC48E}"/>
              </a:ext>
            </a:extLst>
          </p:cNvPr>
          <p:cNvCxnSpPr>
            <a:cxnSpLocks/>
          </p:cNvCxnSpPr>
          <p:nvPr/>
        </p:nvCxnSpPr>
        <p:spPr>
          <a:xfrm flipV="1">
            <a:off x="5084806" y="3331626"/>
            <a:ext cx="1851756" cy="343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5AF7C755-8461-0D44-AE8E-E407201738D9}"/>
              </a:ext>
            </a:extLst>
          </p:cNvPr>
          <p:cNvCxnSpPr>
            <a:cxnSpLocks/>
          </p:cNvCxnSpPr>
          <p:nvPr/>
        </p:nvCxnSpPr>
        <p:spPr>
          <a:xfrm>
            <a:off x="1755521" y="3311733"/>
            <a:ext cx="2313382"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1E6CA151-1508-EC4D-9BF6-A3426ABD92EE}"/>
              </a:ext>
            </a:extLst>
          </p:cNvPr>
          <p:cNvCxnSpPr>
            <a:cxnSpLocks/>
          </p:cNvCxnSpPr>
          <p:nvPr/>
        </p:nvCxnSpPr>
        <p:spPr>
          <a:xfrm>
            <a:off x="1755521" y="3378370"/>
            <a:ext cx="2313382"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63" name="Graphic 48" descr="Lock with solid fill">
            <a:extLst>
              <a:ext uri="{FF2B5EF4-FFF2-40B4-BE49-F238E27FC236}">
                <a16:creationId xmlns:a16="http://schemas.microsoft.com/office/drawing/2014/main" id="{F2D2D9C8-CB33-E240-84FC-DFFA1A387E65}"/>
              </a:ext>
            </a:extLst>
          </p:cNvPr>
          <p:cNvSpPr/>
          <p:nvPr/>
        </p:nvSpPr>
        <p:spPr>
          <a:xfrm>
            <a:off x="2612069" y="3181327"/>
            <a:ext cx="230596" cy="300598"/>
          </a:xfrm>
          <a:custGeom>
            <a:avLst/>
            <a:gdLst>
              <a:gd name="connsiteX0" fmla="*/ 123534 w 230596"/>
              <a:gd name="connsiteY0" fmla="*/ 237597 h 300598"/>
              <a:gd name="connsiteX1" fmla="*/ 123534 w 230596"/>
              <a:gd name="connsiteY1" fmla="*/ 259421 h 300598"/>
              <a:gd name="connsiteX2" fmla="*/ 107063 w 230596"/>
              <a:gd name="connsiteY2" fmla="*/ 259421 h 300598"/>
              <a:gd name="connsiteX3" fmla="*/ 107063 w 230596"/>
              <a:gd name="connsiteY3" fmla="*/ 237597 h 300598"/>
              <a:gd name="connsiteX4" fmla="*/ 90591 w 230596"/>
              <a:gd name="connsiteY4" fmla="*/ 214125 h 300598"/>
              <a:gd name="connsiteX5" fmla="*/ 115298 w 230596"/>
              <a:gd name="connsiteY5" fmla="*/ 189418 h 300598"/>
              <a:gd name="connsiteX6" fmla="*/ 140005 w 230596"/>
              <a:gd name="connsiteY6" fmla="*/ 214125 h 300598"/>
              <a:gd name="connsiteX7" fmla="*/ 123534 w 230596"/>
              <a:gd name="connsiteY7" fmla="*/ 237597 h 300598"/>
              <a:gd name="connsiteX8" fmla="*/ 53531 w 230596"/>
              <a:gd name="connsiteY8" fmla="*/ 86474 h 300598"/>
              <a:gd name="connsiteX9" fmla="*/ 115298 w 230596"/>
              <a:gd name="connsiteY9" fmla="*/ 24707 h 300598"/>
              <a:gd name="connsiteX10" fmla="*/ 177065 w 230596"/>
              <a:gd name="connsiteY10" fmla="*/ 86474 h 300598"/>
              <a:gd name="connsiteX11" fmla="*/ 177065 w 230596"/>
              <a:gd name="connsiteY11" fmla="*/ 132181 h 300598"/>
              <a:gd name="connsiteX12" fmla="*/ 115298 w 230596"/>
              <a:gd name="connsiteY12" fmla="*/ 127652 h 300598"/>
              <a:gd name="connsiteX13" fmla="*/ 53531 w 230596"/>
              <a:gd name="connsiteY13" fmla="*/ 132181 h 300598"/>
              <a:gd name="connsiteX14" fmla="*/ 53531 w 230596"/>
              <a:gd name="connsiteY14" fmla="*/ 86474 h 300598"/>
              <a:gd name="connsiteX15" fmla="*/ 201772 w 230596"/>
              <a:gd name="connsiteY15" fmla="*/ 133828 h 300598"/>
              <a:gd name="connsiteX16" fmla="*/ 201772 w 230596"/>
              <a:gd name="connsiteY16" fmla="*/ 86474 h 300598"/>
              <a:gd name="connsiteX17" fmla="*/ 115298 w 230596"/>
              <a:gd name="connsiteY17" fmla="*/ 0 h 300598"/>
              <a:gd name="connsiteX18" fmla="*/ 28825 w 230596"/>
              <a:gd name="connsiteY18" fmla="*/ 86474 h 300598"/>
              <a:gd name="connsiteX19" fmla="*/ 28825 w 230596"/>
              <a:gd name="connsiteY19" fmla="*/ 133828 h 300598"/>
              <a:gd name="connsiteX20" fmla="*/ 0 w 230596"/>
              <a:gd name="connsiteY20" fmla="*/ 135887 h 300598"/>
              <a:gd name="connsiteX21" fmla="*/ 0 w 230596"/>
              <a:gd name="connsiteY21" fmla="*/ 292363 h 300598"/>
              <a:gd name="connsiteX22" fmla="*/ 115298 w 230596"/>
              <a:gd name="connsiteY22" fmla="*/ 300599 h 300598"/>
              <a:gd name="connsiteX23" fmla="*/ 230596 w 230596"/>
              <a:gd name="connsiteY23" fmla="*/ 292363 h 300598"/>
              <a:gd name="connsiteX24" fmla="*/ 230596 w 230596"/>
              <a:gd name="connsiteY24" fmla="*/ 135887 h 300598"/>
              <a:gd name="connsiteX25" fmla="*/ 201772 w 230596"/>
              <a:gd name="connsiteY25" fmla="*/ 133828 h 300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30596" h="300598">
                <a:moveTo>
                  <a:pt x="123534" y="237597"/>
                </a:moveTo>
                <a:lnTo>
                  <a:pt x="123534" y="259421"/>
                </a:lnTo>
                <a:lnTo>
                  <a:pt x="107063" y="259421"/>
                </a:lnTo>
                <a:lnTo>
                  <a:pt x="107063" y="237597"/>
                </a:lnTo>
                <a:cubicBezTo>
                  <a:pt x="97592" y="234302"/>
                  <a:pt x="90591" y="225243"/>
                  <a:pt x="90591" y="214125"/>
                </a:cubicBezTo>
                <a:cubicBezTo>
                  <a:pt x="90591" y="200536"/>
                  <a:pt x="101709" y="189418"/>
                  <a:pt x="115298" y="189418"/>
                </a:cubicBezTo>
                <a:cubicBezTo>
                  <a:pt x="128887" y="189418"/>
                  <a:pt x="140005" y="200536"/>
                  <a:pt x="140005" y="214125"/>
                </a:cubicBezTo>
                <a:cubicBezTo>
                  <a:pt x="140005" y="224831"/>
                  <a:pt x="133005" y="233891"/>
                  <a:pt x="123534" y="237597"/>
                </a:cubicBezTo>
                <a:close/>
                <a:moveTo>
                  <a:pt x="53531" y="86474"/>
                </a:moveTo>
                <a:cubicBezTo>
                  <a:pt x="53531" y="52296"/>
                  <a:pt x="81121" y="24707"/>
                  <a:pt x="115298" y="24707"/>
                </a:cubicBezTo>
                <a:cubicBezTo>
                  <a:pt x="149476" y="24707"/>
                  <a:pt x="177065" y="52296"/>
                  <a:pt x="177065" y="86474"/>
                </a:cubicBezTo>
                <a:lnTo>
                  <a:pt x="177065" y="132181"/>
                </a:lnTo>
                <a:lnTo>
                  <a:pt x="115298" y="127652"/>
                </a:lnTo>
                <a:lnTo>
                  <a:pt x="53531" y="132181"/>
                </a:lnTo>
                <a:lnTo>
                  <a:pt x="53531" y="86474"/>
                </a:lnTo>
                <a:close/>
                <a:moveTo>
                  <a:pt x="201772" y="133828"/>
                </a:moveTo>
                <a:lnTo>
                  <a:pt x="201772" y="86474"/>
                </a:lnTo>
                <a:cubicBezTo>
                  <a:pt x="201772" y="38707"/>
                  <a:pt x="163065" y="0"/>
                  <a:pt x="115298" y="0"/>
                </a:cubicBezTo>
                <a:cubicBezTo>
                  <a:pt x="67532" y="0"/>
                  <a:pt x="28825" y="38707"/>
                  <a:pt x="28825" y="86474"/>
                </a:cubicBezTo>
                <a:lnTo>
                  <a:pt x="28825" y="133828"/>
                </a:lnTo>
                <a:lnTo>
                  <a:pt x="0" y="135887"/>
                </a:lnTo>
                <a:lnTo>
                  <a:pt x="0" y="292363"/>
                </a:lnTo>
                <a:lnTo>
                  <a:pt x="115298" y="300599"/>
                </a:lnTo>
                <a:lnTo>
                  <a:pt x="230596" y="292363"/>
                </a:lnTo>
                <a:lnTo>
                  <a:pt x="230596" y="135887"/>
                </a:lnTo>
                <a:lnTo>
                  <a:pt x="201772" y="133828"/>
                </a:lnTo>
                <a:close/>
              </a:path>
            </a:pathLst>
          </a:custGeom>
          <a:solidFill>
            <a:schemeClr val="bg2">
              <a:lumMod val="75000"/>
            </a:schemeClr>
          </a:solidFill>
          <a:ln w="4068" cap="flat">
            <a:solidFill>
              <a:schemeClr val="bg2">
                <a:lumMod val="75000"/>
              </a:schemeClr>
            </a:solidFill>
            <a:prstDash val="solid"/>
            <a:miter/>
          </a:ln>
        </p:spPr>
        <p:txBody>
          <a:bodyPr rtlCol="0" anchor="ctr"/>
          <a:lstStyle/>
          <a:p>
            <a:endParaRPr lang="en-PT"/>
          </a:p>
        </p:txBody>
      </p:sp>
      <p:cxnSp>
        <p:nvCxnSpPr>
          <p:cNvPr id="64" name="Straight Connector 63">
            <a:extLst>
              <a:ext uri="{FF2B5EF4-FFF2-40B4-BE49-F238E27FC236}">
                <a16:creationId xmlns:a16="http://schemas.microsoft.com/office/drawing/2014/main" id="{05391B20-9AD0-2C49-8C77-1F2EC9F172B6}"/>
              </a:ext>
            </a:extLst>
          </p:cNvPr>
          <p:cNvCxnSpPr>
            <a:cxnSpLocks/>
          </p:cNvCxnSpPr>
          <p:nvPr/>
        </p:nvCxnSpPr>
        <p:spPr>
          <a:xfrm>
            <a:off x="1387748" y="3519578"/>
            <a:ext cx="0" cy="122037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5A7CCA3F-1BD5-A449-BF4C-EFA1B03A8211}"/>
              </a:ext>
            </a:extLst>
          </p:cNvPr>
          <p:cNvCxnSpPr>
            <a:cxnSpLocks/>
          </p:cNvCxnSpPr>
          <p:nvPr/>
        </p:nvCxnSpPr>
        <p:spPr>
          <a:xfrm>
            <a:off x="1321111" y="3519578"/>
            <a:ext cx="0" cy="122037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B868A866-534E-6149-9A72-7765AA42D944}"/>
              </a:ext>
            </a:extLst>
          </p:cNvPr>
          <p:cNvCxnSpPr>
            <a:cxnSpLocks/>
          </p:cNvCxnSpPr>
          <p:nvPr/>
        </p:nvCxnSpPr>
        <p:spPr>
          <a:xfrm flipV="1">
            <a:off x="2197515" y="3905257"/>
            <a:ext cx="1862421" cy="974543"/>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81" name="Graphic 48" descr="Lock with solid fill">
            <a:extLst>
              <a:ext uri="{FF2B5EF4-FFF2-40B4-BE49-F238E27FC236}">
                <a16:creationId xmlns:a16="http://schemas.microsoft.com/office/drawing/2014/main" id="{5E14E004-EA66-6644-B5ED-16EA27B718C3}"/>
              </a:ext>
            </a:extLst>
          </p:cNvPr>
          <p:cNvSpPr/>
          <p:nvPr/>
        </p:nvSpPr>
        <p:spPr>
          <a:xfrm>
            <a:off x="2793133" y="4329311"/>
            <a:ext cx="230596" cy="300598"/>
          </a:xfrm>
          <a:custGeom>
            <a:avLst/>
            <a:gdLst>
              <a:gd name="connsiteX0" fmla="*/ 123534 w 230596"/>
              <a:gd name="connsiteY0" fmla="*/ 237597 h 300598"/>
              <a:gd name="connsiteX1" fmla="*/ 123534 w 230596"/>
              <a:gd name="connsiteY1" fmla="*/ 259421 h 300598"/>
              <a:gd name="connsiteX2" fmla="*/ 107063 w 230596"/>
              <a:gd name="connsiteY2" fmla="*/ 259421 h 300598"/>
              <a:gd name="connsiteX3" fmla="*/ 107063 w 230596"/>
              <a:gd name="connsiteY3" fmla="*/ 237597 h 300598"/>
              <a:gd name="connsiteX4" fmla="*/ 90591 w 230596"/>
              <a:gd name="connsiteY4" fmla="*/ 214125 h 300598"/>
              <a:gd name="connsiteX5" fmla="*/ 115298 w 230596"/>
              <a:gd name="connsiteY5" fmla="*/ 189418 h 300598"/>
              <a:gd name="connsiteX6" fmla="*/ 140005 w 230596"/>
              <a:gd name="connsiteY6" fmla="*/ 214125 h 300598"/>
              <a:gd name="connsiteX7" fmla="*/ 123534 w 230596"/>
              <a:gd name="connsiteY7" fmla="*/ 237597 h 300598"/>
              <a:gd name="connsiteX8" fmla="*/ 53531 w 230596"/>
              <a:gd name="connsiteY8" fmla="*/ 86474 h 300598"/>
              <a:gd name="connsiteX9" fmla="*/ 115298 w 230596"/>
              <a:gd name="connsiteY9" fmla="*/ 24707 h 300598"/>
              <a:gd name="connsiteX10" fmla="*/ 177065 w 230596"/>
              <a:gd name="connsiteY10" fmla="*/ 86474 h 300598"/>
              <a:gd name="connsiteX11" fmla="*/ 177065 w 230596"/>
              <a:gd name="connsiteY11" fmla="*/ 132181 h 300598"/>
              <a:gd name="connsiteX12" fmla="*/ 115298 w 230596"/>
              <a:gd name="connsiteY12" fmla="*/ 127652 h 300598"/>
              <a:gd name="connsiteX13" fmla="*/ 53531 w 230596"/>
              <a:gd name="connsiteY13" fmla="*/ 132181 h 300598"/>
              <a:gd name="connsiteX14" fmla="*/ 53531 w 230596"/>
              <a:gd name="connsiteY14" fmla="*/ 86474 h 300598"/>
              <a:gd name="connsiteX15" fmla="*/ 201772 w 230596"/>
              <a:gd name="connsiteY15" fmla="*/ 133828 h 300598"/>
              <a:gd name="connsiteX16" fmla="*/ 201772 w 230596"/>
              <a:gd name="connsiteY16" fmla="*/ 86474 h 300598"/>
              <a:gd name="connsiteX17" fmla="*/ 115298 w 230596"/>
              <a:gd name="connsiteY17" fmla="*/ 0 h 300598"/>
              <a:gd name="connsiteX18" fmla="*/ 28825 w 230596"/>
              <a:gd name="connsiteY18" fmla="*/ 86474 h 300598"/>
              <a:gd name="connsiteX19" fmla="*/ 28825 w 230596"/>
              <a:gd name="connsiteY19" fmla="*/ 133828 h 300598"/>
              <a:gd name="connsiteX20" fmla="*/ 0 w 230596"/>
              <a:gd name="connsiteY20" fmla="*/ 135887 h 300598"/>
              <a:gd name="connsiteX21" fmla="*/ 0 w 230596"/>
              <a:gd name="connsiteY21" fmla="*/ 292363 h 300598"/>
              <a:gd name="connsiteX22" fmla="*/ 115298 w 230596"/>
              <a:gd name="connsiteY22" fmla="*/ 300599 h 300598"/>
              <a:gd name="connsiteX23" fmla="*/ 230596 w 230596"/>
              <a:gd name="connsiteY23" fmla="*/ 292363 h 300598"/>
              <a:gd name="connsiteX24" fmla="*/ 230596 w 230596"/>
              <a:gd name="connsiteY24" fmla="*/ 135887 h 300598"/>
              <a:gd name="connsiteX25" fmla="*/ 201772 w 230596"/>
              <a:gd name="connsiteY25" fmla="*/ 133828 h 300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30596" h="300598">
                <a:moveTo>
                  <a:pt x="123534" y="237597"/>
                </a:moveTo>
                <a:lnTo>
                  <a:pt x="123534" y="259421"/>
                </a:lnTo>
                <a:lnTo>
                  <a:pt x="107063" y="259421"/>
                </a:lnTo>
                <a:lnTo>
                  <a:pt x="107063" y="237597"/>
                </a:lnTo>
                <a:cubicBezTo>
                  <a:pt x="97592" y="234302"/>
                  <a:pt x="90591" y="225243"/>
                  <a:pt x="90591" y="214125"/>
                </a:cubicBezTo>
                <a:cubicBezTo>
                  <a:pt x="90591" y="200536"/>
                  <a:pt x="101709" y="189418"/>
                  <a:pt x="115298" y="189418"/>
                </a:cubicBezTo>
                <a:cubicBezTo>
                  <a:pt x="128887" y="189418"/>
                  <a:pt x="140005" y="200536"/>
                  <a:pt x="140005" y="214125"/>
                </a:cubicBezTo>
                <a:cubicBezTo>
                  <a:pt x="140005" y="224831"/>
                  <a:pt x="133005" y="233891"/>
                  <a:pt x="123534" y="237597"/>
                </a:cubicBezTo>
                <a:close/>
                <a:moveTo>
                  <a:pt x="53531" y="86474"/>
                </a:moveTo>
                <a:cubicBezTo>
                  <a:pt x="53531" y="52296"/>
                  <a:pt x="81121" y="24707"/>
                  <a:pt x="115298" y="24707"/>
                </a:cubicBezTo>
                <a:cubicBezTo>
                  <a:pt x="149476" y="24707"/>
                  <a:pt x="177065" y="52296"/>
                  <a:pt x="177065" y="86474"/>
                </a:cubicBezTo>
                <a:lnTo>
                  <a:pt x="177065" y="132181"/>
                </a:lnTo>
                <a:lnTo>
                  <a:pt x="115298" y="127652"/>
                </a:lnTo>
                <a:lnTo>
                  <a:pt x="53531" y="132181"/>
                </a:lnTo>
                <a:lnTo>
                  <a:pt x="53531" y="86474"/>
                </a:lnTo>
                <a:close/>
                <a:moveTo>
                  <a:pt x="201772" y="133828"/>
                </a:moveTo>
                <a:lnTo>
                  <a:pt x="201772" y="86474"/>
                </a:lnTo>
                <a:cubicBezTo>
                  <a:pt x="201772" y="38707"/>
                  <a:pt x="163065" y="0"/>
                  <a:pt x="115298" y="0"/>
                </a:cubicBezTo>
                <a:cubicBezTo>
                  <a:pt x="67532" y="0"/>
                  <a:pt x="28825" y="38707"/>
                  <a:pt x="28825" y="86474"/>
                </a:cubicBezTo>
                <a:lnTo>
                  <a:pt x="28825" y="133828"/>
                </a:lnTo>
                <a:lnTo>
                  <a:pt x="0" y="135887"/>
                </a:lnTo>
                <a:lnTo>
                  <a:pt x="0" y="292363"/>
                </a:lnTo>
                <a:lnTo>
                  <a:pt x="115298" y="300599"/>
                </a:lnTo>
                <a:lnTo>
                  <a:pt x="230596" y="292363"/>
                </a:lnTo>
                <a:lnTo>
                  <a:pt x="230596" y="135887"/>
                </a:lnTo>
                <a:lnTo>
                  <a:pt x="201772" y="133828"/>
                </a:lnTo>
                <a:close/>
              </a:path>
            </a:pathLst>
          </a:custGeom>
          <a:solidFill>
            <a:schemeClr val="bg2">
              <a:lumMod val="75000"/>
            </a:schemeClr>
          </a:solidFill>
          <a:ln w="4068" cap="flat">
            <a:solidFill>
              <a:schemeClr val="bg2">
                <a:lumMod val="75000"/>
              </a:schemeClr>
            </a:solidFill>
            <a:prstDash val="solid"/>
            <a:miter/>
          </a:ln>
        </p:spPr>
        <p:txBody>
          <a:bodyPr rtlCol="0" anchor="ctr"/>
          <a:lstStyle/>
          <a:p>
            <a:endParaRPr lang="en-PT"/>
          </a:p>
        </p:txBody>
      </p:sp>
      <p:cxnSp>
        <p:nvCxnSpPr>
          <p:cNvPr id="92" name="Straight Connector 91">
            <a:extLst>
              <a:ext uri="{FF2B5EF4-FFF2-40B4-BE49-F238E27FC236}">
                <a16:creationId xmlns:a16="http://schemas.microsoft.com/office/drawing/2014/main" id="{2E32012A-3DEE-6644-8D43-DD182783E54C}"/>
              </a:ext>
            </a:extLst>
          </p:cNvPr>
          <p:cNvCxnSpPr>
            <a:cxnSpLocks/>
          </p:cNvCxnSpPr>
          <p:nvPr/>
        </p:nvCxnSpPr>
        <p:spPr>
          <a:xfrm flipV="1">
            <a:off x="5081159" y="3385924"/>
            <a:ext cx="841368" cy="520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A755D925-92E7-EC42-A749-0C98ACB48DF2}"/>
              </a:ext>
            </a:extLst>
          </p:cNvPr>
          <p:cNvCxnSpPr>
            <a:cxnSpLocks/>
          </p:cNvCxnSpPr>
          <p:nvPr/>
        </p:nvCxnSpPr>
        <p:spPr>
          <a:xfrm>
            <a:off x="5988990" y="3385924"/>
            <a:ext cx="947572"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08" name="Graphic 48" descr="Lock with solid fill">
            <a:extLst>
              <a:ext uri="{FF2B5EF4-FFF2-40B4-BE49-F238E27FC236}">
                <a16:creationId xmlns:a16="http://schemas.microsoft.com/office/drawing/2014/main" id="{77AB5416-DC0A-B648-88E2-ADE71936CAFA}"/>
              </a:ext>
            </a:extLst>
          </p:cNvPr>
          <p:cNvSpPr/>
          <p:nvPr/>
        </p:nvSpPr>
        <p:spPr>
          <a:xfrm>
            <a:off x="6186995" y="3218980"/>
            <a:ext cx="230596" cy="300598"/>
          </a:xfrm>
          <a:custGeom>
            <a:avLst/>
            <a:gdLst>
              <a:gd name="connsiteX0" fmla="*/ 123534 w 230596"/>
              <a:gd name="connsiteY0" fmla="*/ 237597 h 300598"/>
              <a:gd name="connsiteX1" fmla="*/ 123534 w 230596"/>
              <a:gd name="connsiteY1" fmla="*/ 259421 h 300598"/>
              <a:gd name="connsiteX2" fmla="*/ 107063 w 230596"/>
              <a:gd name="connsiteY2" fmla="*/ 259421 h 300598"/>
              <a:gd name="connsiteX3" fmla="*/ 107063 w 230596"/>
              <a:gd name="connsiteY3" fmla="*/ 237597 h 300598"/>
              <a:gd name="connsiteX4" fmla="*/ 90591 w 230596"/>
              <a:gd name="connsiteY4" fmla="*/ 214125 h 300598"/>
              <a:gd name="connsiteX5" fmla="*/ 115298 w 230596"/>
              <a:gd name="connsiteY5" fmla="*/ 189418 h 300598"/>
              <a:gd name="connsiteX6" fmla="*/ 140005 w 230596"/>
              <a:gd name="connsiteY6" fmla="*/ 214125 h 300598"/>
              <a:gd name="connsiteX7" fmla="*/ 123534 w 230596"/>
              <a:gd name="connsiteY7" fmla="*/ 237597 h 300598"/>
              <a:gd name="connsiteX8" fmla="*/ 53531 w 230596"/>
              <a:gd name="connsiteY8" fmla="*/ 86474 h 300598"/>
              <a:gd name="connsiteX9" fmla="*/ 115298 w 230596"/>
              <a:gd name="connsiteY9" fmla="*/ 24707 h 300598"/>
              <a:gd name="connsiteX10" fmla="*/ 177065 w 230596"/>
              <a:gd name="connsiteY10" fmla="*/ 86474 h 300598"/>
              <a:gd name="connsiteX11" fmla="*/ 177065 w 230596"/>
              <a:gd name="connsiteY11" fmla="*/ 132181 h 300598"/>
              <a:gd name="connsiteX12" fmla="*/ 115298 w 230596"/>
              <a:gd name="connsiteY12" fmla="*/ 127652 h 300598"/>
              <a:gd name="connsiteX13" fmla="*/ 53531 w 230596"/>
              <a:gd name="connsiteY13" fmla="*/ 132181 h 300598"/>
              <a:gd name="connsiteX14" fmla="*/ 53531 w 230596"/>
              <a:gd name="connsiteY14" fmla="*/ 86474 h 300598"/>
              <a:gd name="connsiteX15" fmla="*/ 201772 w 230596"/>
              <a:gd name="connsiteY15" fmla="*/ 133828 h 300598"/>
              <a:gd name="connsiteX16" fmla="*/ 201772 w 230596"/>
              <a:gd name="connsiteY16" fmla="*/ 86474 h 300598"/>
              <a:gd name="connsiteX17" fmla="*/ 115298 w 230596"/>
              <a:gd name="connsiteY17" fmla="*/ 0 h 300598"/>
              <a:gd name="connsiteX18" fmla="*/ 28825 w 230596"/>
              <a:gd name="connsiteY18" fmla="*/ 86474 h 300598"/>
              <a:gd name="connsiteX19" fmla="*/ 28825 w 230596"/>
              <a:gd name="connsiteY19" fmla="*/ 133828 h 300598"/>
              <a:gd name="connsiteX20" fmla="*/ 0 w 230596"/>
              <a:gd name="connsiteY20" fmla="*/ 135887 h 300598"/>
              <a:gd name="connsiteX21" fmla="*/ 0 w 230596"/>
              <a:gd name="connsiteY21" fmla="*/ 292363 h 300598"/>
              <a:gd name="connsiteX22" fmla="*/ 115298 w 230596"/>
              <a:gd name="connsiteY22" fmla="*/ 300599 h 300598"/>
              <a:gd name="connsiteX23" fmla="*/ 230596 w 230596"/>
              <a:gd name="connsiteY23" fmla="*/ 292363 h 300598"/>
              <a:gd name="connsiteX24" fmla="*/ 230596 w 230596"/>
              <a:gd name="connsiteY24" fmla="*/ 135887 h 300598"/>
              <a:gd name="connsiteX25" fmla="*/ 201772 w 230596"/>
              <a:gd name="connsiteY25" fmla="*/ 133828 h 300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30596" h="300598">
                <a:moveTo>
                  <a:pt x="123534" y="237597"/>
                </a:moveTo>
                <a:lnTo>
                  <a:pt x="123534" y="259421"/>
                </a:lnTo>
                <a:lnTo>
                  <a:pt x="107063" y="259421"/>
                </a:lnTo>
                <a:lnTo>
                  <a:pt x="107063" y="237597"/>
                </a:lnTo>
                <a:cubicBezTo>
                  <a:pt x="97592" y="234302"/>
                  <a:pt x="90591" y="225243"/>
                  <a:pt x="90591" y="214125"/>
                </a:cubicBezTo>
                <a:cubicBezTo>
                  <a:pt x="90591" y="200536"/>
                  <a:pt x="101709" y="189418"/>
                  <a:pt x="115298" y="189418"/>
                </a:cubicBezTo>
                <a:cubicBezTo>
                  <a:pt x="128887" y="189418"/>
                  <a:pt x="140005" y="200536"/>
                  <a:pt x="140005" y="214125"/>
                </a:cubicBezTo>
                <a:cubicBezTo>
                  <a:pt x="140005" y="224831"/>
                  <a:pt x="133005" y="233891"/>
                  <a:pt x="123534" y="237597"/>
                </a:cubicBezTo>
                <a:close/>
                <a:moveTo>
                  <a:pt x="53531" y="86474"/>
                </a:moveTo>
                <a:cubicBezTo>
                  <a:pt x="53531" y="52296"/>
                  <a:pt x="81121" y="24707"/>
                  <a:pt x="115298" y="24707"/>
                </a:cubicBezTo>
                <a:cubicBezTo>
                  <a:pt x="149476" y="24707"/>
                  <a:pt x="177065" y="52296"/>
                  <a:pt x="177065" y="86474"/>
                </a:cubicBezTo>
                <a:lnTo>
                  <a:pt x="177065" y="132181"/>
                </a:lnTo>
                <a:lnTo>
                  <a:pt x="115298" y="127652"/>
                </a:lnTo>
                <a:lnTo>
                  <a:pt x="53531" y="132181"/>
                </a:lnTo>
                <a:lnTo>
                  <a:pt x="53531" y="86474"/>
                </a:lnTo>
                <a:close/>
                <a:moveTo>
                  <a:pt x="201772" y="133828"/>
                </a:moveTo>
                <a:lnTo>
                  <a:pt x="201772" y="86474"/>
                </a:lnTo>
                <a:cubicBezTo>
                  <a:pt x="201772" y="38707"/>
                  <a:pt x="163065" y="0"/>
                  <a:pt x="115298" y="0"/>
                </a:cubicBezTo>
                <a:cubicBezTo>
                  <a:pt x="67532" y="0"/>
                  <a:pt x="28825" y="38707"/>
                  <a:pt x="28825" y="86474"/>
                </a:cubicBezTo>
                <a:lnTo>
                  <a:pt x="28825" y="133828"/>
                </a:lnTo>
                <a:lnTo>
                  <a:pt x="0" y="135887"/>
                </a:lnTo>
                <a:lnTo>
                  <a:pt x="0" y="292363"/>
                </a:lnTo>
                <a:lnTo>
                  <a:pt x="115298" y="300599"/>
                </a:lnTo>
                <a:lnTo>
                  <a:pt x="230596" y="292363"/>
                </a:lnTo>
                <a:lnTo>
                  <a:pt x="230596" y="135887"/>
                </a:lnTo>
                <a:lnTo>
                  <a:pt x="201772" y="133828"/>
                </a:lnTo>
                <a:close/>
              </a:path>
            </a:pathLst>
          </a:custGeom>
          <a:solidFill>
            <a:schemeClr val="bg2">
              <a:lumMod val="75000"/>
            </a:schemeClr>
          </a:solidFill>
          <a:ln w="4068" cap="flat">
            <a:solidFill>
              <a:schemeClr val="bg2">
                <a:lumMod val="75000"/>
              </a:schemeClr>
            </a:solidFill>
            <a:prstDash val="solid"/>
            <a:miter/>
          </a:ln>
        </p:spPr>
        <p:txBody>
          <a:bodyPr rtlCol="0" anchor="ctr"/>
          <a:lstStyle/>
          <a:p>
            <a:endParaRPr lang="en-PT"/>
          </a:p>
        </p:txBody>
      </p:sp>
      <p:sp>
        <p:nvSpPr>
          <p:cNvPr id="112" name="TextBox 111">
            <a:extLst>
              <a:ext uri="{FF2B5EF4-FFF2-40B4-BE49-F238E27FC236}">
                <a16:creationId xmlns:a16="http://schemas.microsoft.com/office/drawing/2014/main" id="{6E4B0522-5631-6047-A980-EE34F3555A5C}"/>
              </a:ext>
            </a:extLst>
          </p:cNvPr>
          <p:cNvSpPr txBox="1"/>
          <p:nvPr/>
        </p:nvSpPr>
        <p:spPr>
          <a:xfrm>
            <a:off x="7131345" y="4463600"/>
            <a:ext cx="1944763" cy="369332"/>
          </a:xfrm>
          <a:prstGeom prst="rect">
            <a:avLst/>
          </a:prstGeom>
          <a:noFill/>
        </p:spPr>
        <p:txBody>
          <a:bodyPr wrap="none" rtlCol="0">
            <a:spAutoFit/>
          </a:bodyPr>
          <a:lstStyle/>
          <a:p>
            <a:r>
              <a:rPr lang="en-PT" dirty="0">
                <a:solidFill>
                  <a:schemeClr val="bg1"/>
                </a:solidFill>
              </a:rPr>
              <a:t>Key Value Store</a:t>
            </a:r>
          </a:p>
        </p:txBody>
      </p:sp>
      <p:sp>
        <p:nvSpPr>
          <p:cNvPr id="113" name="TextBox 112">
            <a:extLst>
              <a:ext uri="{FF2B5EF4-FFF2-40B4-BE49-F238E27FC236}">
                <a16:creationId xmlns:a16="http://schemas.microsoft.com/office/drawing/2014/main" id="{0D6BF2D5-1657-2046-8F30-167CC6E1D1F7}"/>
              </a:ext>
            </a:extLst>
          </p:cNvPr>
          <p:cNvSpPr txBox="1"/>
          <p:nvPr/>
        </p:nvSpPr>
        <p:spPr>
          <a:xfrm>
            <a:off x="7093127" y="2552828"/>
            <a:ext cx="1944763" cy="369332"/>
          </a:xfrm>
          <a:prstGeom prst="rect">
            <a:avLst/>
          </a:prstGeom>
          <a:noFill/>
        </p:spPr>
        <p:txBody>
          <a:bodyPr wrap="none" rtlCol="0">
            <a:spAutoFit/>
          </a:bodyPr>
          <a:lstStyle/>
          <a:p>
            <a:r>
              <a:rPr lang="en-PT" dirty="0">
                <a:solidFill>
                  <a:schemeClr val="bg1"/>
                </a:solidFill>
              </a:rPr>
              <a:t>Key Value Store</a:t>
            </a:r>
          </a:p>
        </p:txBody>
      </p:sp>
      <p:cxnSp>
        <p:nvCxnSpPr>
          <p:cNvPr id="114" name="Straight Connector 113">
            <a:extLst>
              <a:ext uri="{FF2B5EF4-FFF2-40B4-BE49-F238E27FC236}">
                <a16:creationId xmlns:a16="http://schemas.microsoft.com/office/drawing/2014/main" id="{117B65D1-1D81-8A4C-9A87-9AA2B340B63C}"/>
              </a:ext>
            </a:extLst>
          </p:cNvPr>
          <p:cNvCxnSpPr>
            <a:cxnSpLocks/>
          </p:cNvCxnSpPr>
          <p:nvPr/>
        </p:nvCxnSpPr>
        <p:spPr>
          <a:xfrm>
            <a:off x="9128063" y="3369279"/>
            <a:ext cx="72838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2A554690-EE6E-F445-84E3-4D85531FF41D}"/>
              </a:ext>
            </a:extLst>
          </p:cNvPr>
          <p:cNvCxnSpPr>
            <a:cxnSpLocks/>
          </p:cNvCxnSpPr>
          <p:nvPr/>
        </p:nvCxnSpPr>
        <p:spPr>
          <a:xfrm>
            <a:off x="9128063" y="3314180"/>
            <a:ext cx="72838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7B7C22DA-4F02-A64C-91BA-0764AAEA632B}"/>
              </a:ext>
            </a:extLst>
          </p:cNvPr>
          <p:cNvCxnSpPr>
            <a:cxnSpLocks/>
          </p:cNvCxnSpPr>
          <p:nvPr/>
        </p:nvCxnSpPr>
        <p:spPr>
          <a:xfrm>
            <a:off x="5922353" y="5391565"/>
            <a:ext cx="779548"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E3E33493-7726-D647-A6E6-CDB9C4F0F4E5}"/>
              </a:ext>
            </a:extLst>
          </p:cNvPr>
          <p:cNvCxnSpPr>
            <a:cxnSpLocks/>
          </p:cNvCxnSpPr>
          <p:nvPr/>
        </p:nvCxnSpPr>
        <p:spPr>
          <a:xfrm>
            <a:off x="5988990" y="5336466"/>
            <a:ext cx="712911"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07" name="Graphic 48" descr="Lock with solid fill">
            <a:extLst>
              <a:ext uri="{FF2B5EF4-FFF2-40B4-BE49-F238E27FC236}">
                <a16:creationId xmlns:a16="http://schemas.microsoft.com/office/drawing/2014/main" id="{6C04C19B-A83B-3747-977D-8C571CA89D64}"/>
              </a:ext>
            </a:extLst>
          </p:cNvPr>
          <p:cNvSpPr/>
          <p:nvPr/>
        </p:nvSpPr>
        <p:spPr>
          <a:xfrm>
            <a:off x="6201323" y="5184538"/>
            <a:ext cx="230596" cy="300598"/>
          </a:xfrm>
          <a:custGeom>
            <a:avLst/>
            <a:gdLst>
              <a:gd name="connsiteX0" fmla="*/ 123534 w 230596"/>
              <a:gd name="connsiteY0" fmla="*/ 237597 h 300598"/>
              <a:gd name="connsiteX1" fmla="*/ 123534 w 230596"/>
              <a:gd name="connsiteY1" fmla="*/ 259421 h 300598"/>
              <a:gd name="connsiteX2" fmla="*/ 107063 w 230596"/>
              <a:gd name="connsiteY2" fmla="*/ 259421 h 300598"/>
              <a:gd name="connsiteX3" fmla="*/ 107063 w 230596"/>
              <a:gd name="connsiteY3" fmla="*/ 237597 h 300598"/>
              <a:gd name="connsiteX4" fmla="*/ 90591 w 230596"/>
              <a:gd name="connsiteY4" fmla="*/ 214125 h 300598"/>
              <a:gd name="connsiteX5" fmla="*/ 115298 w 230596"/>
              <a:gd name="connsiteY5" fmla="*/ 189418 h 300598"/>
              <a:gd name="connsiteX6" fmla="*/ 140005 w 230596"/>
              <a:gd name="connsiteY6" fmla="*/ 214125 h 300598"/>
              <a:gd name="connsiteX7" fmla="*/ 123534 w 230596"/>
              <a:gd name="connsiteY7" fmla="*/ 237597 h 300598"/>
              <a:gd name="connsiteX8" fmla="*/ 53531 w 230596"/>
              <a:gd name="connsiteY8" fmla="*/ 86474 h 300598"/>
              <a:gd name="connsiteX9" fmla="*/ 115298 w 230596"/>
              <a:gd name="connsiteY9" fmla="*/ 24707 h 300598"/>
              <a:gd name="connsiteX10" fmla="*/ 177065 w 230596"/>
              <a:gd name="connsiteY10" fmla="*/ 86474 h 300598"/>
              <a:gd name="connsiteX11" fmla="*/ 177065 w 230596"/>
              <a:gd name="connsiteY11" fmla="*/ 132181 h 300598"/>
              <a:gd name="connsiteX12" fmla="*/ 115298 w 230596"/>
              <a:gd name="connsiteY12" fmla="*/ 127652 h 300598"/>
              <a:gd name="connsiteX13" fmla="*/ 53531 w 230596"/>
              <a:gd name="connsiteY13" fmla="*/ 132181 h 300598"/>
              <a:gd name="connsiteX14" fmla="*/ 53531 w 230596"/>
              <a:gd name="connsiteY14" fmla="*/ 86474 h 300598"/>
              <a:gd name="connsiteX15" fmla="*/ 201772 w 230596"/>
              <a:gd name="connsiteY15" fmla="*/ 133828 h 300598"/>
              <a:gd name="connsiteX16" fmla="*/ 201772 w 230596"/>
              <a:gd name="connsiteY16" fmla="*/ 86474 h 300598"/>
              <a:gd name="connsiteX17" fmla="*/ 115298 w 230596"/>
              <a:gd name="connsiteY17" fmla="*/ 0 h 300598"/>
              <a:gd name="connsiteX18" fmla="*/ 28825 w 230596"/>
              <a:gd name="connsiteY18" fmla="*/ 86474 h 300598"/>
              <a:gd name="connsiteX19" fmla="*/ 28825 w 230596"/>
              <a:gd name="connsiteY19" fmla="*/ 133828 h 300598"/>
              <a:gd name="connsiteX20" fmla="*/ 0 w 230596"/>
              <a:gd name="connsiteY20" fmla="*/ 135887 h 300598"/>
              <a:gd name="connsiteX21" fmla="*/ 0 w 230596"/>
              <a:gd name="connsiteY21" fmla="*/ 292363 h 300598"/>
              <a:gd name="connsiteX22" fmla="*/ 115298 w 230596"/>
              <a:gd name="connsiteY22" fmla="*/ 300599 h 300598"/>
              <a:gd name="connsiteX23" fmla="*/ 230596 w 230596"/>
              <a:gd name="connsiteY23" fmla="*/ 292363 h 300598"/>
              <a:gd name="connsiteX24" fmla="*/ 230596 w 230596"/>
              <a:gd name="connsiteY24" fmla="*/ 135887 h 300598"/>
              <a:gd name="connsiteX25" fmla="*/ 201772 w 230596"/>
              <a:gd name="connsiteY25" fmla="*/ 133828 h 300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30596" h="300598">
                <a:moveTo>
                  <a:pt x="123534" y="237597"/>
                </a:moveTo>
                <a:lnTo>
                  <a:pt x="123534" y="259421"/>
                </a:lnTo>
                <a:lnTo>
                  <a:pt x="107063" y="259421"/>
                </a:lnTo>
                <a:lnTo>
                  <a:pt x="107063" y="237597"/>
                </a:lnTo>
                <a:cubicBezTo>
                  <a:pt x="97592" y="234302"/>
                  <a:pt x="90591" y="225243"/>
                  <a:pt x="90591" y="214125"/>
                </a:cubicBezTo>
                <a:cubicBezTo>
                  <a:pt x="90591" y="200536"/>
                  <a:pt x="101709" y="189418"/>
                  <a:pt x="115298" y="189418"/>
                </a:cubicBezTo>
                <a:cubicBezTo>
                  <a:pt x="128887" y="189418"/>
                  <a:pt x="140005" y="200536"/>
                  <a:pt x="140005" y="214125"/>
                </a:cubicBezTo>
                <a:cubicBezTo>
                  <a:pt x="140005" y="224831"/>
                  <a:pt x="133005" y="233891"/>
                  <a:pt x="123534" y="237597"/>
                </a:cubicBezTo>
                <a:close/>
                <a:moveTo>
                  <a:pt x="53531" y="86474"/>
                </a:moveTo>
                <a:cubicBezTo>
                  <a:pt x="53531" y="52296"/>
                  <a:pt x="81121" y="24707"/>
                  <a:pt x="115298" y="24707"/>
                </a:cubicBezTo>
                <a:cubicBezTo>
                  <a:pt x="149476" y="24707"/>
                  <a:pt x="177065" y="52296"/>
                  <a:pt x="177065" y="86474"/>
                </a:cubicBezTo>
                <a:lnTo>
                  <a:pt x="177065" y="132181"/>
                </a:lnTo>
                <a:lnTo>
                  <a:pt x="115298" y="127652"/>
                </a:lnTo>
                <a:lnTo>
                  <a:pt x="53531" y="132181"/>
                </a:lnTo>
                <a:lnTo>
                  <a:pt x="53531" y="86474"/>
                </a:lnTo>
                <a:close/>
                <a:moveTo>
                  <a:pt x="201772" y="133828"/>
                </a:moveTo>
                <a:lnTo>
                  <a:pt x="201772" y="86474"/>
                </a:lnTo>
                <a:cubicBezTo>
                  <a:pt x="201772" y="38707"/>
                  <a:pt x="163065" y="0"/>
                  <a:pt x="115298" y="0"/>
                </a:cubicBezTo>
                <a:cubicBezTo>
                  <a:pt x="67532" y="0"/>
                  <a:pt x="28825" y="38707"/>
                  <a:pt x="28825" y="86474"/>
                </a:cubicBezTo>
                <a:lnTo>
                  <a:pt x="28825" y="133828"/>
                </a:lnTo>
                <a:lnTo>
                  <a:pt x="0" y="135887"/>
                </a:lnTo>
                <a:lnTo>
                  <a:pt x="0" y="292363"/>
                </a:lnTo>
                <a:lnTo>
                  <a:pt x="115298" y="300599"/>
                </a:lnTo>
                <a:lnTo>
                  <a:pt x="230596" y="292363"/>
                </a:lnTo>
                <a:lnTo>
                  <a:pt x="230596" y="135887"/>
                </a:lnTo>
                <a:lnTo>
                  <a:pt x="201772" y="133828"/>
                </a:lnTo>
                <a:close/>
              </a:path>
            </a:pathLst>
          </a:custGeom>
          <a:solidFill>
            <a:schemeClr val="bg2">
              <a:lumMod val="75000"/>
            </a:schemeClr>
          </a:solidFill>
          <a:ln w="4068" cap="flat">
            <a:solidFill>
              <a:schemeClr val="bg2">
                <a:lumMod val="75000"/>
              </a:schemeClr>
            </a:solidFill>
            <a:prstDash val="solid"/>
            <a:miter/>
          </a:ln>
        </p:spPr>
        <p:txBody>
          <a:bodyPr rtlCol="0" anchor="ctr"/>
          <a:lstStyle/>
          <a:p>
            <a:endParaRPr lang="en-PT"/>
          </a:p>
        </p:txBody>
      </p:sp>
      <p:cxnSp>
        <p:nvCxnSpPr>
          <p:cNvPr id="52" name="Straight Connector 51">
            <a:extLst>
              <a:ext uri="{FF2B5EF4-FFF2-40B4-BE49-F238E27FC236}">
                <a16:creationId xmlns:a16="http://schemas.microsoft.com/office/drawing/2014/main" id="{6CE8FF03-1C8D-B744-8D2B-521AF7F085C7}"/>
              </a:ext>
            </a:extLst>
          </p:cNvPr>
          <p:cNvCxnSpPr>
            <a:cxnSpLocks/>
          </p:cNvCxnSpPr>
          <p:nvPr/>
        </p:nvCxnSpPr>
        <p:spPr>
          <a:xfrm>
            <a:off x="5988990" y="3388836"/>
            <a:ext cx="0" cy="194763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6175F78B-C879-FF41-B13E-6CB3490A828B}"/>
              </a:ext>
            </a:extLst>
          </p:cNvPr>
          <p:cNvCxnSpPr>
            <a:cxnSpLocks/>
          </p:cNvCxnSpPr>
          <p:nvPr/>
        </p:nvCxnSpPr>
        <p:spPr>
          <a:xfrm>
            <a:off x="5922353" y="3388836"/>
            <a:ext cx="0" cy="2002729"/>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50" name="Slide Number Placeholder 5">
            <a:extLst>
              <a:ext uri="{FF2B5EF4-FFF2-40B4-BE49-F238E27FC236}">
                <a16:creationId xmlns:a16="http://schemas.microsoft.com/office/drawing/2014/main" id="{CA1FD039-EE85-B341-9DCA-A1982132B6E9}"/>
              </a:ext>
            </a:extLst>
          </p:cNvPr>
          <p:cNvSpPr>
            <a:spLocks noGrp="1"/>
          </p:cNvSpPr>
          <p:nvPr>
            <p:ph type="sldNum" sz="quarter" idx="12"/>
          </p:nvPr>
        </p:nvSpPr>
        <p:spPr>
          <a:xfrm>
            <a:off x="11008650" y="6235360"/>
            <a:ext cx="1062155" cy="490599"/>
          </a:xfrm>
        </p:spPr>
        <p:txBody>
          <a:bodyPr/>
          <a:lstStyle/>
          <a:p>
            <a:fld id="{A9135C31-6AD0-CA46-9D97-A5A6BD1305E0}" type="slidenum">
              <a:rPr lang="pt-PT" smtClean="0"/>
              <a:t>16</a:t>
            </a:fld>
            <a:endParaRPr lang="pt-PT" dirty="0"/>
          </a:p>
        </p:txBody>
      </p:sp>
      <p:sp>
        <p:nvSpPr>
          <p:cNvPr id="54" name="Rounded Rectangle 53">
            <a:extLst>
              <a:ext uri="{FF2B5EF4-FFF2-40B4-BE49-F238E27FC236}">
                <a16:creationId xmlns:a16="http://schemas.microsoft.com/office/drawing/2014/main" id="{B35A4747-265D-5D42-974F-290BCA0C2B69}"/>
              </a:ext>
            </a:extLst>
          </p:cNvPr>
          <p:cNvSpPr/>
          <p:nvPr/>
        </p:nvSpPr>
        <p:spPr>
          <a:xfrm>
            <a:off x="733653" y="4766544"/>
            <a:ext cx="1463862" cy="1261872"/>
          </a:xfrm>
          <a:prstGeom prst="roundRec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PT" dirty="0"/>
          </a:p>
        </p:txBody>
      </p:sp>
      <p:sp>
        <p:nvSpPr>
          <p:cNvPr id="55" name="TextBox 54">
            <a:extLst>
              <a:ext uri="{FF2B5EF4-FFF2-40B4-BE49-F238E27FC236}">
                <a16:creationId xmlns:a16="http://schemas.microsoft.com/office/drawing/2014/main" id="{E29ECAED-B553-3346-B3B4-EC6CF28D276E}"/>
              </a:ext>
            </a:extLst>
          </p:cNvPr>
          <p:cNvSpPr txBox="1"/>
          <p:nvPr/>
        </p:nvSpPr>
        <p:spPr>
          <a:xfrm>
            <a:off x="733653" y="4879800"/>
            <a:ext cx="1463862" cy="369332"/>
          </a:xfrm>
          <a:prstGeom prst="rect">
            <a:avLst/>
          </a:prstGeom>
          <a:noFill/>
        </p:spPr>
        <p:txBody>
          <a:bodyPr wrap="none" rtlCol="0">
            <a:spAutoFit/>
          </a:bodyPr>
          <a:lstStyle/>
          <a:p>
            <a:r>
              <a:rPr lang="en-PT" dirty="0">
                <a:solidFill>
                  <a:schemeClr val="bg1"/>
                </a:solidFill>
              </a:rPr>
              <a:t>Auth Server</a:t>
            </a:r>
          </a:p>
        </p:txBody>
      </p:sp>
      <p:pic>
        <p:nvPicPr>
          <p:cNvPr id="56" name="Graphic 55" descr="Users with solid fill">
            <a:extLst>
              <a:ext uri="{FF2B5EF4-FFF2-40B4-BE49-F238E27FC236}">
                <a16:creationId xmlns:a16="http://schemas.microsoft.com/office/drawing/2014/main" id="{29304623-F346-6B4D-A62E-A8299488EB3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07770" y="5263852"/>
            <a:ext cx="726133" cy="726133"/>
          </a:xfrm>
          <a:prstGeom prst="rect">
            <a:avLst/>
          </a:prstGeom>
        </p:spPr>
      </p:pic>
      <p:pic>
        <p:nvPicPr>
          <p:cNvPr id="57" name="Graphic 56" descr="Key with solid fill">
            <a:extLst>
              <a:ext uri="{FF2B5EF4-FFF2-40B4-BE49-F238E27FC236}">
                <a16:creationId xmlns:a16="http://schemas.microsoft.com/office/drawing/2014/main" id="{B8307A6F-96D9-A241-A5FE-1F19050DA1B9}"/>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574609" y="5397480"/>
            <a:ext cx="458879" cy="458879"/>
          </a:xfrm>
          <a:prstGeom prst="rect">
            <a:avLst/>
          </a:prstGeom>
        </p:spPr>
      </p:pic>
      <p:sp>
        <p:nvSpPr>
          <p:cNvPr id="58" name="Graphic 48" descr="Lock with solid fill">
            <a:extLst>
              <a:ext uri="{FF2B5EF4-FFF2-40B4-BE49-F238E27FC236}">
                <a16:creationId xmlns:a16="http://schemas.microsoft.com/office/drawing/2014/main" id="{03CD2E53-D3A1-8447-84D4-9E600B0B921B}"/>
              </a:ext>
            </a:extLst>
          </p:cNvPr>
          <p:cNvSpPr/>
          <p:nvPr/>
        </p:nvSpPr>
        <p:spPr>
          <a:xfrm>
            <a:off x="1234988" y="4046812"/>
            <a:ext cx="230596" cy="300598"/>
          </a:xfrm>
          <a:custGeom>
            <a:avLst/>
            <a:gdLst>
              <a:gd name="connsiteX0" fmla="*/ 123534 w 230596"/>
              <a:gd name="connsiteY0" fmla="*/ 237597 h 300598"/>
              <a:gd name="connsiteX1" fmla="*/ 123534 w 230596"/>
              <a:gd name="connsiteY1" fmla="*/ 259421 h 300598"/>
              <a:gd name="connsiteX2" fmla="*/ 107063 w 230596"/>
              <a:gd name="connsiteY2" fmla="*/ 259421 h 300598"/>
              <a:gd name="connsiteX3" fmla="*/ 107063 w 230596"/>
              <a:gd name="connsiteY3" fmla="*/ 237597 h 300598"/>
              <a:gd name="connsiteX4" fmla="*/ 90591 w 230596"/>
              <a:gd name="connsiteY4" fmla="*/ 214125 h 300598"/>
              <a:gd name="connsiteX5" fmla="*/ 115298 w 230596"/>
              <a:gd name="connsiteY5" fmla="*/ 189418 h 300598"/>
              <a:gd name="connsiteX6" fmla="*/ 140005 w 230596"/>
              <a:gd name="connsiteY6" fmla="*/ 214125 h 300598"/>
              <a:gd name="connsiteX7" fmla="*/ 123534 w 230596"/>
              <a:gd name="connsiteY7" fmla="*/ 237597 h 300598"/>
              <a:gd name="connsiteX8" fmla="*/ 53531 w 230596"/>
              <a:gd name="connsiteY8" fmla="*/ 86474 h 300598"/>
              <a:gd name="connsiteX9" fmla="*/ 115298 w 230596"/>
              <a:gd name="connsiteY9" fmla="*/ 24707 h 300598"/>
              <a:gd name="connsiteX10" fmla="*/ 177065 w 230596"/>
              <a:gd name="connsiteY10" fmla="*/ 86474 h 300598"/>
              <a:gd name="connsiteX11" fmla="*/ 177065 w 230596"/>
              <a:gd name="connsiteY11" fmla="*/ 132181 h 300598"/>
              <a:gd name="connsiteX12" fmla="*/ 115298 w 230596"/>
              <a:gd name="connsiteY12" fmla="*/ 127652 h 300598"/>
              <a:gd name="connsiteX13" fmla="*/ 53531 w 230596"/>
              <a:gd name="connsiteY13" fmla="*/ 132181 h 300598"/>
              <a:gd name="connsiteX14" fmla="*/ 53531 w 230596"/>
              <a:gd name="connsiteY14" fmla="*/ 86474 h 300598"/>
              <a:gd name="connsiteX15" fmla="*/ 201772 w 230596"/>
              <a:gd name="connsiteY15" fmla="*/ 133828 h 300598"/>
              <a:gd name="connsiteX16" fmla="*/ 201772 w 230596"/>
              <a:gd name="connsiteY16" fmla="*/ 86474 h 300598"/>
              <a:gd name="connsiteX17" fmla="*/ 115298 w 230596"/>
              <a:gd name="connsiteY17" fmla="*/ 0 h 300598"/>
              <a:gd name="connsiteX18" fmla="*/ 28825 w 230596"/>
              <a:gd name="connsiteY18" fmla="*/ 86474 h 300598"/>
              <a:gd name="connsiteX19" fmla="*/ 28825 w 230596"/>
              <a:gd name="connsiteY19" fmla="*/ 133828 h 300598"/>
              <a:gd name="connsiteX20" fmla="*/ 0 w 230596"/>
              <a:gd name="connsiteY20" fmla="*/ 135887 h 300598"/>
              <a:gd name="connsiteX21" fmla="*/ 0 w 230596"/>
              <a:gd name="connsiteY21" fmla="*/ 292363 h 300598"/>
              <a:gd name="connsiteX22" fmla="*/ 115298 w 230596"/>
              <a:gd name="connsiteY22" fmla="*/ 300599 h 300598"/>
              <a:gd name="connsiteX23" fmla="*/ 230596 w 230596"/>
              <a:gd name="connsiteY23" fmla="*/ 292363 h 300598"/>
              <a:gd name="connsiteX24" fmla="*/ 230596 w 230596"/>
              <a:gd name="connsiteY24" fmla="*/ 135887 h 300598"/>
              <a:gd name="connsiteX25" fmla="*/ 201772 w 230596"/>
              <a:gd name="connsiteY25" fmla="*/ 133828 h 300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30596" h="300598">
                <a:moveTo>
                  <a:pt x="123534" y="237597"/>
                </a:moveTo>
                <a:lnTo>
                  <a:pt x="123534" y="259421"/>
                </a:lnTo>
                <a:lnTo>
                  <a:pt x="107063" y="259421"/>
                </a:lnTo>
                <a:lnTo>
                  <a:pt x="107063" y="237597"/>
                </a:lnTo>
                <a:cubicBezTo>
                  <a:pt x="97592" y="234302"/>
                  <a:pt x="90591" y="225243"/>
                  <a:pt x="90591" y="214125"/>
                </a:cubicBezTo>
                <a:cubicBezTo>
                  <a:pt x="90591" y="200536"/>
                  <a:pt x="101709" y="189418"/>
                  <a:pt x="115298" y="189418"/>
                </a:cubicBezTo>
                <a:cubicBezTo>
                  <a:pt x="128887" y="189418"/>
                  <a:pt x="140005" y="200536"/>
                  <a:pt x="140005" y="214125"/>
                </a:cubicBezTo>
                <a:cubicBezTo>
                  <a:pt x="140005" y="224831"/>
                  <a:pt x="133005" y="233891"/>
                  <a:pt x="123534" y="237597"/>
                </a:cubicBezTo>
                <a:close/>
                <a:moveTo>
                  <a:pt x="53531" y="86474"/>
                </a:moveTo>
                <a:cubicBezTo>
                  <a:pt x="53531" y="52296"/>
                  <a:pt x="81121" y="24707"/>
                  <a:pt x="115298" y="24707"/>
                </a:cubicBezTo>
                <a:cubicBezTo>
                  <a:pt x="149476" y="24707"/>
                  <a:pt x="177065" y="52296"/>
                  <a:pt x="177065" y="86474"/>
                </a:cubicBezTo>
                <a:lnTo>
                  <a:pt x="177065" y="132181"/>
                </a:lnTo>
                <a:lnTo>
                  <a:pt x="115298" y="127652"/>
                </a:lnTo>
                <a:lnTo>
                  <a:pt x="53531" y="132181"/>
                </a:lnTo>
                <a:lnTo>
                  <a:pt x="53531" y="86474"/>
                </a:lnTo>
                <a:close/>
                <a:moveTo>
                  <a:pt x="201772" y="133828"/>
                </a:moveTo>
                <a:lnTo>
                  <a:pt x="201772" y="86474"/>
                </a:lnTo>
                <a:cubicBezTo>
                  <a:pt x="201772" y="38707"/>
                  <a:pt x="163065" y="0"/>
                  <a:pt x="115298" y="0"/>
                </a:cubicBezTo>
                <a:cubicBezTo>
                  <a:pt x="67532" y="0"/>
                  <a:pt x="28825" y="38707"/>
                  <a:pt x="28825" y="86474"/>
                </a:cubicBezTo>
                <a:lnTo>
                  <a:pt x="28825" y="133828"/>
                </a:lnTo>
                <a:lnTo>
                  <a:pt x="0" y="135887"/>
                </a:lnTo>
                <a:lnTo>
                  <a:pt x="0" y="292363"/>
                </a:lnTo>
                <a:lnTo>
                  <a:pt x="115298" y="300599"/>
                </a:lnTo>
                <a:lnTo>
                  <a:pt x="230596" y="292363"/>
                </a:lnTo>
                <a:lnTo>
                  <a:pt x="230596" y="135887"/>
                </a:lnTo>
                <a:lnTo>
                  <a:pt x="201772" y="133828"/>
                </a:lnTo>
                <a:close/>
              </a:path>
            </a:pathLst>
          </a:custGeom>
          <a:solidFill>
            <a:schemeClr val="bg2">
              <a:lumMod val="75000"/>
            </a:schemeClr>
          </a:solidFill>
          <a:ln w="4068" cap="flat">
            <a:solidFill>
              <a:schemeClr val="bg2">
                <a:lumMod val="75000"/>
              </a:schemeClr>
            </a:solidFill>
            <a:prstDash val="solid"/>
            <a:miter/>
          </a:ln>
        </p:spPr>
        <p:txBody>
          <a:bodyPr rtlCol="0" anchor="ctr"/>
          <a:lstStyle/>
          <a:p>
            <a:endParaRPr lang="en-PT"/>
          </a:p>
        </p:txBody>
      </p:sp>
      <p:sp>
        <p:nvSpPr>
          <p:cNvPr id="66" name="Graphic 48" descr="Lock with solid fill">
            <a:extLst>
              <a:ext uri="{FF2B5EF4-FFF2-40B4-BE49-F238E27FC236}">
                <a16:creationId xmlns:a16="http://schemas.microsoft.com/office/drawing/2014/main" id="{90343626-87D7-3E41-8B28-1EF1744679CC}"/>
              </a:ext>
            </a:extLst>
          </p:cNvPr>
          <p:cNvSpPr/>
          <p:nvPr/>
        </p:nvSpPr>
        <p:spPr>
          <a:xfrm>
            <a:off x="189195" y="6425361"/>
            <a:ext cx="230596" cy="300598"/>
          </a:xfrm>
          <a:custGeom>
            <a:avLst/>
            <a:gdLst>
              <a:gd name="connsiteX0" fmla="*/ 123534 w 230596"/>
              <a:gd name="connsiteY0" fmla="*/ 237597 h 300598"/>
              <a:gd name="connsiteX1" fmla="*/ 123534 w 230596"/>
              <a:gd name="connsiteY1" fmla="*/ 259421 h 300598"/>
              <a:gd name="connsiteX2" fmla="*/ 107063 w 230596"/>
              <a:gd name="connsiteY2" fmla="*/ 259421 h 300598"/>
              <a:gd name="connsiteX3" fmla="*/ 107063 w 230596"/>
              <a:gd name="connsiteY3" fmla="*/ 237597 h 300598"/>
              <a:gd name="connsiteX4" fmla="*/ 90591 w 230596"/>
              <a:gd name="connsiteY4" fmla="*/ 214125 h 300598"/>
              <a:gd name="connsiteX5" fmla="*/ 115298 w 230596"/>
              <a:gd name="connsiteY5" fmla="*/ 189418 h 300598"/>
              <a:gd name="connsiteX6" fmla="*/ 140005 w 230596"/>
              <a:gd name="connsiteY6" fmla="*/ 214125 h 300598"/>
              <a:gd name="connsiteX7" fmla="*/ 123534 w 230596"/>
              <a:gd name="connsiteY7" fmla="*/ 237597 h 300598"/>
              <a:gd name="connsiteX8" fmla="*/ 53531 w 230596"/>
              <a:gd name="connsiteY8" fmla="*/ 86474 h 300598"/>
              <a:gd name="connsiteX9" fmla="*/ 115298 w 230596"/>
              <a:gd name="connsiteY9" fmla="*/ 24707 h 300598"/>
              <a:gd name="connsiteX10" fmla="*/ 177065 w 230596"/>
              <a:gd name="connsiteY10" fmla="*/ 86474 h 300598"/>
              <a:gd name="connsiteX11" fmla="*/ 177065 w 230596"/>
              <a:gd name="connsiteY11" fmla="*/ 132181 h 300598"/>
              <a:gd name="connsiteX12" fmla="*/ 115298 w 230596"/>
              <a:gd name="connsiteY12" fmla="*/ 127652 h 300598"/>
              <a:gd name="connsiteX13" fmla="*/ 53531 w 230596"/>
              <a:gd name="connsiteY13" fmla="*/ 132181 h 300598"/>
              <a:gd name="connsiteX14" fmla="*/ 53531 w 230596"/>
              <a:gd name="connsiteY14" fmla="*/ 86474 h 300598"/>
              <a:gd name="connsiteX15" fmla="*/ 201772 w 230596"/>
              <a:gd name="connsiteY15" fmla="*/ 133828 h 300598"/>
              <a:gd name="connsiteX16" fmla="*/ 201772 w 230596"/>
              <a:gd name="connsiteY16" fmla="*/ 86474 h 300598"/>
              <a:gd name="connsiteX17" fmla="*/ 115298 w 230596"/>
              <a:gd name="connsiteY17" fmla="*/ 0 h 300598"/>
              <a:gd name="connsiteX18" fmla="*/ 28825 w 230596"/>
              <a:gd name="connsiteY18" fmla="*/ 86474 h 300598"/>
              <a:gd name="connsiteX19" fmla="*/ 28825 w 230596"/>
              <a:gd name="connsiteY19" fmla="*/ 133828 h 300598"/>
              <a:gd name="connsiteX20" fmla="*/ 0 w 230596"/>
              <a:gd name="connsiteY20" fmla="*/ 135887 h 300598"/>
              <a:gd name="connsiteX21" fmla="*/ 0 w 230596"/>
              <a:gd name="connsiteY21" fmla="*/ 292363 h 300598"/>
              <a:gd name="connsiteX22" fmla="*/ 115298 w 230596"/>
              <a:gd name="connsiteY22" fmla="*/ 300599 h 300598"/>
              <a:gd name="connsiteX23" fmla="*/ 230596 w 230596"/>
              <a:gd name="connsiteY23" fmla="*/ 292363 h 300598"/>
              <a:gd name="connsiteX24" fmla="*/ 230596 w 230596"/>
              <a:gd name="connsiteY24" fmla="*/ 135887 h 300598"/>
              <a:gd name="connsiteX25" fmla="*/ 201772 w 230596"/>
              <a:gd name="connsiteY25" fmla="*/ 133828 h 300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30596" h="300598">
                <a:moveTo>
                  <a:pt x="123534" y="237597"/>
                </a:moveTo>
                <a:lnTo>
                  <a:pt x="123534" y="259421"/>
                </a:lnTo>
                <a:lnTo>
                  <a:pt x="107063" y="259421"/>
                </a:lnTo>
                <a:lnTo>
                  <a:pt x="107063" y="237597"/>
                </a:lnTo>
                <a:cubicBezTo>
                  <a:pt x="97592" y="234302"/>
                  <a:pt x="90591" y="225243"/>
                  <a:pt x="90591" y="214125"/>
                </a:cubicBezTo>
                <a:cubicBezTo>
                  <a:pt x="90591" y="200536"/>
                  <a:pt x="101709" y="189418"/>
                  <a:pt x="115298" y="189418"/>
                </a:cubicBezTo>
                <a:cubicBezTo>
                  <a:pt x="128887" y="189418"/>
                  <a:pt x="140005" y="200536"/>
                  <a:pt x="140005" y="214125"/>
                </a:cubicBezTo>
                <a:cubicBezTo>
                  <a:pt x="140005" y="224831"/>
                  <a:pt x="133005" y="233891"/>
                  <a:pt x="123534" y="237597"/>
                </a:cubicBezTo>
                <a:close/>
                <a:moveTo>
                  <a:pt x="53531" y="86474"/>
                </a:moveTo>
                <a:cubicBezTo>
                  <a:pt x="53531" y="52296"/>
                  <a:pt x="81121" y="24707"/>
                  <a:pt x="115298" y="24707"/>
                </a:cubicBezTo>
                <a:cubicBezTo>
                  <a:pt x="149476" y="24707"/>
                  <a:pt x="177065" y="52296"/>
                  <a:pt x="177065" y="86474"/>
                </a:cubicBezTo>
                <a:lnTo>
                  <a:pt x="177065" y="132181"/>
                </a:lnTo>
                <a:lnTo>
                  <a:pt x="115298" y="127652"/>
                </a:lnTo>
                <a:lnTo>
                  <a:pt x="53531" y="132181"/>
                </a:lnTo>
                <a:lnTo>
                  <a:pt x="53531" y="86474"/>
                </a:lnTo>
                <a:close/>
                <a:moveTo>
                  <a:pt x="201772" y="133828"/>
                </a:moveTo>
                <a:lnTo>
                  <a:pt x="201772" y="86474"/>
                </a:lnTo>
                <a:cubicBezTo>
                  <a:pt x="201772" y="38707"/>
                  <a:pt x="163065" y="0"/>
                  <a:pt x="115298" y="0"/>
                </a:cubicBezTo>
                <a:cubicBezTo>
                  <a:pt x="67532" y="0"/>
                  <a:pt x="28825" y="38707"/>
                  <a:pt x="28825" y="86474"/>
                </a:cubicBezTo>
                <a:lnTo>
                  <a:pt x="28825" y="133828"/>
                </a:lnTo>
                <a:lnTo>
                  <a:pt x="0" y="135887"/>
                </a:lnTo>
                <a:lnTo>
                  <a:pt x="0" y="292363"/>
                </a:lnTo>
                <a:lnTo>
                  <a:pt x="115298" y="300599"/>
                </a:lnTo>
                <a:lnTo>
                  <a:pt x="230596" y="292363"/>
                </a:lnTo>
                <a:lnTo>
                  <a:pt x="230596" y="135887"/>
                </a:lnTo>
                <a:lnTo>
                  <a:pt x="201772" y="133828"/>
                </a:lnTo>
                <a:close/>
              </a:path>
            </a:pathLst>
          </a:custGeom>
          <a:solidFill>
            <a:schemeClr val="bg2">
              <a:lumMod val="75000"/>
            </a:schemeClr>
          </a:solidFill>
          <a:ln w="4068" cap="flat">
            <a:solidFill>
              <a:schemeClr val="bg2">
                <a:lumMod val="75000"/>
              </a:schemeClr>
            </a:solidFill>
            <a:prstDash val="solid"/>
            <a:miter/>
          </a:ln>
        </p:spPr>
        <p:txBody>
          <a:bodyPr rtlCol="0" anchor="ctr"/>
          <a:lstStyle/>
          <a:p>
            <a:endParaRPr lang="en-PT"/>
          </a:p>
        </p:txBody>
      </p:sp>
      <p:sp>
        <p:nvSpPr>
          <p:cNvPr id="22" name="TextBox 21">
            <a:extLst>
              <a:ext uri="{FF2B5EF4-FFF2-40B4-BE49-F238E27FC236}">
                <a16:creationId xmlns:a16="http://schemas.microsoft.com/office/drawing/2014/main" id="{696C2447-EBAF-A141-837A-7FC9D907236E}"/>
              </a:ext>
            </a:extLst>
          </p:cNvPr>
          <p:cNvSpPr txBox="1"/>
          <p:nvPr/>
        </p:nvSpPr>
        <p:spPr>
          <a:xfrm>
            <a:off x="455812" y="6429719"/>
            <a:ext cx="4449965" cy="369332"/>
          </a:xfrm>
          <a:prstGeom prst="rect">
            <a:avLst/>
          </a:prstGeom>
          <a:noFill/>
        </p:spPr>
        <p:txBody>
          <a:bodyPr wrap="square" rtlCol="0">
            <a:spAutoFit/>
          </a:bodyPr>
          <a:lstStyle/>
          <a:p>
            <a:r>
              <a:rPr lang="en-PT" dirty="0">
                <a:solidFill>
                  <a:schemeClr val="bg1"/>
                </a:solidFill>
              </a:rPr>
              <a:t>Secure Communication Channel (TLS)</a:t>
            </a:r>
          </a:p>
        </p:txBody>
      </p:sp>
      <p:sp>
        <p:nvSpPr>
          <p:cNvPr id="67" name="Graphic 48" descr="Lock with solid fill">
            <a:extLst>
              <a:ext uri="{FF2B5EF4-FFF2-40B4-BE49-F238E27FC236}">
                <a16:creationId xmlns:a16="http://schemas.microsoft.com/office/drawing/2014/main" id="{3C46A79B-8986-5245-AFC2-4C742B5649B2}"/>
              </a:ext>
            </a:extLst>
          </p:cNvPr>
          <p:cNvSpPr/>
          <p:nvPr/>
        </p:nvSpPr>
        <p:spPr>
          <a:xfrm>
            <a:off x="9378228" y="3161434"/>
            <a:ext cx="230596" cy="300598"/>
          </a:xfrm>
          <a:custGeom>
            <a:avLst/>
            <a:gdLst>
              <a:gd name="connsiteX0" fmla="*/ 123534 w 230596"/>
              <a:gd name="connsiteY0" fmla="*/ 237597 h 300598"/>
              <a:gd name="connsiteX1" fmla="*/ 123534 w 230596"/>
              <a:gd name="connsiteY1" fmla="*/ 259421 h 300598"/>
              <a:gd name="connsiteX2" fmla="*/ 107063 w 230596"/>
              <a:gd name="connsiteY2" fmla="*/ 259421 h 300598"/>
              <a:gd name="connsiteX3" fmla="*/ 107063 w 230596"/>
              <a:gd name="connsiteY3" fmla="*/ 237597 h 300598"/>
              <a:gd name="connsiteX4" fmla="*/ 90591 w 230596"/>
              <a:gd name="connsiteY4" fmla="*/ 214125 h 300598"/>
              <a:gd name="connsiteX5" fmla="*/ 115298 w 230596"/>
              <a:gd name="connsiteY5" fmla="*/ 189418 h 300598"/>
              <a:gd name="connsiteX6" fmla="*/ 140005 w 230596"/>
              <a:gd name="connsiteY6" fmla="*/ 214125 h 300598"/>
              <a:gd name="connsiteX7" fmla="*/ 123534 w 230596"/>
              <a:gd name="connsiteY7" fmla="*/ 237597 h 300598"/>
              <a:gd name="connsiteX8" fmla="*/ 53531 w 230596"/>
              <a:gd name="connsiteY8" fmla="*/ 86474 h 300598"/>
              <a:gd name="connsiteX9" fmla="*/ 115298 w 230596"/>
              <a:gd name="connsiteY9" fmla="*/ 24707 h 300598"/>
              <a:gd name="connsiteX10" fmla="*/ 177065 w 230596"/>
              <a:gd name="connsiteY10" fmla="*/ 86474 h 300598"/>
              <a:gd name="connsiteX11" fmla="*/ 177065 w 230596"/>
              <a:gd name="connsiteY11" fmla="*/ 132181 h 300598"/>
              <a:gd name="connsiteX12" fmla="*/ 115298 w 230596"/>
              <a:gd name="connsiteY12" fmla="*/ 127652 h 300598"/>
              <a:gd name="connsiteX13" fmla="*/ 53531 w 230596"/>
              <a:gd name="connsiteY13" fmla="*/ 132181 h 300598"/>
              <a:gd name="connsiteX14" fmla="*/ 53531 w 230596"/>
              <a:gd name="connsiteY14" fmla="*/ 86474 h 300598"/>
              <a:gd name="connsiteX15" fmla="*/ 201772 w 230596"/>
              <a:gd name="connsiteY15" fmla="*/ 133828 h 300598"/>
              <a:gd name="connsiteX16" fmla="*/ 201772 w 230596"/>
              <a:gd name="connsiteY16" fmla="*/ 86474 h 300598"/>
              <a:gd name="connsiteX17" fmla="*/ 115298 w 230596"/>
              <a:gd name="connsiteY17" fmla="*/ 0 h 300598"/>
              <a:gd name="connsiteX18" fmla="*/ 28825 w 230596"/>
              <a:gd name="connsiteY18" fmla="*/ 86474 h 300598"/>
              <a:gd name="connsiteX19" fmla="*/ 28825 w 230596"/>
              <a:gd name="connsiteY19" fmla="*/ 133828 h 300598"/>
              <a:gd name="connsiteX20" fmla="*/ 0 w 230596"/>
              <a:gd name="connsiteY20" fmla="*/ 135887 h 300598"/>
              <a:gd name="connsiteX21" fmla="*/ 0 w 230596"/>
              <a:gd name="connsiteY21" fmla="*/ 292363 h 300598"/>
              <a:gd name="connsiteX22" fmla="*/ 115298 w 230596"/>
              <a:gd name="connsiteY22" fmla="*/ 300599 h 300598"/>
              <a:gd name="connsiteX23" fmla="*/ 230596 w 230596"/>
              <a:gd name="connsiteY23" fmla="*/ 292363 h 300598"/>
              <a:gd name="connsiteX24" fmla="*/ 230596 w 230596"/>
              <a:gd name="connsiteY24" fmla="*/ 135887 h 300598"/>
              <a:gd name="connsiteX25" fmla="*/ 201772 w 230596"/>
              <a:gd name="connsiteY25" fmla="*/ 133828 h 300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30596" h="300598">
                <a:moveTo>
                  <a:pt x="123534" y="237597"/>
                </a:moveTo>
                <a:lnTo>
                  <a:pt x="123534" y="259421"/>
                </a:lnTo>
                <a:lnTo>
                  <a:pt x="107063" y="259421"/>
                </a:lnTo>
                <a:lnTo>
                  <a:pt x="107063" y="237597"/>
                </a:lnTo>
                <a:cubicBezTo>
                  <a:pt x="97592" y="234302"/>
                  <a:pt x="90591" y="225243"/>
                  <a:pt x="90591" y="214125"/>
                </a:cubicBezTo>
                <a:cubicBezTo>
                  <a:pt x="90591" y="200536"/>
                  <a:pt x="101709" y="189418"/>
                  <a:pt x="115298" y="189418"/>
                </a:cubicBezTo>
                <a:cubicBezTo>
                  <a:pt x="128887" y="189418"/>
                  <a:pt x="140005" y="200536"/>
                  <a:pt x="140005" y="214125"/>
                </a:cubicBezTo>
                <a:cubicBezTo>
                  <a:pt x="140005" y="224831"/>
                  <a:pt x="133005" y="233891"/>
                  <a:pt x="123534" y="237597"/>
                </a:cubicBezTo>
                <a:close/>
                <a:moveTo>
                  <a:pt x="53531" y="86474"/>
                </a:moveTo>
                <a:cubicBezTo>
                  <a:pt x="53531" y="52296"/>
                  <a:pt x="81121" y="24707"/>
                  <a:pt x="115298" y="24707"/>
                </a:cubicBezTo>
                <a:cubicBezTo>
                  <a:pt x="149476" y="24707"/>
                  <a:pt x="177065" y="52296"/>
                  <a:pt x="177065" y="86474"/>
                </a:cubicBezTo>
                <a:lnTo>
                  <a:pt x="177065" y="132181"/>
                </a:lnTo>
                <a:lnTo>
                  <a:pt x="115298" y="127652"/>
                </a:lnTo>
                <a:lnTo>
                  <a:pt x="53531" y="132181"/>
                </a:lnTo>
                <a:lnTo>
                  <a:pt x="53531" y="86474"/>
                </a:lnTo>
                <a:close/>
                <a:moveTo>
                  <a:pt x="201772" y="133828"/>
                </a:moveTo>
                <a:lnTo>
                  <a:pt x="201772" y="86474"/>
                </a:lnTo>
                <a:cubicBezTo>
                  <a:pt x="201772" y="38707"/>
                  <a:pt x="163065" y="0"/>
                  <a:pt x="115298" y="0"/>
                </a:cubicBezTo>
                <a:cubicBezTo>
                  <a:pt x="67532" y="0"/>
                  <a:pt x="28825" y="38707"/>
                  <a:pt x="28825" y="86474"/>
                </a:cubicBezTo>
                <a:lnTo>
                  <a:pt x="28825" y="133828"/>
                </a:lnTo>
                <a:lnTo>
                  <a:pt x="0" y="135887"/>
                </a:lnTo>
                <a:lnTo>
                  <a:pt x="0" y="292363"/>
                </a:lnTo>
                <a:lnTo>
                  <a:pt x="115298" y="300599"/>
                </a:lnTo>
                <a:lnTo>
                  <a:pt x="230596" y="292363"/>
                </a:lnTo>
                <a:lnTo>
                  <a:pt x="230596" y="135887"/>
                </a:lnTo>
                <a:lnTo>
                  <a:pt x="201772" y="133828"/>
                </a:lnTo>
                <a:close/>
              </a:path>
            </a:pathLst>
          </a:custGeom>
          <a:solidFill>
            <a:schemeClr val="bg2">
              <a:lumMod val="75000"/>
            </a:schemeClr>
          </a:solidFill>
          <a:ln w="4068" cap="flat">
            <a:solidFill>
              <a:schemeClr val="bg2">
                <a:lumMod val="75000"/>
              </a:schemeClr>
            </a:solidFill>
            <a:prstDash val="solid"/>
            <a:miter/>
          </a:ln>
        </p:spPr>
        <p:txBody>
          <a:bodyPr rtlCol="0" anchor="ctr"/>
          <a:lstStyle/>
          <a:p>
            <a:endParaRPr lang="en-PT"/>
          </a:p>
        </p:txBody>
      </p:sp>
      <p:sp>
        <p:nvSpPr>
          <p:cNvPr id="25" name="TextBox 24">
            <a:extLst>
              <a:ext uri="{FF2B5EF4-FFF2-40B4-BE49-F238E27FC236}">
                <a16:creationId xmlns:a16="http://schemas.microsoft.com/office/drawing/2014/main" id="{0168EAB1-E53C-164E-A19A-A207FDB217FB}"/>
              </a:ext>
            </a:extLst>
          </p:cNvPr>
          <p:cNvSpPr txBox="1"/>
          <p:nvPr/>
        </p:nvSpPr>
        <p:spPr>
          <a:xfrm>
            <a:off x="4724801" y="3596887"/>
            <a:ext cx="529312" cy="369332"/>
          </a:xfrm>
          <a:prstGeom prst="rect">
            <a:avLst/>
          </a:prstGeom>
          <a:noFill/>
        </p:spPr>
        <p:txBody>
          <a:bodyPr wrap="none" rtlCol="0">
            <a:spAutoFit/>
          </a:bodyPr>
          <a:lstStyle/>
          <a:p>
            <a:r>
              <a:rPr lang="en-PT" dirty="0">
                <a:solidFill>
                  <a:srgbClr val="00B050"/>
                </a:solidFill>
              </a:rPr>
              <a:t>TEE</a:t>
            </a:r>
          </a:p>
        </p:txBody>
      </p:sp>
      <p:sp>
        <p:nvSpPr>
          <p:cNvPr id="71" name="TextBox 70">
            <a:extLst>
              <a:ext uri="{FF2B5EF4-FFF2-40B4-BE49-F238E27FC236}">
                <a16:creationId xmlns:a16="http://schemas.microsoft.com/office/drawing/2014/main" id="{94086624-1E43-4E44-BF5F-8122F42410B1}"/>
              </a:ext>
            </a:extLst>
          </p:cNvPr>
          <p:cNvSpPr txBox="1"/>
          <p:nvPr/>
        </p:nvSpPr>
        <p:spPr>
          <a:xfrm>
            <a:off x="6874181" y="3564175"/>
            <a:ext cx="529312" cy="369332"/>
          </a:xfrm>
          <a:prstGeom prst="rect">
            <a:avLst/>
          </a:prstGeom>
          <a:noFill/>
        </p:spPr>
        <p:txBody>
          <a:bodyPr wrap="none" rtlCol="0">
            <a:spAutoFit/>
          </a:bodyPr>
          <a:lstStyle/>
          <a:p>
            <a:r>
              <a:rPr lang="en-PT" dirty="0">
                <a:solidFill>
                  <a:srgbClr val="00B050"/>
                </a:solidFill>
              </a:rPr>
              <a:t>TEE</a:t>
            </a:r>
          </a:p>
        </p:txBody>
      </p:sp>
      <p:sp>
        <p:nvSpPr>
          <p:cNvPr id="75" name="TextBox 74">
            <a:extLst>
              <a:ext uri="{FF2B5EF4-FFF2-40B4-BE49-F238E27FC236}">
                <a16:creationId xmlns:a16="http://schemas.microsoft.com/office/drawing/2014/main" id="{F1DEFE32-6B9C-634A-8BC1-C0834F984C2E}"/>
              </a:ext>
            </a:extLst>
          </p:cNvPr>
          <p:cNvSpPr txBox="1"/>
          <p:nvPr/>
        </p:nvSpPr>
        <p:spPr>
          <a:xfrm>
            <a:off x="9694290" y="3534540"/>
            <a:ext cx="529312" cy="369332"/>
          </a:xfrm>
          <a:prstGeom prst="rect">
            <a:avLst/>
          </a:prstGeom>
          <a:noFill/>
        </p:spPr>
        <p:txBody>
          <a:bodyPr wrap="none" rtlCol="0">
            <a:spAutoFit/>
          </a:bodyPr>
          <a:lstStyle/>
          <a:p>
            <a:r>
              <a:rPr lang="en-PT" dirty="0">
                <a:solidFill>
                  <a:srgbClr val="00B050"/>
                </a:solidFill>
              </a:rPr>
              <a:t>TEE</a:t>
            </a:r>
          </a:p>
        </p:txBody>
      </p:sp>
    </p:spTree>
    <p:extLst>
      <p:ext uri="{BB962C8B-B14F-4D97-AF65-F5344CB8AC3E}">
        <p14:creationId xmlns:p14="http://schemas.microsoft.com/office/powerpoint/2010/main" val="13114529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700E860-BE6C-C149-891C-4D7E0A3D9B38}"/>
              </a:ext>
            </a:extLst>
          </p:cNvPr>
          <p:cNvSpPr>
            <a:spLocks noGrp="1"/>
          </p:cNvSpPr>
          <p:nvPr>
            <p:ph type="title"/>
          </p:nvPr>
        </p:nvSpPr>
        <p:spPr>
          <a:xfrm>
            <a:off x="4379976" y="452842"/>
            <a:ext cx="6976872" cy="1261872"/>
          </a:xfrm>
        </p:spPr>
        <p:txBody>
          <a:bodyPr vert="horz" lIns="91440" tIns="45720" rIns="91440" bIns="45720" rtlCol="0" anchor="ctr">
            <a:normAutofit/>
          </a:bodyPr>
          <a:lstStyle/>
          <a:p>
            <a:r>
              <a:rPr lang="en-US" sz="4800" kern="1200" dirty="0">
                <a:solidFill>
                  <a:schemeClr val="tx1"/>
                </a:solidFill>
                <a:cs typeface="Arial" panose="020B0604020202020204" pitchFamily="34" charset="0"/>
              </a:rPr>
              <a:t>Proxy</a:t>
            </a:r>
          </a:p>
        </p:txBody>
      </p:sp>
      <p:sp>
        <p:nvSpPr>
          <p:cNvPr id="4" name="TextBox 3">
            <a:extLst>
              <a:ext uri="{FF2B5EF4-FFF2-40B4-BE49-F238E27FC236}">
                <a16:creationId xmlns:a16="http://schemas.microsoft.com/office/drawing/2014/main" id="{9FDBAC92-C4DA-BF49-B1C5-EB5B64D8A87B}"/>
              </a:ext>
            </a:extLst>
          </p:cNvPr>
          <p:cNvSpPr txBox="1"/>
          <p:nvPr/>
        </p:nvSpPr>
        <p:spPr>
          <a:xfrm>
            <a:off x="189195" y="452842"/>
            <a:ext cx="3541558" cy="1261872"/>
          </a:xfrm>
          <a:prstGeom prst="rect">
            <a:avLst/>
          </a:prstGeom>
          <a:ln>
            <a:noFill/>
          </a:ln>
        </p:spPr>
        <p:txBody>
          <a:bodyPr vert="horz" lIns="91440" tIns="45720" rIns="91440" bIns="45720" rtlCol="0" anchor="ctr">
            <a:normAutofit/>
          </a:bodyPr>
          <a:lstStyle/>
          <a:p>
            <a:pPr algn="r">
              <a:lnSpc>
                <a:spcPct val="90000"/>
              </a:lnSpc>
              <a:spcBef>
                <a:spcPts val="1000"/>
              </a:spcBef>
            </a:pPr>
            <a:r>
              <a:rPr lang="en-US" sz="2000" kern="1200" dirty="0">
                <a:latin typeface="+mn-lt"/>
                <a:ea typeface="+mn-ea"/>
                <a:cs typeface="+mn-cs"/>
              </a:rPr>
              <a:t>Proposed Solution</a:t>
            </a:r>
          </a:p>
        </p:txBody>
      </p:sp>
      <p:cxnSp>
        <p:nvCxnSpPr>
          <p:cNvPr id="5" name="Straight Connector 4">
            <a:extLst>
              <a:ext uri="{FF2B5EF4-FFF2-40B4-BE49-F238E27FC236}">
                <a16:creationId xmlns:a16="http://schemas.microsoft.com/office/drawing/2014/main" id="{B5AFE14D-520C-BE42-9378-5586E93D1550}"/>
              </a:ext>
            </a:extLst>
          </p:cNvPr>
          <p:cNvCxnSpPr/>
          <p:nvPr/>
        </p:nvCxnSpPr>
        <p:spPr>
          <a:xfrm>
            <a:off x="4059936" y="623740"/>
            <a:ext cx="0" cy="914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Rounded Rectangle 24">
            <a:extLst>
              <a:ext uri="{FF2B5EF4-FFF2-40B4-BE49-F238E27FC236}">
                <a16:creationId xmlns:a16="http://schemas.microsoft.com/office/drawing/2014/main" id="{CF57EE8C-0327-F044-AFBF-B92D5BC5BF92}"/>
              </a:ext>
            </a:extLst>
          </p:cNvPr>
          <p:cNvSpPr/>
          <p:nvPr/>
        </p:nvSpPr>
        <p:spPr>
          <a:xfrm>
            <a:off x="1441421" y="2955326"/>
            <a:ext cx="9163238" cy="1483642"/>
          </a:xfrm>
          <a:prstGeom prst="roundRec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PT"/>
          </a:p>
        </p:txBody>
      </p:sp>
      <p:sp>
        <p:nvSpPr>
          <p:cNvPr id="7" name="TextBox 6">
            <a:extLst>
              <a:ext uri="{FF2B5EF4-FFF2-40B4-BE49-F238E27FC236}">
                <a16:creationId xmlns:a16="http://schemas.microsoft.com/office/drawing/2014/main" id="{7AC7A588-D989-734C-9F03-E4B1F9CAAE12}"/>
              </a:ext>
            </a:extLst>
          </p:cNvPr>
          <p:cNvSpPr txBox="1"/>
          <p:nvPr/>
        </p:nvSpPr>
        <p:spPr>
          <a:xfrm>
            <a:off x="1442598" y="2369612"/>
            <a:ext cx="1034751" cy="461665"/>
          </a:xfrm>
          <a:prstGeom prst="rect">
            <a:avLst/>
          </a:prstGeom>
          <a:noFill/>
        </p:spPr>
        <p:txBody>
          <a:bodyPr wrap="square" rtlCol="0">
            <a:spAutoFit/>
          </a:bodyPr>
          <a:lstStyle/>
          <a:p>
            <a:pPr algn="ctr"/>
            <a:r>
              <a:rPr lang="en-PT" sz="2400" dirty="0">
                <a:solidFill>
                  <a:schemeClr val="bg1"/>
                </a:solidFill>
              </a:rPr>
              <a:t>Proxy</a:t>
            </a:r>
          </a:p>
        </p:txBody>
      </p:sp>
      <p:sp>
        <p:nvSpPr>
          <p:cNvPr id="28" name="Rounded Rectangle 27">
            <a:extLst>
              <a:ext uri="{FF2B5EF4-FFF2-40B4-BE49-F238E27FC236}">
                <a16:creationId xmlns:a16="http://schemas.microsoft.com/office/drawing/2014/main" id="{F3A6068A-A926-CB42-9A0A-F14255785086}"/>
              </a:ext>
            </a:extLst>
          </p:cNvPr>
          <p:cNvSpPr/>
          <p:nvPr/>
        </p:nvSpPr>
        <p:spPr>
          <a:xfrm>
            <a:off x="1545056" y="3082819"/>
            <a:ext cx="8955967" cy="1221691"/>
          </a:xfrm>
          <a:prstGeom prst="roundRect">
            <a:avLst/>
          </a:prstGeom>
          <a:noFill/>
          <a:ln w="28575" cap="flat" cmpd="sng" algn="ctr">
            <a:solidFill>
              <a:srgbClr val="00B050"/>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PT"/>
          </a:p>
        </p:txBody>
      </p:sp>
      <p:cxnSp>
        <p:nvCxnSpPr>
          <p:cNvPr id="13" name="Straight Connector 12">
            <a:extLst>
              <a:ext uri="{FF2B5EF4-FFF2-40B4-BE49-F238E27FC236}">
                <a16:creationId xmlns:a16="http://schemas.microsoft.com/office/drawing/2014/main" id="{2F1ECA62-A6A9-8944-8588-BADB17FF2F1D}"/>
              </a:ext>
            </a:extLst>
          </p:cNvPr>
          <p:cNvCxnSpPr>
            <a:cxnSpLocks/>
          </p:cNvCxnSpPr>
          <p:nvPr/>
        </p:nvCxnSpPr>
        <p:spPr>
          <a:xfrm flipH="1">
            <a:off x="5683080" y="2039276"/>
            <a:ext cx="5806" cy="1357241"/>
          </a:xfrm>
          <a:prstGeom prst="line">
            <a:avLst/>
          </a:prstGeom>
          <a:ln w="3810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F514A517-33E9-4949-B6FF-03DC39C8974B}"/>
              </a:ext>
            </a:extLst>
          </p:cNvPr>
          <p:cNvCxnSpPr>
            <a:cxnSpLocks/>
            <a:endCxn id="53" idx="1"/>
          </p:cNvCxnSpPr>
          <p:nvPr/>
        </p:nvCxnSpPr>
        <p:spPr>
          <a:xfrm>
            <a:off x="1959973" y="3663767"/>
            <a:ext cx="3455394" cy="10122"/>
          </a:xfrm>
          <a:prstGeom prst="line">
            <a:avLst/>
          </a:prstGeom>
          <a:ln w="3810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F69436E1-485D-A94A-8865-DF8F46A6834F}"/>
              </a:ext>
            </a:extLst>
          </p:cNvPr>
          <p:cNvCxnSpPr>
            <a:cxnSpLocks/>
          </p:cNvCxnSpPr>
          <p:nvPr/>
        </p:nvCxnSpPr>
        <p:spPr>
          <a:xfrm>
            <a:off x="1959973" y="3663767"/>
            <a:ext cx="0" cy="1908897"/>
          </a:xfrm>
          <a:prstGeom prst="line">
            <a:avLst/>
          </a:prstGeom>
          <a:ln w="3810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BC7F6E2-98BC-A24A-9D50-00B1AF15128E}"/>
              </a:ext>
            </a:extLst>
          </p:cNvPr>
          <p:cNvCxnSpPr>
            <a:cxnSpLocks/>
          </p:cNvCxnSpPr>
          <p:nvPr/>
        </p:nvCxnSpPr>
        <p:spPr>
          <a:xfrm>
            <a:off x="6696589" y="3684494"/>
            <a:ext cx="73963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B14233C1-8A02-E842-BFE5-D8EAB27DFBD7}"/>
              </a:ext>
            </a:extLst>
          </p:cNvPr>
          <p:cNvCxnSpPr>
            <a:cxnSpLocks/>
          </p:cNvCxnSpPr>
          <p:nvPr/>
        </p:nvCxnSpPr>
        <p:spPr>
          <a:xfrm>
            <a:off x="6433432" y="2039276"/>
            <a:ext cx="0" cy="1310051"/>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510BBBC2-65AB-CB49-9E5A-851DD0E0E9A8}"/>
              </a:ext>
            </a:extLst>
          </p:cNvPr>
          <p:cNvCxnSpPr>
            <a:cxnSpLocks/>
          </p:cNvCxnSpPr>
          <p:nvPr/>
        </p:nvCxnSpPr>
        <p:spPr>
          <a:xfrm>
            <a:off x="8502347" y="4127316"/>
            <a:ext cx="0" cy="896775"/>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53" name="Rounded Rectangle 52">
            <a:extLst>
              <a:ext uri="{FF2B5EF4-FFF2-40B4-BE49-F238E27FC236}">
                <a16:creationId xmlns:a16="http://schemas.microsoft.com/office/drawing/2014/main" id="{1798D022-7ED8-6343-8DDC-31E7A648F79B}"/>
              </a:ext>
            </a:extLst>
          </p:cNvPr>
          <p:cNvSpPr/>
          <p:nvPr/>
        </p:nvSpPr>
        <p:spPr>
          <a:xfrm>
            <a:off x="5415367" y="3379617"/>
            <a:ext cx="1281222" cy="58854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PT" dirty="0"/>
              <a:t>Auth</a:t>
            </a:r>
          </a:p>
        </p:txBody>
      </p:sp>
      <p:sp>
        <p:nvSpPr>
          <p:cNvPr id="50" name="Rounded Rectangle 49">
            <a:extLst>
              <a:ext uri="{FF2B5EF4-FFF2-40B4-BE49-F238E27FC236}">
                <a16:creationId xmlns:a16="http://schemas.microsoft.com/office/drawing/2014/main" id="{265F492D-5BD0-A240-AEF7-9C13056920E4}"/>
              </a:ext>
            </a:extLst>
          </p:cNvPr>
          <p:cNvSpPr/>
          <p:nvPr/>
        </p:nvSpPr>
        <p:spPr>
          <a:xfrm>
            <a:off x="7436224" y="3253257"/>
            <a:ext cx="2207619" cy="874059"/>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PT" dirty="0"/>
          </a:p>
        </p:txBody>
      </p:sp>
      <p:sp>
        <p:nvSpPr>
          <p:cNvPr id="51" name="TextBox 50">
            <a:extLst>
              <a:ext uri="{FF2B5EF4-FFF2-40B4-BE49-F238E27FC236}">
                <a16:creationId xmlns:a16="http://schemas.microsoft.com/office/drawing/2014/main" id="{F0EF72B3-7881-E644-9FB2-733AE361581E}"/>
              </a:ext>
            </a:extLst>
          </p:cNvPr>
          <p:cNvSpPr txBox="1"/>
          <p:nvPr/>
        </p:nvSpPr>
        <p:spPr>
          <a:xfrm>
            <a:off x="7417244" y="3294435"/>
            <a:ext cx="2238113" cy="369332"/>
          </a:xfrm>
          <a:prstGeom prst="rect">
            <a:avLst/>
          </a:prstGeom>
          <a:noFill/>
        </p:spPr>
        <p:txBody>
          <a:bodyPr wrap="none" rtlCol="0">
            <a:spAutoFit/>
          </a:bodyPr>
          <a:lstStyle/>
          <a:p>
            <a:pPr algn="ctr"/>
            <a:r>
              <a:rPr lang="en-PT" dirty="0">
                <a:solidFill>
                  <a:sysClr val="windowText" lastClr="000000"/>
                </a:solidFill>
              </a:rPr>
              <a:t>Encryption Service</a:t>
            </a:r>
          </a:p>
        </p:txBody>
      </p:sp>
      <p:pic>
        <p:nvPicPr>
          <p:cNvPr id="71" name="Graphic 70" descr="Arrow circle with solid fill">
            <a:extLst>
              <a:ext uri="{FF2B5EF4-FFF2-40B4-BE49-F238E27FC236}">
                <a16:creationId xmlns:a16="http://schemas.microsoft.com/office/drawing/2014/main" id="{9F672B3A-B894-A14D-BA2C-B0D483C6D28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266749" y="3593616"/>
            <a:ext cx="471196" cy="471196"/>
          </a:xfrm>
          <a:prstGeom prst="rect">
            <a:avLst/>
          </a:prstGeom>
        </p:spPr>
      </p:pic>
      <p:grpSp>
        <p:nvGrpSpPr>
          <p:cNvPr id="84" name="Group 83">
            <a:extLst>
              <a:ext uri="{FF2B5EF4-FFF2-40B4-BE49-F238E27FC236}">
                <a16:creationId xmlns:a16="http://schemas.microsoft.com/office/drawing/2014/main" id="{54EB4407-D006-1E49-AB42-DAA4A7BCBDB3}"/>
              </a:ext>
            </a:extLst>
          </p:cNvPr>
          <p:cNvGrpSpPr/>
          <p:nvPr/>
        </p:nvGrpSpPr>
        <p:grpSpPr>
          <a:xfrm>
            <a:off x="1441425" y="4948800"/>
            <a:ext cx="9163234" cy="1787363"/>
            <a:chOff x="1442598" y="4929066"/>
            <a:chExt cx="9163244" cy="1997015"/>
          </a:xfrm>
        </p:grpSpPr>
        <p:sp>
          <p:nvSpPr>
            <p:cNvPr id="72" name="Rounded Rectangle 71">
              <a:extLst>
                <a:ext uri="{FF2B5EF4-FFF2-40B4-BE49-F238E27FC236}">
                  <a16:creationId xmlns:a16="http://schemas.microsoft.com/office/drawing/2014/main" id="{A197278C-813B-964D-8C63-7227B8F9A1C1}"/>
                </a:ext>
              </a:extLst>
            </p:cNvPr>
            <p:cNvSpPr/>
            <p:nvPr/>
          </p:nvSpPr>
          <p:spPr>
            <a:xfrm>
              <a:off x="1442598" y="4929067"/>
              <a:ext cx="4273826" cy="1967947"/>
            </a:xfrm>
            <a:prstGeom prst="roundRec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PT" dirty="0"/>
            </a:p>
          </p:txBody>
        </p:sp>
        <p:sp>
          <p:nvSpPr>
            <p:cNvPr id="73" name="Rounded Rectangle 72">
              <a:extLst>
                <a:ext uri="{FF2B5EF4-FFF2-40B4-BE49-F238E27FC236}">
                  <a16:creationId xmlns:a16="http://schemas.microsoft.com/office/drawing/2014/main" id="{366177B2-D190-D847-BF92-10980F0D0B62}"/>
                </a:ext>
              </a:extLst>
            </p:cNvPr>
            <p:cNvSpPr/>
            <p:nvPr/>
          </p:nvSpPr>
          <p:spPr>
            <a:xfrm>
              <a:off x="1519963" y="5463906"/>
              <a:ext cx="1918254" cy="1351722"/>
            </a:xfrm>
            <a:prstGeom prst="roundRect">
              <a:avLst/>
            </a:prstGeom>
            <a:noFill/>
            <a:ln w="28575" cap="flat" cmpd="sng" algn="ctr">
              <a:solidFill>
                <a:srgbClr val="00B050"/>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PT"/>
            </a:p>
          </p:txBody>
        </p:sp>
        <p:sp>
          <p:nvSpPr>
            <p:cNvPr id="74" name="Rounded Rectangle 73">
              <a:extLst>
                <a:ext uri="{FF2B5EF4-FFF2-40B4-BE49-F238E27FC236}">
                  <a16:creationId xmlns:a16="http://schemas.microsoft.com/office/drawing/2014/main" id="{AADAFB74-8466-0A46-A062-5F2679D6079D}"/>
                </a:ext>
              </a:extLst>
            </p:cNvPr>
            <p:cNvSpPr/>
            <p:nvPr/>
          </p:nvSpPr>
          <p:spPr>
            <a:xfrm>
              <a:off x="3703260" y="5463906"/>
              <a:ext cx="1918254" cy="1351722"/>
            </a:xfrm>
            <a:prstGeom prst="roundRect">
              <a:avLst/>
            </a:prstGeom>
            <a:noFill/>
            <a:ln w="28575" cap="flat" cmpd="sng" algn="ctr">
              <a:solidFill>
                <a:srgbClr val="00B050"/>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PT"/>
            </a:p>
          </p:txBody>
        </p:sp>
        <p:sp>
          <p:nvSpPr>
            <p:cNvPr id="75" name="TextBox 74">
              <a:extLst>
                <a:ext uri="{FF2B5EF4-FFF2-40B4-BE49-F238E27FC236}">
                  <a16:creationId xmlns:a16="http://schemas.microsoft.com/office/drawing/2014/main" id="{06B4C26F-2A0A-8A4E-BFB0-47EE578310BB}"/>
                </a:ext>
              </a:extLst>
            </p:cNvPr>
            <p:cNvSpPr txBox="1"/>
            <p:nvPr/>
          </p:nvSpPr>
          <p:spPr>
            <a:xfrm>
              <a:off x="1952954" y="4980504"/>
              <a:ext cx="3243200" cy="412653"/>
            </a:xfrm>
            <a:prstGeom prst="rect">
              <a:avLst/>
            </a:prstGeom>
            <a:noFill/>
          </p:spPr>
          <p:txBody>
            <a:bodyPr wrap="none" rtlCol="0">
              <a:spAutoFit/>
            </a:bodyPr>
            <a:lstStyle/>
            <a:p>
              <a:r>
                <a:rPr lang="en-PT" dirty="0">
                  <a:solidFill>
                    <a:sysClr val="windowText" lastClr="000000"/>
                  </a:solidFill>
                </a:rPr>
                <a:t>TEE enabled Storage Server</a:t>
              </a:r>
            </a:p>
          </p:txBody>
        </p:sp>
        <p:pic>
          <p:nvPicPr>
            <p:cNvPr id="76" name="Graphic 75" descr="Database outline">
              <a:extLst>
                <a:ext uri="{FF2B5EF4-FFF2-40B4-BE49-F238E27FC236}">
                  <a16:creationId xmlns:a16="http://schemas.microsoft.com/office/drawing/2014/main" id="{ADBA1FD6-4F4B-2048-82B6-7742C69E756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332634" y="5777281"/>
              <a:ext cx="914400" cy="914400"/>
            </a:xfrm>
            <a:prstGeom prst="rect">
              <a:avLst/>
            </a:prstGeom>
          </p:spPr>
        </p:pic>
        <p:pic>
          <p:nvPicPr>
            <p:cNvPr id="77" name="Graphic 76" descr="Key with solid fill">
              <a:extLst>
                <a:ext uri="{FF2B5EF4-FFF2-40B4-BE49-F238E27FC236}">
                  <a16:creationId xmlns:a16="http://schemas.microsoft.com/office/drawing/2014/main" id="{CF96E33C-104B-0246-91A1-D6403719E35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941362" y="6345645"/>
              <a:ext cx="580436" cy="580436"/>
            </a:xfrm>
            <a:prstGeom prst="rect">
              <a:avLst/>
            </a:prstGeom>
          </p:spPr>
        </p:pic>
        <p:pic>
          <p:nvPicPr>
            <p:cNvPr id="78" name="Graphic 77" descr="Lock with solid fill">
              <a:extLst>
                <a:ext uri="{FF2B5EF4-FFF2-40B4-BE49-F238E27FC236}">
                  <a16:creationId xmlns:a16="http://schemas.microsoft.com/office/drawing/2014/main" id="{F40C631F-6DDB-CB46-934F-378C71E80B09}"/>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676220" y="5471648"/>
              <a:ext cx="574668" cy="574668"/>
            </a:xfrm>
            <a:prstGeom prst="rect">
              <a:avLst/>
            </a:prstGeom>
          </p:spPr>
        </p:pic>
        <p:pic>
          <p:nvPicPr>
            <p:cNvPr id="79" name="Graphic 78" descr="Database outline">
              <a:extLst>
                <a:ext uri="{FF2B5EF4-FFF2-40B4-BE49-F238E27FC236}">
                  <a16:creationId xmlns:a16="http://schemas.microsoft.com/office/drawing/2014/main" id="{FB21D0A8-BE49-9249-A375-0E167E079C0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764396" y="5374130"/>
              <a:ext cx="1413908" cy="1413908"/>
            </a:xfrm>
            <a:prstGeom prst="rect">
              <a:avLst/>
            </a:prstGeom>
          </p:spPr>
        </p:pic>
        <p:sp>
          <p:nvSpPr>
            <p:cNvPr id="80" name="TextBox 79">
              <a:extLst>
                <a:ext uri="{FF2B5EF4-FFF2-40B4-BE49-F238E27FC236}">
                  <a16:creationId xmlns:a16="http://schemas.microsoft.com/office/drawing/2014/main" id="{1C67DD2A-5EB8-F54E-8D1C-3BAF5371C550}"/>
                </a:ext>
              </a:extLst>
            </p:cNvPr>
            <p:cNvSpPr txBox="1"/>
            <p:nvPr/>
          </p:nvSpPr>
          <p:spPr>
            <a:xfrm>
              <a:off x="6861923" y="4986888"/>
              <a:ext cx="3023588" cy="412653"/>
            </a:xfrm>
            <a:prstGeom prst="rect">
              <a:avLst/>
            </a:prstGeom>
            <a:noFill/>
          </p:spPr>
          <p:txBody>
            <a:bodyPr wrap="none" rtlCol="0">
              <a:spAutoFit/>
            </a:bodyPr>
            <a:lstStyle/>
            <a:p>
              <a:r>
                <a:rPr lang="en-PT" dirty="0">
                  <a:solidFill>
                    <a:sysClr val="windowText" lastClr="000000"/>
                  </a:solidFill>
                </a:rPr>
                <a:t>Encrypted Storage Server</a:t>
              </a:r>
            </a:p>
          </p:txBody>
        </p:sp>
        <p:sp>
          <p:nvSpPr>
            <p:cNvPr id="81" name="TextBox 80">
              <a:extLst>
                <a:ext uri="{FF2B5EF4-FFF2-40B4-BE49-F238E27FC236}">
                  <a16:creationId xmlns:a16="http://schemas.microsoft.com/office/drawing/2014/main" id="{9A084D10-8D3A-0E46-915D-D3CEFF6660D3}"/>
                </a:ext>
              </a:extLst>
            </p:cNvPr>
            <p:cNvSpPr txBox="1"/>
            <p:nvPr/>
          </p:nvSpPr>
          <p:spPr>
            <a:xfrm>
              <a:off x="3718217" y="6113256"/>
              <a:ext cx="1930337" cy="338554"/>
            </a:xfrm>
            <a:prstGeom prst="rect">
              <a:avLst/>
            </a:prstGeom>
            <a:noFill/>
          </p:spPr>
          <p:txBody>
            <a:bodyPr wrap="none" rtlCol="0">
              <a:spAutoFit/>
            </a:bodyPr>
            <a:lstStyle/>
            <a:p>
              <a:r>
                <a:rPr lang="en-PT" sz="1600" dirty="0">
                  <a:solidFill>
                    <a:sysClr val="windowText" lastClr="000000"/>
                  </a:solidFill>
                </a:rPr>
                <a:t>Attestation Server</a:t>
              </a:r>
            </a:p>
          </p:txBody>
        </p:sp>
        <p:pic>
          <p:nvPicPr>
            <p:cNvPr id="82" name="Graphic 81" descr="Lock with solid fill">
              <a:extLst>
                <a:ext uri="{FF2B5EF4-FFF2-40B4-BE49-F238E27FC236}">
                  <a16:creationId xmlns:a16="http://schemas.microsoft.com/office/drawing/2014/main" id="{2F895860-E6EF-554B-A046-E7B7AD6BEC7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519963" y="5463906"/>
              <a:ext cx="574668" cy="574668"/>
            </a:xfrm>
            <a:prstGeom prst="rect">
              <a:avLst/>
            </a:prstGeom>
          </p:spPr>
        </p:pic>
        <p:sp>
          <p:nvSpPr>
            <p:cNvPr id="83" name="Rounded Rectangle 82">
              <a:extLst>
                <a:ext uri="{FF2B5EF4-FFF2-40B4-BE49-F238E27FC236}">
                  <a16:creationId xmlns:a16="http://schemas.microsoft.com/office/drawing/2014/main" id="{20391649-E98D-464C-82C9-9C850E8F140E}"/>
                </a:ext>
              </a:extLst>
            </p:cNvPr>
            <p:cNvSpPr/>
            <p:nvPr/>
          </p:nvSpPr>
          <p:spPr>
            <a:xfrm>
              <a:off x="6332016" y="4929066"/>
              <a:ext cx="4273826" cy="1967947"/>
            </a:xfrm>
            <a:prstGeom prst="roundRec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PT"/>
            </a:p>
          </p:txBody>
        </p:sp>
      </p:grpSp>
      <p:sp>
        <p:nvSpPr>
          <p:cNvPr id="32" name="Slide Number Placeholder 5">
            <a:extLst>
              <a:ext uri="{FF2B5EF4-FFF2-40B4-BE49-F238E27FC236}">
                <a16:creationId xmlns:a16="http://schemas.microsoft.com/office/drawing/2014/main" id="{54310CCA-41F9-464F-B8EF-CD3D4A879F8C}"/>
              </a:ext>
            </a:extLst>
          </p:cNvPr>
          <p:cNvSpPr>
            <a:spLocks noGrp="1"/>
          </p:cNvSpPr>
          <p:nvPr>
            <p:ph type="sldNum" sz="quarter" idx="12"/>
          </p:nvPr>
        </p:nvSpPr>
        <p:spPr>
          <a:xfrm>
            <a:off x="11008650" y="6235360"/>
            <a:ext cx="1062155" cy="490599"/>
          </a:xfrm>
        </p:spPr>
        <p:txBody>
          <a:bodyPr/>
          <a:lstStyle/>
          <a:p>
            <a:fld id="{A9135C31-6AD0-CA46-9D97-A5A6BD1305E0}" type="slidenum">
              <a:rPr lang="pt-PT" smtClean="0"/>
              <a:t>17</a:t>
            </a:fld>
            <a:endParaRPr lang="pt-PT" dirty="0"/>
          </a:p>
        </p:txBody>
      </p:sp>
      <p:sp>
        <p:nvSpPr>
          <p:cNvPr id="33" name="TextBox 32">
            <a:extLst>
              <a:ext uri="{FF2B5EF4-FFF2-40B4-BE49-F238E27FC236}">
                <a16:creationId xmlns:a16="http://schemas.microsoft.com/office/drawing/2014/main" id="{F77EF238-2302-FE40-84A4-A35976027922}"/>
              </a:ext>
            </a:extLst>
          </p:cNvPr>
          <p:cNvSpPr txBox="1"/>
          <p:nvPr/>
        </p:nvSpPr>
        <p:spPr>
          <a:xfrm>
            <a:off x="1555879" y="3125301"/>
            <a:ext cx="529312" cy="369332"/>
          </a:xfrm>
          <a:prstGeom prst="rect">
            <a:avLst/>
          </a:prstGeom>
          <a:noFill/>
        </p:spPr>
        <p:txBody>
          <a:bodyPr wrap="none" rtlCol="0">
            <a:spAutoFit/>
          </a:bodyPr>
          <a:lstStyle/>
          <a:p>
            <a:r>
              <a:rPr lang="en-PT" dirty="0">
                <a:solidFill>
                  <a:srgbClr val="00B050"/>
                </a:solidFill>
              </a:rPr>
              <a:t>TEE</a:t>
            </a:r>
          </a:p>
        </p:txBody>
      </p:sp>
      <p:sp>
        <p:nvSpPr>
          <p:cNvPr id="34" name="TextBox 33">
            <a:extLst>
              <a:ext uri="{FF2B5EF4-FFF2-40B4-BE49-F238E27FC236}">
                <a16:creationId xmlns:a16="http://schemas.microsoft.com/office/drawing/2014/main" id="{07CEF0DD-38C4-3445-86D9-D1544D05C335}"/>
              </a:ext>
            </a:extLst>
          </p:cNvPr>
          <p:cNvSpPr txBox="1"/>
          <p:nvPr/>
        </p:nvSpPr>
        <p:spPr>
          <a:xfrm>
            <a:off x="1555879" y="6243280"/>
            <a:ext cx="529312" cy="369332"/>
          </a:xfrm>
          <a:prstGeom prst="rect">
            <a:avLst/>
          </a:prstGeom>
          <a:noFill/>
        </p:spPr>
        <p:txBody>
          <a:bodyPr wrap="none" rtlCol="0">
            <a:spAutoFit/>
          </a:bodyPr>
          <a:lstStyle/>
          <a:p>
            <a:r>
              <a:rPr lang="en-PT" dirty="0">
                <a:solidFill>
                  <a:srgbClr val="00B050"/>
                </a:solidFill>
              </a:rPr>
              <a:t>TEE</a:t>
            </a:r>
          </a:p>
        </p:txBody>
      </p:sp>
      <p:sp>
        <p:nvSpPr>
          <p:cNvPr id="36" name="TextBox 35">
            <a:extLst>
              <a:ext uri="{FF2B5EF4-FFF2-40B4-BE49-F238E27FC236}">
                <a16:creationId xmlns:a16="http://schemas.microsoft.com/office/drawing/2014/main" id="{5A5A9DEC-75BF-F646-96F2-2C9F51EB5388}"/>
              </a:ext>
            </a:extLst>
          </p:cNvPr>
          <p:cNvSpPr txBox="1"/>
          <p:nvPr/>
        </p:nvSpPr>
        <p:spPr>
          <a:xfrm>
            <a:off x="3730753" y="6291747"/>
            <a:ext cx="529312" cy="369332"/>
          </a:xfrm>
          <a:prstGeom prst="rect">
            <a:avLst/>
          </a:prstGeom>
          <a:noFill/>
        </p:spPr>
        <p:txBody>
          <a:bodyPr wrap="none" rtlCol="0">
            <a:spAutoFit/>
          </a:bodyPr>
          <a:lstStyle/>
          <a:p>
            <a:r>
              <a:rPr lang="en-PT" dirty="0">
                <a:solidFill>
                  <a:srgbClr val="00B050"/>
                </a:solidFill>
              </a:rPr>
              <a:t>TEE</a:t>
            </a:r>
          </a:p>
        </p:txBody>
      </p:sp>
    </p:spTree>
    <p:extLst>
      <p:ext uri="{BB962C8B-B14F-4D97-AF65-F5344CB8AC3E}">
        <p14:creationId xmlns:p14="http://schemas.microsoft.com/office/powerpoint/2010/main" val="14187875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700E860-BE6C-C149-891C-4D7E0A3D9B38}"/>
              </a:ext>
            </a:extLst>
          </p:cNvPr>
          <p:cNvSpPr>
            <a:spLocks noGrp="1"/>
          </p:cNvSpPr>
          <p:nvPr>
            <p:ph type="title"/>
          </p:nvPr>
        </p:nvSpPr>
        <p:spPr>
          <a:xfrm>
            <a:off x="4379976" y="452842"/>
            <a:ext cx="6976872" cy="1261872"/>
          </a:xfrm>
        </p:spPr>
        <p:txBody>
          <a:bodyPr vert="horz" lIns="91440" tIns="45720" rIns="91440" bIns="45720" rtlCol="0" anchor="ctr">
            <a:normAutofit/>
          </a:bodyPr>
          <a:lstStyle/>
          <a:p>
            <a:r>
              <a:rPr lang="en-US" sz="4800" kern="1200" dirty="0">
                <a:solidFill>
                  <a:schemeClr val="tx1"/>
                </a:solidFill>
                <a:cs typeface="Arial" panose="020B0604020202020204" pitchFamily="34" charset="0"/>
              </a:rPr>
              <a:t>Key-Value Store</a:t>
            </a:r>
          </a:p>
        </p:txBody>
      </p:sp>
      <p:sp>
        <p:nvSpPr>
          <p:cNvPr id="4" name="TextBox 3">
            <a:extLst>
              <a:ext uri="{FF2B5EF4-FFF2-40B4-BE49-F238E27FC236}">
                <a16:creationId xmlns:a16="http://schemas.microsoft.com/office/drawing/2014/main" id="{9FDBAC92-C4DA-BF49-B1C5-EB5B64D8A87B}"/>
              </a:ext>
            </a:extLst>
          </p:cNvPr>
          <p:cNvSpPr txBox="1"/>
          <p:nvPr/>
        </p:nvSpPr>
        <p:spPr>
          <a:xfrm>
            <a:off x="189195" y="452842"/>
            <a:ext cx="3541558" cy="1261872"/>
          </a:xfrm>
          <a:prstGeom prst="rect">
            <a:avLst/>
          </a:prstGeom>
          <a:ln>
            <a:noFill/>
          </a:ln>
        </p:spPr>
        <p:txBody>
          <a:bodyPr vert="horz" lIns="91440" tIns="45720" rIns="91440" bIns="45720" rtlCol="0" anchor="ctr">
            <a:normAutofit/>
          </a:bodyPr>
          <a:lstStyle/>
          <a:p>
            <a:pPr algn="r">
              <a:lnSpc>
                <a:spcPct val="90000"/>
              </a:lnSpc>
              <a:spcBef>
                <a:spcPts val="1000"/>
              </a:spcBef>
            </a:pPr>
            <a:r>
              <a:rPr lang="en-US" sz="2000" kern="1200" dirty="0">
                <a:latin typeface="+mn-lt"/>
                <a:ea typeface="+mn-ea"/>
                <a:cs typeface="+mn-cs"/>
              </a:rPr>
              <a:t>Proposed Solution</a:t>
            </a:r>
          </a:p>
        </p:txBody>
      </p:sp>
      <p:cxnSp>
        <p:nvCxnSpPr>
          <p:cNvPr id="5" name="Straight Connector 4">
            <a:extLst>
              <a:ext uri="{FF2B5EF4-FFF2-40B4-BE49-F238E27FC236}">
                <a16:creationId xmlns:a16="http://schemas.microsoft.com/office/drawing/2014/main" id="{B5AFE14D-520C-BE42-9378-5586E93D1550}"/>
              </a:ext>
            </a:extLst>
          </p:cNvPr>
          <p:cNvCxnSpPr/>
          <p:nvPr/>
        </p:nvCxnSpPr>
        <p:spPr>
          <a:xfrm>
            <a:off x="4059936" y="623740"/>
            <a:ext cx="0" cy="914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Slide Number Placeholder 5">
            <a:extLst>
              <a:ext uri="{FF2B5EF4-FFF2-40B4-BE49-F238E27FC236}">
                <a16:creationId xmlns:a16="http://schemas.microsoft.com/office/drawing/2014/main" id="{54B6253B-075C-9A41-ACF6-9F452E03EFB6}"/>
              </a:ext>
            </a:extLst>
          </p:cNvPr>
          <p:cNvSpPr>
            <a:spLocks noGrp="1"/>
          </p:cNvSpPr>
          <p:nvPr>
            <p:ph type="sldNum" sz="quarter" idx="12"/>
          </p:nvPr>
        </p:nvSpPr>
        <p:spPr>
          <a:xfrm>
            <a:off x="11008650" y="6235360"/>
            <a:ext cx="1062155" cy="490599"/>
          </a:xfrm>
        </p:spPr>
        <p:txBody>
          <a:bodyPr/>
          <a:lstStyle/>
          <a:p>
            <a:fld id="{A9135C31-6AD0-CA46-9D97-A5A6BD1305E0}" type="slidenum">
              <a:rPr lang="pt-PT" smtClean="0"/>
              <a:t>18</a:t>
            </a:fld>
            <a:endParaRPr lang="pt-PT" dirty="0"/>
          </a:p>
        </p:txBody>
      </p:sp>
      <p:grpSp>
        <p:nvGrpSpPr>
          <p:cNvPr id="14" name="Group 13">
            <a:extLst>
              <a:ext uri="{FF2B5EF4-FFF2-40B4-BE49-F238E27FC236}">
                <a16:creationId xmlns:a16="http://schemas.microsoft.com/office/drawing/2014/main" id="{38333A5E-32DD-254B-BD76-7DE827669F41}"/>
              </a:ext>
            </a:extLst>
          </p:cNvPr>
          <p:cNvGrpSpPr/>
          <p:nvPr/>
        </p:nvGrpSpPr>
        <p:grpSpPr>
          <a:xfrm>
            <a:off x="1076092" y="2509431"/>
            <a:ext cx="10039816" cy="3724829"/>
            <a:chOff x="397567" y="2777771"/>
            <a:chExt cx="10039816" cy="3724829"/>
          </a:xfrm>
        </p:grpSpPr>
        <p:sp>
          <p:nvSpPr>
            <p:cNvPr id="6" name="Rounded Rectangle 5">
              <a:extLst>
                <a:ext uri="{FF2B5EF4-FFF2-40B4-BE49-F238E27FC236}">
                  <a16:creationId xmlns:a16="http://schemas.microsoft.com/office/drawing/2014/main" id="{DD770F84-6002-1C42-8417-463C15E9F3FB}"/>
                </a:ext>
              </a:extLst>
            </p:cNvPr>
            <p:cNvSpPr/>
            <p:nvPr/>
          </p:nvSpPr>
          <p:spPr>
            <a:xfrm>
              <a:off x="397567" y="2777772"/>
              <a:ext cx="4273826" cy="1967947"/>
            </a:xfrm>
            <a:prstGeom prst="roundRec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PT"/>
            </a:p>
          </p:txBody>
        </p:sp>
        <p:sp>
          <p:nvSpPr>
            <p:cNvPr id="8" name="Rounded Rectangle 7">
              <a:extLst>
                <a:ext uri="{FF2B5EF4-FFF2-40B4-BE49-F238E27FC236}">
                  <a16:creationId xmlns:a16="http://schemas.microsoft.com/office/drawing/2014/main" id="{1DBE83D2-8497-AF4E-9D4A-9C22290AEE07}"/>
                </a:ext>
              </a:extLst>
            </p:cNvPr>
            <p:cNvSpPr/>
            <p:nvPr/>
          </p:nvSpPr>
          <p:spPr>
            <a:xfrm>
              <a:off x="474932" y="3312611"/>
              <a:ext cx="1918254" cy="1351722"/>
            </a:xfrm>
            <a:prstGeom prst="roundRect">
              <a:avLst/>
            </a:prstGeom>
            <a:noFill/>
            <a:ln w="28575" cap="flat" cmpd="sng" algn="ctr">
              <a:solidFill>
                <a:srgbClr val="00B050"/>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PT"/>
            </a:p>
          </p:txBody>
        </p:sp>
        <p:sp>
          <p:nvSpPr>
            <p:cNvPr id="9" name="Rounded Rectangle 8">
              <a:extLst>
                <a:ext uri="{FF2B5EF4-FFF2-40B4-BE49-F238E27FC236}">
                  <a16:creationId xmlns:a16="http://schemas.microsoft.com/office/drawing/2014/main" id="{AE7BD6AE-B1A6-B745-921B-0ED28B2D5349}"/>
                </a:ext>
              </a:extLst>
            </p:cNvPr>
            <p:cNvSpPr/>
            <p:nvPr/>
          </p:nvSpPr>
          <p:spPr>
            <a:xfrm>
              <a:off x="2658229" y="3312611"/>
              <a:ext cx="1918254" cy="1351722"/>
            </a:xfrm>
            <a:prstGeom prst="roundRect">
              <a:avLst/>
            </a:prstGeom>
            <a:noFill/>
            <a:ln w="28575" cap="flat" cmpd="sng" algn="ctr">
              <a:solidFill>
                <a:srgbClr val="00B050"/>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PT"/>
            </a:p>
          </p:txBody>
        </p:sp>
        <p:sp>
          <p:nvSpPr>
            <p:cNvPr id="10" name="TextBox 9">
              <a:extLst>
                <a:ext uri="{FF2B5EF4-FFF2-40B4-BE49-F238E27FC236}">
                  <a16:creationId xmlns:a16="http://schemas.microsoft.com/office/drawing/2014/main" id="{A4D2A84D-1474-334B-97BB-5401D69C8879}"/>
                </a:ext>
              </a:extLst>
            </p:cNvPr>
            <p:cNvSpPr txBox="1"/>
            <p:nvPr/>
          </p:nvSpPr>
          <p:spPr>
            <a:xfrm>
              <a:off x="912882" y="2864397"/>
              <a:ext cx="3215945" cy="369332"/>
            </a:xfrm>
            <a:prstGeom prst="rect">
              <a:avLst/>
            </a:prstGeom>
            <a:noFill/>
          </p:spPr>
          <p:txBody>
            <a:bodyPr wrap="none" rtlCol="0">
              <a:spAutoFit/>
            </a:bodyPr>
            <a:lstStyle/>
            <a:p>
              <a:r>
                <a:rPr lang="en-PT" dirty="0">
                  <a:solidFill>
                    <a:sysClr val="windowText" lastClr="000000"/>
                  </a:solidFill>
                </a:rPr>
                <a:t>TEE Enabled Storage Server</a:t>
              </a:r>
            </a:p>
          </p:txBody>
        </p:sp>
        <p:pic>
          <p:nvPicPr>
            <p:cNvPr id="12" name="Graphic 11" descr="Database outline">
              <a:extLst>
                <a:ext uri="{FF2B5EF4-FFF2-40B4-BE49-F238E27FC236}">
                  <a16:creationId xmlns:a16="http://schemas.microsoft.com/office/drawing/2014/main" id="{A05A7EA7-B033-4F4D-A8C5-27BDB781986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87603" y="3625986"/>
              <a:ext cx="914400" cy="914400"/>
            </a:xfrm>
            <a:prstGeom prst="rect">
              <a:avLst/>
            </a:prstGeom>
          </p:spPr>
        </p:pic>
        <p:pic>
          <p:nvPicPr>
            <p:cNvPr id="16" name="Graphic 15" descr="Key with solid fill">
              <a:extLst>
                <a:ext uri="{FF2B5EF4-FFF2-40B4-BE49-F238E27FC236}">
                  <a16:creationId xmlns:a16="http://schemas.microsoft.com/office/drawing/2014/main" id="{97E5DBBB-344A-4344-BF5E-EFFB987977A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896331" y="4194350"/>
              <a:ext cx="580436" cy="580436"/>
            </a:xfrm>
            <a:prstGeom prst="rect">
              <a:avLst/>
            </a:prstGeom>
          </p:spPr>
        </p:pic>
        <p:pic>
          <p:nvPicPr>
            <p:cNvPr id="19" name="Graphic 18" descr="Lock with solid fill">
              <a:extLst>
                <a:ext uri="{FF2B5EF4-FFF2-40B4-BE49-F238E27FC236}">
                  <a16:creationId xmlns:a16="http://schemas.microsoft.com/office/drawing/2014/main" id="{9C99A307-70F2-5044-8B39-494D96485CA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631189" y="3320353"/>
              <a:ext cx="574668" cy="574668"/>
            </a:xfrm>
            <a:prstGeom prst="rect">
              <a:avLst/>
            </a:prstGeom>
          </p:spPr>
        </p:pic>
        <p:pic>
          <p:nvPicPr>
            <p:cNvPr id="21" name="Graphic 20" descr="Database outline">
              <a:extLst>
                <a:ext uri="{FF2B5EF4-FFF2-40B4-BE49-F238E27FC236}">
                  <a16:creationId xmlns:a16="http://schemas.microsoft.com/office/drawing/2014/main" id="{8EDEB466-46B6-D04C-BB86-C2E9F62765F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621733" y="3099494"/>
              <a:ext cx="1413908" cy="1413908"/>
            </a:xfrm>
            <a:prstGeom prst="rect">
              <a:avLst/>
            </a:prstGeom>
          </p:spPr>
        </p:pic>
        <p:sp>
          <p:nvSpPr>
            <p:cNvPr id="23" name="TextBox 22">
              <a:extLst>
                <a:ext uri="{FF2B5EF4-FFF2-40B4-BE49-F238E27FC236}">
                  <a16:creationId xmlns:a16="http://schemas.microsoft.com/office/drawing/2014/main" id="{E2AC23CB-B98F-8746-A356-C52876BD56CB}"/>
                </a:ext>
              </a:extLst>
            </p:cNvPr>
            <p:cNvSpPr txBox="1"/>
            <p:nvPr/>
          </p:nvSpPr>
          <p:spPr>
            <a:xfrm>
              <a:off x="5845146" y="2827251"/>
              <a:ext cx="3023585" cy="369332"/>
            </a:xfrm>
            <a:prstGeom prst="rect">
              <a:avLst/>
            </a:prstGeom>
            <a:noFill/>
          </p:spPr>
          <p:txBody>
            <a:bodyPr wrap="none" rtlCol="0">
              <a:spAutoFit/>
            </a:bodyPr>
            <a:lstStyle/>
            <a:p>
              <a:r>
                <a:rPr lang="en-PT" dirty="0">
                  <a:solidFill>
                    <a:sysClr val="windowText" lastClr="000000"/>
                  </a:solidFill>
                </a:rPr>
                <a:t>Encrypted Storage Server</a:t>
              </a:r>
            </a:p>
          </p:txBody>
        </p:sp>
        <p:sp>
          <p:nvSpPr>
            <p:cNvPr id="26" name="Left Bracket 25">
              <a:extLst>
                <a:ext uri="{FF2B5EF4-FFF2-40B4-BE49-F238E27FC236}">
                  <a16:creationId xmlns:a16="http://schemas.microsoft.com/office/drawing/2014/main" id="{7C802699-819D-8245-8F8D-D2B3065F586C}"/>
                </a:ext>
              </a:extLst>
            </p:cNvPr>
            <p:cNvSpPr/>
            <p:nvPr/>
          </p:nvSpPr>
          <p:spPr>
            <a:xfrm rot="5400000">
              <a:off x="1570377" y="4747968"/>
              <a:ext cx="361975" cy="1759648"/>
            </a:xfrm>
            <a:prstGeom prst="leftBracket">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PT"/>
            </a:p>
          </p:txBody>
        </p:sp>
        <p:sp>
          <p:nvSpPr>
            <p:cNvPr id="27" name="TextBox 26">
              <a:extLst>
                <a:ext uri="{FF2B5EF4-FFF2-40B4-BE49-F238E27FC236}">
                  <a16:creationId xmlns:a16="http://schemas.microsoft.com/office/drawing/2014/main" id="{DEAD8249-1986-B94D-A44A-67D017BF75C3}"/>
                </a:ext>
              </a:extLst>
            </p:cNvPr>
            <p:cNvSpPr txBox="1"/>
            <p:nvPr/>
          </p:nvSpPr>
          <p:spPr>
            <a:xfrm>
              <a:off x="1049600" y="5481743"/>
              <a:ext cx="1494320" cy="1020857"/>
            </a:xfrm>
            <a:prstGeom prst="rect">
              <a:avLst/>
            </a:prstGeom>
            <a:noFill/>
          </p:spPr>
          <p:txBody>
            <a:bodyPr wrap="none" rtlCol="0">
              <a:spAutoFit/>
            </a:bodyPr>
            <a:lstStyle/>
            <a:p>
              <a:pPr>
                <a:lnSpc>
                  <a:spcPct val="150000"/>
                </a:lnSpc>
              </a:pPr>
              <a:r>
                <a:rPr lang="en-PT" sz="1400" dirty="0">
                  <a:solidFill>
                    <a:schemeClr val="bg1"/>
                  </a:solidFill>
                </a:rPr>
                <a:t>&lt; hello, world &gt;</a:t>
              </a:r>
            </a:p>
            <a:p>
              <a:pPr>
                <a:lnSpc>
                  <a:spcPct val="150000"/>
                </a:lnSpc>
              </a:pPr>
              <a:r>
                <a:rPr lang="en-PT" sz="1400" dirty="0">
                  <a:solidFill>
                    <a:schemeClr val="bg1"/>
                  </a:solidFill>
                </a:rPr>
                <a:t>&lt; foo, bar &gt;</a:t>
              </a:r>
            </a:p>
            <a:p>
              <a:pPr>
                <a:lnSpc>
                  <a:spcPct val="150000"/>
                </a:lnSpc>
              </a:pPr>
              <a:r>
                <a:rPr lang="en-PT" sz="1400" dirty="0">
                  <a:solidFill>
                    <a:schemeClr val="bg1"/>
                  </a:solidFill>
                </a:rPr>
                <a:t>&lt; plain, text &gt;</a:t>
              </a:r>
            </a:p>
          </p:txBody>
        </p:sp>
        <p:cxnSp>
          <p:nvCxnSpPr>
            <p:cNvPr id="29" name="Straight Connector 28">
              <a:extLst>
                <a:ext uri="{FF2B5EF4-FFF2-40B4-BE49-F238E27FC236}">
                  <a16:creationId xmlns:a16="http://schemas.microsoft.com/office/drawing/2014/main" id="{D350A3F8-5003-514F-B80C-E92BEBF4AB28}"/>
                </a:ext>
              </a:extLst>
            </p:cNvPr>
            <p:cNvCxnSpPr>
              <a:cxnSpLocks/>
              <a:stCxn id="12" idx="2"/>
              <a:endCxn id="26" idx="1"/>
            </p:cNvCxnSpPr>
            <p:nvPr/>
          </p:nvCxnSpPr>
          <p:spPr>
            <a:xfrm>
              <a:off x="1744803" y="4540386"/>
              <a:ext cx="6562" cy="906419"/>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32" name="Left Bracket 31">
              <a:extLst>
                <a:ext uri="{FF2B5EF4-FFF2-40B4-BE49-F238E27FC236}">
                  <a16:creationId xmlns:a16="http://schemas.microsoft.com/office/drawing/2014/main" id="{D4F80516-D625-2746-AF22-13B421ECEA13}"/>
                </a:ext>
              </a:extLst>
            </p:cNvPr>
            <p:cNvSpPr/>
            <p:nvPr/>
          </p:nvSpPr>
          <p:spPr>
            <a:xfrm rot="5400000">
              <a:off x="7256510" y="2828755"/>
              <a:ext cx="200859" cy="5506834"/>
            </a:xfrm>
            <a:prstGeom prst="leftBracket">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PT"/>
            </a:p>
          </p:txBody>
        </p:sp>
        <p:sp>
          <p:nvSpPr>
            <p:cNvPr id="33" name="TextBox 32">
              <a:extLst>
                <a:ext uri="{FF2B5EF4-FFF2-40B4-BE49-F238E27FC236}">
                  <a16:creationId xmlns:a16="http://schemas.microsoft.com/office/drawing/2014/main" id="{511D4DB1-E2FF-0649-889F-E282195B5497}"/>
                </a:ext>
              </a:extLst>
            </p:cNvPr>
            <p:cNvSpPr txBox="1"/>
            <p:nvPr/>
          </p:nvSpPr>
          <p:spPr>
            <a:xfrm>
              <a:off x="4576483" y="5481743"/>
              <a:ext cx="5860900" cy="1020857"/>
            </a:xfrm>
            <a:prstGeom prst="rect">
              <a:avLst/>
            </a:prstGeom>
            <a:noFill/>
          </p:spPr>
          <p:txBody>
            <a:bodyPr wrap="none" rtlCol="0">
              <a:spAutoFit/>
            </a:bodyPr>
            <a:lstStyle/>
            <a:p>
              <a:pPr>
                <a:lnSpc>
                  <a:spcPct val="150000"/>
                </a:lnSpc>
              </a:pPr>
              <a:r>
                <a:rPr lang="en-GB" sz="1400" dirty="0">
                  <a:solidFill>
                    <a:schemeClr val="bg1"/>
                  </a:solidFill>
                </a:rPr>
                <a:t>&lt; /kmX9I0YxspdsATlydGePA==, </a:t>
              </a:r>
              <a:r>
                <a:rPr lang="en-GB" sz="1400" dirty="0" err="1">
                  <a:solidFill>
                    <a:schemeClr val="bg1"/>
                  </a:solidFill>
                </a:rPr>
                <a:t>gJBeJwT</a:t>
              </a:r>
              <a:r>
                <a:rPr lang="en-GB" sz="1400" dirty="0">
                  <a:solidFill>
                    <a:schemeClr val="bg1"/>
                  </a:solidFill>
                </a:rPr>
                <a:t>/iIR8GCszlLfTXg== &gt;</a:t>
              </a:r>
              <a:br>
                <a:rPr lang="en-GB" sz="1400" dirty="0">
                  <a:solidFill>
                    <a:schemeClr val="bg1"/>
                  </a:solidFill>
                </a:rPr>
              </a:br>
              <a:r>
                <a:rPr lang="en-GB" sz="1400" dirty="0">
                  <a:solidFill>
                    <a:schemeClr val="bg1"/>
                  </a:solidFill>
                </a:rPr>
                <a:t>&lt; Dvy1r4XamuOXpTWFa6g+Fg==, 7QkxWv3C/LrYu8Ql1dgLkQ== &gt;</a:t>
              </a:r>
              <a:br>
                <a:rPr lang="en-GB" sz="1400" dirty="0">
                  <a:solidFill>
                    <a:schemeClr val="bg1"/>
                  </a:solidFill>
                </a:rPr>
              </a:br>
              <a:r>
                <a:rPr lang="en-GB" sz="1400" dirty="0">
                  <a:solidFill>
                    <a:schemeClr val="bg1"/>
                  </a:solidFill>
                </a:rPr>
                <a:t>&lt; /MIqISpkZS5+bHkyFys5tQ==, </a:t>
              </a:r>
              <a:r>
                <a:rPr lang="en-GB" sz="1400" dirty="0" err="1">
                  <a:solidFill>
                    <a:schemeClr val="bg1"/>
                  </a:solidFill>
                </a:rPr>
                <a:t>uCzWdvDomApnRVSMvkUVuw</a:t>
              </a:r>
              <a:r>
                <a:rPr lang="en-GB" sz="1400" dirty="0">
                  <a:solidFill>
                    <a:schemeClr val="bg1"/>
                  </a:solidFill>
                </a:rPr>
                <a:t>== &gt;</a:t>
              </a:r>
              <a:endParaRPr lang="en-PT" sz="1400" dirty="0">
                <a:solidFill>
                  <a:schemeClr val="bg1"/>
                </a:solidFill>
              </a:endParaRPr>
            </a:p>
          </p:txBody>
        </p:sp>
        <p:cxnSp>
          <p:nvCxnSpPr>
            <p:cNvPr id="34" name="Straight Connector 33">
              <a:extLst>
                <a:ext uri="{FF2B5EF4-FFF2-40B4-BE49-F238E27FC236}">
                  <a16:creationId xmlns:a16="http://schemas.microsoft.com/office/drawing/2014/main" id="{94C9849F-8556-DD45-8B38-353CB38E1922}"/>
                </a:ext>
              </a:extLst>
            </p:cNvPr>
            <p:cNvCxnSpPr>
              <a:cxnSpLocks/>
              <a:endCxn id="32" idx="1"/>
            </p:cNvCxnSpPr>
            <p:nvPr/>
          </p:nvCxnSpPr>
          <p:spPr>
            <a:xfrm>
              <a:off x="7356940" y="4472940"/>
              <a:ext cx="0" cy="1008803"/>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C2BA3D8F-5070-4143-9F67-A25C4A5ACB2D}"/>
                </a:ext>
              </a:extLst>
            </p:cNvPr>
            <p:cNvSpPr txBox="1"/>
            <p:nvPr/>
          </p:nvSpPr>
          <p:spPr>
            <a:xfrm>
              <a:off x="2673186" y="3961961"/>
              <a:ext cx="1930337" cy="338554"/>
            </a:xfrm>
            <a:prstGeom prst="rect">
              <a:avLst/>
            </a:prstGeom>
            <a:noFill/>
          </p:spPr>
          <p:txBody>
            <a:bodyPr wrap="none" rtlCol="0">
              <a:spAutoFit/>
            </a:bodyPr>
            <a:lstStyle/>
            <a:p>
              <a:r>
                <a:rPr lang="en-PT" sz="1600" dirty="0">
                  <a:solidFill>
                    <a:sysClr val="windowText" lastClr="000000"/>
                  </a:solidFill>
                </a:rPr>
                <a:t>Attestation Server</a:t>
              </a:r>
            </a:p>
          </p:txBody>
        </p:sp>
        <p:pic>
          <p:nvPicPr>
            <p:cNvPr id="45" name="Graphic 44" descr="Lock with solid fill">
              <a:extLst>
                <a:ext uri="{FF2B5EF4-FFF2-40B4-BE49-F238E27FC236}">
                  <a16:creationId xmlns:a16="http://schemas.microsoft.com/office/drawing/2014/main" id="{876B3CD8-23A8-184D-94B0-A640D0CF777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74932" y="3312611"/>
              <a:ext cx="574668" cy="574668"/>
            </a:xfrm>
            <a:prstGeom prst="rect">
              <a:avLst/>
            </a:prstGeom>
          </p:spPr>
        </p:pic>
        <p:sp>
          <p:nvSpPr>
            <p:cNvPr id="48" name="Rounded Rectangle 47">
              <a:extLst>
                <a:ext uri="{FF2B5EF4-FFF2-40B4-BE49-F238E27FC236}">
                  <a16:creationId xmlns:a16="http://schemas.microsoft.com/office/drawing/2014/main" id="{029C9151-A2E8-AA43-B4A4-111F958E3659}"/>
                </a:ext>
              </a:extLst>
            </p:cNvPr>
            <p:cNvSpPr/>
            <p:nvPr/>
          </p:nvSpPr>
          <p:spPr>
            <a:xfrm>
              <a:off x="5286985" y="2777771"/>
              <a:ext cx="4273826" cy="1967947"/>
            </a:xfrm>
            <a:prstGeom prst="roundRec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PT"/>
            </a:p>
          </p:txBody>
        </p:sp>
        <p:sp>
          <p:nvSpPr>
            <p:cNvPr id="28" name="TextBox 27">
              <a:extLst>
                <a:ext uri="{FF2B5EF4-FFF2-40B4-BE49-F238E27FC236}">
                  <a16:creationId xmlns:a16="http://schemas.microsoft.com/office/drawing/2014/main" id="{4A0880BA-95B4-F64F-A0DB-DA63FD057B38}"/>
                </a:ext>
              </a:extLst>
            </p:cNvPr>
            <p:cNvSpPr txBox="1"/>
            <p:nvPr/>
          </p:nvSpPr>
          <p:spPr>
            <a:xfrm>
              <a:off x="514204" y="4288274"/>
              <a:ext cx="529312" cy="369332"/>
            </a:xfrm>
            <a:prstGeom prst="rect">
              <a:avLst/>
            </a:prstGeom>
            <a:noFill/>
          </p:spPr>
          <p:txBody>
            <a:bodyPr wrap="none" rtlCol="0">
              <a:spAutoFit/>
            </a:bodyPr>
            <a:lstStyle/>
            <a:p>
              <a:r>
                <a:rPr lang="en-PT" dirty="0">
                  <a:solidFill>
                    <a:srgbClr val="00B050"/>
                  </a:solidFill>
                </a:rPr>
                <a:t>TEE</a:t>
              </a:r>
            </a:p>
          </p:txBody>
        </p:sp>
        <p:sp>
          <p:nvSpPr>
            <p:cNvPr id="30" name="TextBox 29">
              <a:extLst>
                <a:ext uri="{FF2B5EF4-FFF2-40B4-BE49-F238E27FC236}">
                  <a16:creationId xmlns:a16="http://schemas.microsoft.com/office/drawing/2014/main" id="{DE85DFBF-9EA2-0645-A505-C4C84C2C66AB}"/>
                </a:ext>
              </a:extLst>
            </p:cNvPr>
            <p:cNvSpPr txBox="1"/>
            <p:nvPr/>
          </p:nvSpPr>
          <p:spPr>
            <a:xfrm>
              <a:off x="2673719" y="4303558"/>
              <a:ext cx="529312" cy="369332"/>
            </a:xfrm>
            <a:prstGeom prst="rect">
              <a:avLst/>
            </a:prstGeom>
            <a:noFill/>
          </p:spPr>
          <p:txBody>
            <a:bodyPr wrap="none" rtlCol="0">
              <a:spAutoFit/>
            </a:bodyPr>
            <a:lstStyle/>
            <a:p>
              <a:r>
                <a:rPr lang="en-PT" dirty="0">
                  <a:solidFill>
                    <a:srgbClr val="00B050"/>
                  </a:solidFill>
                </a:rPr>
                <a:t>TEE</a:t>
              </a:r>
            </a:p>
          </p:txBody>
        </p:sp>
      </p:grpSp>
    </p:spTree>
    <p:extLst>
      <p:ext uri="{BB962C8B-B14F-4D97-AF65-F5344CB8AC3E}">
        <p14:creationId xmlns:p14="http://schemas.microsoft.com/office/powerpoint/2010/main" val="20315124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700E860-BE6C-C149-891C-4D7E0A3D9B38}"/>
              </a:ext>
            </a:extLst>
          </p:cNvPr>
          <p:cNvSpPr>
            <a:spLocks noGrp="1"/>
          </p:cNvSpPr>
          <p:nvPr>
            <p:ph type="title"/>
          </p:nvPr>
        </p:nvSpPr>
        <p:spPr>
          <a:xfrm>
            <a:off x="4379976" y="452842"/>
            <a:ext cx="6976872" cy="1261872"/>
          </a:xfrm>
        </p:spPr>
        <p:txBody>
          <a:bodyPr vert="horz" lIns="91440" tIns="45720" rIns="91440" bIns="45720" rtlCol="0" anchor="ctr">
            <a:normAutofit/>
          </a:bodyPr>
          <a:lstStyle/>
          <a:p>
            <a:r>
              <a:rPr lang="en-US" sz="4800" kern="1200" dirty="0">
                <a:solidFill>
                  <a:schemeClr val="tx1"/>
                </a:solidFill>
                <a:cs typeface="Arial" panose="020B0604020202020204" pitchFamily="34" charset="0"/>
              </a:rPr>
              <a:t>Key-Value Store</a:t>
            </a:r>
          </a:p>
        </p:txBody>
      </p:sp>
      <p:sp>
        <p:nvSpPr>
          <p:cNvPr id="4" name="TextBox 3">
            <a:extLst>
              <a:ext uri="{FF2B5EF4-FFF2-40B4-BE49-F238E27FC236}">
                <a16:creationId xmlns:a16="http://schemas.microsoft.com/office/drawing/2014/main" id="{9FDBAC92-C4DA-BF49-B1C5-EB5B64D8A87B}"/>
              </a:ext>
            </a:extLst>
          </p:cNvPr>
          <p:cNvSpPr txBox="1"/>
          <p:nvPr/>
        </p:nvSpPr>
        <p:spPr>
          <a:xfrm>
            <a:off x="189195" y="452842"/>
            <a:ext cx="3541558" cy="1261872"/>
          </a:xfrm>
          <a:prstGeom prst="rect">
            <a:avLst/>
          </a:prstGeom>
          <a:ln>
            <a:noFill/>
          </a:ln>
        </p:spPr>
        <p:txBody>
          <a:bodyPr vert="horz" lIns="91440" tIns="45720" rIns="91440" bIns="45720" rtlCol="0" anchor="ctr">
            <a:normAutofit/>
          </a:bodyPr>
          <a:lstStyle/>
          <a:p>
            <a:pPr algn="r">
              <a:lnSpc>
                <a:spcPct val="90000"/>
              </a:lnSpc>
              <a:spcBef>
                <a:spcPts val="1000"/>
              </a:spcBef>
            </a:pPr>
            <a:r>
              <a:rPr lang="en-US" sz="2000" kern="1200" dirty="0">
                <a:latin typeface="+mn-lt"/>
                <a:ea typeface="+mn-ea"/>
                <a:cs typeface="+mn-cs"/>
              </a:rPr>
              <a:t>Proposed Solution</a:t>
            </a:r>
          </a:p>
        </p:txBody>
      </p:sp>
      <p:cxnSp>
        <p:nvCxnSpPr>
          <p:cNvPr id="5" name="Straight Connector 4">
            <a:extLst>
              <a:ext uri="{FF2B5EF4-FFF2-40B4-BE49-F238E27FC236}">
                <a16:creationId xmlns:a16="http://schemas.microsoft.com/office/drawing/2014/main" id="{B5AFE14D-520C-BE42-9378-5586E93D1550}"/>
              </a:ext>
            </a:extLst>
          </p:cNvPr>
          <p:cNvCxnSpPr/>
          <p:nvPr/>
        </p:nvCxnSpPr>
        <p:spPr>
          <a:xfrm>
            <a:off x="4059936" y="623740"/>
            <a:ext cx="0" cy="914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Slide Number Placeholder 5">
            <a:extLst>
              <a:ext uri="{FF2B5EF4-FFF2-40B4-BE49-F238E27FC236}">
                <a16:creationId xmlns:a16="http://schemas.microsoft.com/office/drawing/2014/main" id="{54B6253B-075C-9A41-ACF6-9F452E03EFB6}"/>
              </a:ext>
            </a:extLst>
          </p:cNvPr>
          <p:cNvSpPr>
            <a:spLocks noGrp="1"/>
          </p:cNvSpPr>
          <p:nvPr>
            <p:ph type="sldNum" sz="quarter" idx="12"/>
          </p:nvPr>
        </p:nvSpPr>
        <p:spPr>
          <a:xfrm>
            <a:off x="11008650" y="6235360"/>
            <a:ext cx="1062155" cy="490599"/>
          </a:xfrm>
        </p:spPr>
        <p:txBody>
          <a:bodyPr/>
          <a:lstStyle/>
          <a:p>
            <a:fld id="{A9135C31-6AD0-CA46-9D97-A5A6BD1305E0}" type="slidenum">
              <a:rPr lang="pt-PT" smtClean="0"/>
              <a:t>19</a:t>
            </a:fld>
            <a:endParaRPr lang="pt-PT" dirty="0"/>
          </a:p>
        </p:txBody>
      </p:sp>
      <p:pic>
        <p:nvPicPr>
          <p:cNvPr id="21" name="Graphic 20" descr="Database outline">
            <a:extLst>
              <a:ext uri="{FF2B5EF4-FFF2-40B4-BE49-F238E27FC236}">
                <a16:creationId xmlns:a16="http://schemas.microsoft.com/office/drawing/2014/main" id="{8EDEB466-46B6-D04C-BB86-C2E9F62765F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300258" y="2831154"/>
            <a:ext cx="1413908" cy="1413908"/>
          </a:xfrm>
          <a:prstGeom prst="rect">
            <a:avLst/>
          </a:prstGeom>
        </p:spPr>
      </p:pic>
      <p:sp>
        <p:nvSpPr>
          <p:cNvPr id="23" name="TextBox 22">
            <a:extLst>
              <a:ext uri="{FF2B5EF4-FFF2-40B4-BE49-F238E27FC236}">
                <a16:creationId xmlns:a16="http://schemas.microsoft.com/office/drawing/2014/main" id="{E2AC23CB-B98F-8746-A356-C52876BD56CB}"/>
              </a:ext>
            </a:extLst>
          </p:cNvPr>
          <p:cNvSpPr txBox="1"/>
          <p:nvPr/>
        </p:nvSpPr>
        <p:spPr>
          <a:xfrm>
            <a:off x="6523671" y="2558911"/>
            <a:ext cx="3023585" cy="369332"/>
          </a:xfrm>
          <a:prstGeom prst="rect">
            <a:avLst/>
          </a:prstGeom>
          <a:noFill/>
        </p:spPr>
        <p:txBody>
          <a:bodyPr wrap="none" rtlCol="0">
            <a:spAutoFit/>
          </a:bodyPr>
          <a:lstStyle/>
          <a:p>
            <a:r>
              <a:rPr lang="en-PT" dirty="0">
                <a:solidFill>
                  <a:sysClr val="windowText" lastClr="000000"/>
                </a:solidFill>
              </a:rPr>
              <a:t>Encrypted Storage Server</a:t>
            </a:r>
          </a:p>
        </p:txBody>
      </p:sp>
      <p:sp>
        <p:nvSpPr>
          <p:cNvPr id="32" name="Left Bracket 31">
            <a:extLst>
              <a:ext uri="{FF2B5EF4-FFF2-40B4-BE49-F238E27FC236}">
                <a16:creationId xmlns:a16="http://schemas.microsoft.com/office/drawing/2014/main" id="{D4F80516-D625-2746-AF22-13B421ECEA13}"/>
              </a:ext>
            </a:extLst>
          </p:cNvPr>
          <p:cNvSpPr/>
          <p:nvPr/>
        </p:nvSpPr>
        <p:spPr>
          <a:xfrm rot="5400000">
            <a:off x="7935035" y="2560415"/>
            <a:ext cx="200859" cy="5506834"/>
          </a:xfrm>
          <a:prstGeom prst="leftBracket">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PT"/>
          </a:p>
        </p:txBody>
      </p:sp>
      <p:sp>
        <p:nvSpPr>
          <p:cNvPr id="33" name="TextBox 32">
            <a:extLst>
              <a:ext uri="{FF2B5EF4-FFF2-40B4-BE49-F238E27FC236}">
                <a16:creationId xmlns:a16="http://schemas.microsoft.com/office/drawing/2014/main" id="{511D4DB1-E2FF-0649-889F-E282195B5497}"/>
              </a:ext>
            </a:extLst>
          </p:cNvPr>
          <p:cNvSpPr txBox="1"/>
          <p:nvPr/>
        </p:nvSpPr>
        <p:spPr>
          <a:xfrm>
            <a:off x="5255008" y="5213403"/>
            <a:ext cx="5860900" cy="1020857"/>
          </a:xfrm>
          <a:prstGeom prst="rect">
            <a:avLst/>
          </a:prstGeom>
          <a:noFill/>
        </p:spPr>
        <p:txBody>
          <a:bodyPr wrap="none" rtlCol="0">
            <a:spAutoFit/>
          </a:bodyPr>
          <a:lstStyle/>
          <a:p>
            <a:pPr>
              <a:lnSpc>
                <a:spcPct val="150000"/>
              </a:lnSpc>
            </a:pPr>
            <a:r>
              <a:rPr lang="en-GB" sz="1400" dirty="0">
                <a:solidFill>
                  <a:schemeClr val="bg1"/>
                </a:solidFill>
              </a:rPr>
              <a:t>&lt; /kmX9I0YxspdsATlydGePA==, </a:t>
            </a:r>
            <a:r>
              <a:rPr lang="en-GB" sz="1400" dirty="0" err="1">
                <a:solidFill>
                  <a:schemeClr val="bg1"/>
                </a:solidFill>
              </a:rPr>
              <a:t>gJBeJwT</a:t>
            </a:r>
            <a:r>
              <a:rPr lang="en-GB" sz="1400" dirty="0">
                <a:solidFill>
                  <a:schemeClr val="bg1"/>
                </a:solidFill>
              </a:rPr>
              <a:t>/iIR8GCszlLfTXg== &gt;</a:t>
            </a:r>
            <a:br>
              <a:rPr lang="en-GB" sz="1400" dirty="0">
                <a:solidFill>
                  <a:schemeClr val="bg1"/>
                </a:solidFill>
              </a:rPr>
            </a:br>
            <a:r>
              <a:rPr lang="en-GB" sz="1400" dirty="0">
                <a:solidFill>
                  <a:schemeClr val="bg1"/>
                </a:solidFill>
              </a:rPr>
              <a:t>&lt; Dvy1r4XamuOXpTWFa6g+Fg==, 7QkxWv3C/LrYu8Ql1dgLkQ== &gt;</a:t>
            </a:r>
            <a:br>
              <a:rPr lang="en-GB" sz="1400" dirty="0">
                <a:solidFill>
                  <a:schemeClr val="bg1"/>
                </a:solidFill>
              </a:rPr>
            </a:br>
            <a:r>
              <a:rPr lang="en-GB" sz="1400" dirty="0">
                <a:solidFill>
                  <a:schemeClr val="bg1"/>
                </a:solidFill>
              </a:rPr>
              <a:t>&lt; /MIqISpkZS5+bHkyFys5tQ==, </a:t>
            </a:r>
            <a:r>
              <a:rPr lang="en-GB" sz="1400" dirty="0" err="1">
                <a:solidFill>
                  <a:schemeClr val="bg1"/>
                </a:solidFill>
              </a:rPr>
              <a:t>uCzWdvDomApnRVSMvkUVuw</a:t>
            </a:r>
            <a:r>
              <a:rPr lang="en-GB" sz="1400" dirty="0">
                <a:solidFill>
                  <a:schemeClr val="bg1"/>
                </a:solidFill>
              </a:rPr>
              <a:t>== &gt;</a:t>
            </a:r>
            <a:endParaRPr lang="en-PT" sz="1400" dirty="0">
              <a:solidFill>
                <a:schemeClr val="bg1"/>
              </a:solidFill>
            </a:endParaRPr>
          </a:p>
        </p:txBody>
      </p:sp>
      <p:cxnSp>
        <p:nvCxnSpPr>
          <p:cNvPr id="34" name="Straight Connector 33">
            <a:extLst>
              <a:ext uri="{FF2B5EF4-FFF2-40B4-BE49-F238E27FC236}">
                <a16:creationId xmlns:a16="http://schemas.microsoft.com/office/drawing/2014/main" id="{94C9849F-8556-DD45-8B38-353CB38E1922}"/>
              </a:ext>
            </a:extLst>
          </p:cNvPr>
          <p:cNvCxnSpPr>
            <a:cxnSpLocks/>
            <a:endCxn id="32" idx="1"/>
          </p:cNvCxnSpPr>
          <p:nvPr/>
        </p:nvCxnSpPr>
        <p:spPr>
          <a:xfrm>
            <a:off x="8035465" y="4204600"/>
            <a:ext cx="0" cy="1008803"/>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48" name="Rounded Rectangle 47">
            <a:extLst>
              <a:ext uri="{FF2B5EF4-FFF2-40B4-BE49-F238E27FC236}">
                <a16:creationId xmlns:a16="http://schemas.microsoft.com/office/drawing/2014/main" id="{029C9151-A2E8-AA43-B4A4-111F958E3659}"/>
              </a:ext>
            </a:extLst>
          </p:cNvPr>
          <p:cNvSpPr/>
          <p:nvPr/>
        </p:nvSpPr>
        <p:spPr>
          <a:xfrm>
            <a:off x="5965510" y="2509431"/>
            <a:ext cx="4273826" cy="1967947"/>
          </a:xfrm>
          <a:prstGeom prst="roundRec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PT"/>
          </a:p>
        </p:txBody>
      </p:sp>
      <p:sp>
        <p:nvSpPr>
          <p:cNvPr id="2" name="TextBox 1">
            <a:extLst>
              <a:ext uri="{FF2B5EF4-FFF2-40B4-BE49-F238E27FC236}">
                <a16:creationId xmlns:a16="http://schemas.microsoft.com/office/drawing/2014/main" id="{3364B305-BD88-CF49-806D-A7C2F37FAD21}"/>
              </a:ext>
            </a:extLst>
          </p:cNvPr>
          <p:cNvSpPr txBox="1"/>
          <p:nvPr/>
        </p:nvSpPr>
        <p:spPr>
          <a:xfrm>
            <a:off x="189195" y="2477042"/>
            <a:ext cx="4071949" cy="461665"/>
          </a:xfrm>
          <a:prstGeom prst="rect">
            <a:avLst/>
          </a:prstGeom>
          <a:noFill/>
        </p:spPr>
        <p:txBody>
          <a:bodyPr wrap="none" rtlCol="0">
            <a:spAutoFit/>
          </a:bodyPr>
          <a:lstStyle/>
          <a:p>
            <a:r>
              <a:rPr lang="en-PT" sz="2400" dirty="0">
                <a:solidFill>
                  <a:schemeClr val="bg1"/>
                </a:solidFill>
              </a:rPr>
              <a:t>Homomorphic Encryption:</a:t>
            </a:r>
          </a:p>
        </p:txBody>
      </p:sp>
      <p:sp>
        <p:nvSpPr>
          <p:cNvPr id="7" name="TextBox 6">
            <a:extLst>
              <a:ext uri="{FF2B5EF4-FFF2-40B4-BE49-F238E27FC236}">
                <a16:creationId xmlns:a16="http://schemas.microsoft.com/office/drawing/2014/main" id="{541CBD7D-85C9-4343-B381-976284110C13}"/>
              </a:ext>
            </a:extLst>
          </p:cNvPr>
          <p:cNvSpPr txBox="1"/>
          <p:nvPr/>
        </p:nvSpPr>
        <p:spPr>
          <a:xfrm>
            <a:off x="1143320" y="3493817"/>
            <a:ext cx="4509568" cy="338554"/>
          </a:xfrm>
          <a:prstGeom prst="rect">
            <a:avLst/>
          </a:prstGeom>
          <a:noFill/>
        </p:spPr>
        <p:txBody>
          <a:bodyPr wrap="none" rtlCol="0">
            <a:spAutoFit/>
          </a:bodyPr>
          <a:lstStyle/>
          <a:p>
            <a:pPr marL="285750" indent="-285750">
              <a:buFont typeface="Arial" panose="020B0604020202020204" pitchFamily="34" charset="0"/>
              <a:buChar char="•"/>
            </a:pPr>
            <a:r>
              <a:rPr lang="en-PT" sz="1600" dirty="0">
                <a:solidFill>
                  <a:schemeClr val="bg1"/>
                </a:solidFill>
              </a:rPr>
              <a:t>Can be slower than standard encryption</a:t>
            </a:r>
          </a:p>
        </p:txBody>
      </p:sp>
      <p:sp>
        <p:nvSpPr>
          <p:cNvPr id="35" name="TextBox 34">
            <a:extLst>
              <a:ext uri="{FF2B5EF4-FFF2-40B4-BE49-F238E27FC236}">
                <a16:creationId xmlns:a16="http://schemas.microsoft.com/office/drawing/2014/main" id="{051204BB-009F-204E-AB15-6362812D8B52}"/>
              </a:ext>
            </a:extLst>
          </p:cNvPr>
          <p:cNvSpPr txBox="1"/>
          <p:nvPr/>
        </p:nvSpPr>
        <p:spPr>
          <a:xfrm>
            <a:off x="1143320" y="4059860"/>
            <a:ext cx="4323620" cy="338554"/>
          </a:xfrm>
          <a:prstGeom prst="rect">
            <a:avLst/>
          </a:prstGeom>
          <a:noFill/>
        </p:spPr>
        <p:txBody>
          <a:bodyPr wrap="none" rtlCol="0">
            <a:spAutoFit/>
          </a:bodyPr>
          <a:lstStyle/>
          <a:p>
            <a:pPr marL="285750" indent="-285750">
              <a:buFont typeface="Arial" panose="020B0604020202020204" pitchFamily="34" charset="0"/>
              <a:buChar char="•"/>
            </a:pPr>
            <a:r>
              <a:rPr lang="en-PT" sz="1600" dirty="0">
                <a:solidFill>
                  <a:schemeClr val="bg1"/>
                </a:solidFill>
              </a:rPr>
              <a:t>Can increase dataset size (Pailier Keys)</a:t>
            </a:r>
          </a:p>
        </p:txBody>
      </p:sp>
      <p:sp>
        <p:nvSpPr>
          <p:cNvPr id="11" name="TextBox 10">
            <a:extLst>
              <a:ext uri="{FF2B5EF4-FFF2-40B4-BE49-F238E27FC236}">
                <a16:creationId xmlns:a16="http://schemas.microsoft.com/office/drawing/2014/main" id="{AE29AC44-73D4-4D48-9942-C12ED340B060}"/>
              </a:ext>
            </a:extLst>
          </p:cNvPr>
          <p:cNvSpPr txBox="1"/>
          <p:nvPr/>
        </p:nvSpPr>
        <p:spPr>
          <a:xfrm>
            <a:off x="1127482" y="5692141"/>
            <a:ext cx="3888811" cy="784125"/>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PT" sz="1600" b="1" dirty="0">
                <a:solidFill>
                  <a:schemeClr val="bg1"/>
                </a:solidFill>
              </a:rPr>
              <a:t>Data is never shown as plain text when processed.</a:t>
            </a:r>
          </a:p>
        </p:txBody>
      </p:sp>
      <p:pic>
        <p:nvPicPr>
          <p:cNvPr id="15" name="Graphic 14" descr="Badge Unfollow outline">
            <a:extLst>
              <a:ext uri="{FF2B5EF4-FFF2-40B4-BE49-F238E27FC236}">
                <a16:creationId xmlns:a16="http://schemas.microsoft.com/office/drawing/2014/main" id="{38CB6313-6E7B-FA42-9327-52C4969CBA5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24771" y="3502245"/>
            <a:ext cx="914400" cy="914400"/>
          </a:xfrm>
          <a:prstGeom prst="rect">
            <a:avLst/>
          </a:prstGeom>
        </p:spPr>
      </p:pic>
      <p:pic>
        <p:nvPicPr>
          <p:cNvPr id="18" name="Graphic 17" descr="Badge Follow outline">
            <a:extLst>
              <a:ext uri="{FF2B5EF4-FFF2-40B4-BE49-F238E27FC236}">
                <a16:creationId xmlns:a16="http://schemas.microsoft.com/office/drawing/2014/main" id="{7ABF43EF-5F4A-D644-81FD-B92A7597EE5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24771" y="5253828"/>
            <a:ext cx="914400" cy="914400"/>
          </a:xfrm>
          <a:prstGeom prst="rect">
            <a:avLst/>
          </a:prstGeom>
        </p:spPr>
      </p:pic>
      <p:cxnSp>
        <p:nvCxnSpPr>
          <p:cNvPr id="36" name="Straight Connector 35">
            <a:extLst>
              <a:ext uri="{FF2B5EF4-FFF2-40B4-BE49-F238E27FC236}">
                <a16:creationId xmlns:a16="http://schemas.microsoft.com/office/drawing/2014/main" id="{C62E048C-AEC1-DD44-BFB8-3FA6C340115E}"/>
              </a:ext>
            </a:extLst>
          </p:cNvPr>
          <p:cNvCxnSpPr>
            <a:cxnSpLocks/>
          </p:cNvCxnSpPr>
          <p:nvPr/>
        </p:nvCxnSpPr>
        <p:spPr>
          <a:xfrm>
            <a:off x="332509" y="4835236"/>
            <a:ext cx="4699622"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46D1E8CF-7BB8-0F43-BC75-F7EA2AA39B7A}"/>
              </a:ext>
            </a:extLst>
          </p:cNvPr>
          <p:cNvSpPr txBox="1"/>
          <p:nvPr/>
        </p:nvSpPr>
        <p:spPr>
          <a:xfrm>
            <a:off x="1143320" y="5129166"/>
            <a:ext cx="3001143" cy="338554"/>
          </a:xfrm>
          <a:prstGeom prst="rect">
            <a:avLst/>
          </a:prstGeom>
          <a:noFill/>
        </p:spPr>
        <p:txBody>
          <a:bodyPr wrap="none" rtlCol="0">
            <a:spAutoFit/>
          </a:bodyPr>
          <a:lstStyle/>
          <a:p>
            <a:pPr marL="285750" indent="-285750">
              <a:buFont typeface="Arial" panose="020B0604020202020204" pitchFamily="34" charset="0"/>
              <a:buChar char="•"/>
            </a:pPr>
            <a:r>
              <a:rPr lang="en-PT" sz="1600" dirty="0">
                <a:solidFill>
                  <a:schemeClr val="bg1"/>
                </a:solidFill>
              </a:rPr>
              <a:t>Can spare I/O operations</a:t>
            </a:r>
          </a:p>
        </p:txBody>
      </p:sp>
    </p:spTree>
    <p:extLst>
      <p:ext uri="{BB962C8B-B14F-4D97-AF65-F5344CB8AC3E}">
        <p14:creationId xmlns:p14="http://schemas.microsoft.com/office/powerpoint/2010/main" val="16331458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700E860-BE6C-C149-891C-4D7E0A3D9B38}"/>
              </a:ext>
            </a:extLst>
          </p:cNvPr>
          <p:cNvSpPr>
            <a:spLocks noGrp="1"/>
          </p:cNvSpPr>
          <p:nvPr>
            <p:ph type="title"/>
          </p:nvPr>
        </p:nvSpPr>
        <p:spPr>
          <a:xfrm>
            <a:off x="4379976" y="452842"/>
            <a:ext cx="6976872" cy="1261872"/>
          </a:xfrm>
        </p:spPr>
        <p:txBody>
          <a:bodyPr vert="horz" lIns="91440" tIns="45720" rIns="91440" bIns="45720" rtlCol="0" anchor="ctr">
            <a:normAutofit/>
          </a:bodyPr>
          <a:lstStyle/>
          <a:p>
            <a:r>
              <a:rPr lang="en-US" sz="4800" kern="1200" dirty="0">
                <a:solidFill>
                  <a:schemeClr val="tx1"/>
                </a:solidFill>
                <a:cs typeface="Arial" panose="020B0604020202020204" pitchFamily="34" charset="0"/>
              </a:rPr>
              <a:t>Outline</a:t>
            </a:r>
          </a:p>
        </p:txBody>
      </p:sp>
      <p:sp>
        <p:nvSpPr>
          <p:cNvPr id="4" name="TextBox 3">
            <a:extLst>
              <a:ext uri="{FF2B5EF4-FFF2-40B4-BE49-F238E27FC236}">
                <a16:creationId xmlns:a16="http://schemas.microsoft.com/office/drawing/2014/main" id="{9FDBAC92-C4DA-BF49-B1C5-EB5B64D8A87B}"/>
              </a:ext>
            </a:extLst>
          </p:cNvPr>
          <p:cNvSpPr txBox="1"/>
          <p:nvPr/>
        </p:nvSpPr>
        <p:spPr>
          <a:xfrm>
            <a:off x="412385" y="452842"/>
            <a:ext cx="3318368" cy="1261872"/>
          </a:xfrm>
          <a:prstGeom prst="rect">
            <a:avLst/>
          </a:prstGeom>
          <a:ln>
            <a:noFill/>
          </a:ln>
        </p:spPr>
        <p:txBody>
          <a:bodyPr vert="horz" lIns="91440" tIns="45720" rIns="91440" bIns="45720" rtlCol="0" anchor="ctr">
            <a:normAutofit/>
          </a:bodyPr>
          <a:lstStyle/>
          <a:p>
            <a:pPr algn="r">
              <a:lnSpc>
                <a:spcPct val="90000"/>
              </a:lnSpc>
              <a:spcBef>
                <a:spcPts val="1000"/>
              </a:spcBef>
            </a:pPr>
            <a:r>
              <a:rPr lang="en-US" sz="2000" kern="1200" dirty="0">
                <a:latin typeface="+mn-lt"/>
                <a:ea typeface="+mn-ea"/>
                <a:cs typeface="+mn-cs"/>
              </a:rPr>
              <a:t>Dissertation </a:t>
            </a:r>
            <a:r>
              <a:rPr lang="en-US" sz="2000" dirty="0"/>
              <a:t>Elaboration</a:t>
            </a:r>
            <a:endParaRPr lang="en-US" sz="2000" kern="1200" dirty="0">
              <a:latin typeface="+mn-lt"/>
              <a:ea typeface="+mn-ea"/>
              <a:cs typeface="+mn-cs"/>
            </a:endParaRPr>
          </a:p>
        </p:txBody>
      </p:sp>
      <p:cxnSp>
        <p:nvCxnSpPr>
          <p:cNvPr id="5" name="Straight Connector 4">
            <a:extLst>
              <a:ext uri="{FF2B5EF4-FFF2-40B4-BE49-F238E27FC236}">
                <a16:creationId xmlns:a16="http://schemas.microsoft.com/office/drawing/2014/main" id="{B5AFE14D-520C-BE42-9378-5586E93D1550}"/>
              </a:ext>
            </a:extLst>
          </p:cNvPr>
          <p:cNvCxnSpPr/>
          <p:nvPr/>
        </p:nvCxnSpPr>
        <p:spPr>
          <a:xfrm>
            <a:off x="4059936" y="623740"/>
            <a:ext cx="0" cy="914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AA895083-1890-4142-BA95-9113E2DD0EE1}"/>
              </a:ext>
            </a:extLst>
          </p:cNvPr>
          <p:cNvSpPr txBox="1"/>
          <p:nvPr/>
        </p:nvSpPr>
        <p:spPr>
          <a:xfrm>
            <a:off x="1030101" y="2507149"/>
            <a:ext cx="6059669" cy="3727111"/>
          </a:xfrm>
          <a:prstGeom prst="rect">
            <a:avLst/>
          </a:prstGeom>
          <a:noFill/>
        </p:spPr>
        <p:txBody>
          <a:bodyPr wrap="square" rtlCol="0">
            <a:spAutoFit/>
          </a:bodyPr>
          <a:lstStyle/>
          <a:p>
            <a:pPr marL="342900" indent="-342900" algn="just">
              <a:lnSpc>
                <a:spcPct val="150000"/>
              </a:lnSpc>
              <a:buFont typeface="+mj-lt"/>
              <a:buAutoNum type="arabicPeriod"/>
            </a:pPr>
            <a:r>
              <a:rPr lang="en-PT" sz="2000" b="1" dirty="0">
                <a:solidFill>
                  <a:schemeClr val="bg1"/>
                </a:solidFill>
              </a:rPr>
              <a:t>Introduction</a:t>
            </a:r>
            <a:r>
              <a:rPr lang="en-PT" sz="2000" dirty="0">
                <a:solidFill>
                  <a:schemeClr val="bg1"/>
                </a:solidFill>
              </a:rPr>
              <a:t> </a:t>
            </a:r>
          </a:p>
          <a:p>
            <a:pPr marL="800100" lvl="1" indent="-342900" algn="just">
              <a:lnSpc>
                <a:spcPct val="150000"/>
              </a:lnSpc>
              <a:buFont typeface="+mj-lt"/>
              <a:buAutoNum type="arabicPeriod"/>
            </a:pPr>
            <a:r>
              <a:rPr lang="en-PT" sz="2000" dirty="0">
                <a:solidFill>
                  <a:schemeClr val="bg1"/>
                </a:solidFill>
              </a:rPr>
              <a:t>Context and Motivation</a:t>
            </a:r>
          </a:p>
          <a:p>
            <a:pPr marL="800100" lvl="1" indent="-342900" algn="just">
              <a:lnSpc>
                <a:spcPct val="150000"/>
              </a:lnSpc>
              <a:buFont typeface="+mj-lt"/>
              <a:buAutoNum type="arabicPeriod"/>
            </a:pPr>
            <a:r>
              <a:rPr lang="en-PT" sz="2000" dirty="0">
                <a:solidFill>
                  <a:schemeClr val="bg1"/>
                </a:solidFill>
              </a:rPr>
              <a:t>Problem and Contributions </a:t>
            </a:r>
          </a:p>
          <a:p>
            <a:pPr marL="342900" indent="-342900" algn="just">
              <a:lnSpc>
                <a:spcPct val="150000"/>
              </a:lnSpc>
              <a:buFont typeface="+mj-lt"/>
              <a:buAutoNum type="arabicPeriod"/>
            </a:pPr>
            <a:r>
              <a:rPr lang="en-PT" sz="2000" b="1" dirty="0">
                <a:solidFill>
                  <a:schemeClr val="bg1"/>
                </a:solidFill>
              </a:rPr>
              <a:t>Proposed Solution</a:t>
            </a:r>
          </a:p>
          <a:p>
            <a:pPr marL="800100" lvl="1" indent="-342900" algn="just">
              <a:lnSpc>
                <a:spcPct val="150000"/>
              </a:lnSpc>
              <a:buFont typeface="+mj-lt"/>
              <a:buAutoNum type="arabicPeriod"/>
            </a:pPr>
            <a:r>
              <a:rPr lang="en-PT" sz="2000" dirty="0">
                <a:solidFill>
                  <a:schemeClr val="bg1"/>
                </a:solidFill>
              </a:rPr>
              <a:t>System Model and Architecture</a:t>
            </a:r>
          </a:p>
          <a:p>
            <a:pPr marL="800100" lvl="1" indent="-342900" algn="just">
              <a:lnSpc>
                <a:spcPct val="150000"/>
              </a:lnSpc>
              <a:buFont typeface="+mj-lt"/>
              <a:buAutoNum type="arabicPeriod"/>
            </a:pPr>
            <a:r>
              <a:rPr lang="en-PT" sz="2000" dirty="0">
                <a:solidFill>
                  <a:schemeClr val="bg1"/>
                </a:solidFill>
              </a:rPr>
              <a:t>Prototype Implementation</a:t>
            </a:r>
          </a:p>
          <a:p>
            <a:pPr marL="342900" indent="-342900" algn="just">
              <a:lnSpc>
                <a:spcPct val="150000"/>
              </a:lnSpc>
              <a:buFont typeface="+mj-lt"/>
              <a:buAutoNum type="arabicPeriod"/>
            </a:pPr>
            <a:r>
              <a:rPr lang="en-PT" sz="2000" b="1" dirty="0">
                <a:solidFill>
                  <a:schemeClr val="bg1"/>
                </a:solidFill>
              </a:rPr>
              <a:t>Experimental Evaluation</a:t>
            </a:r>
          </a:p>
          <a:p>
            <a:pPr marL="342900" indent="-342900" algn="just">
              <a:lnSpc>
                <a:spcPct val="150000"/>
              </a:lnSpc>
              <a:buFont typeface="+mj-lt"/>
              <a:buAutoNum type="arabicPeriod"/>
            </a:pPr>
            <a:r>
              <a:rPr lang="en-PT" sz="2000" b="1" dirty="0">
                <a:solidFill>
                  <a:schemeClr val="bg1"/>
                </a:solidFill>
              </a:rPr>
              <a:t>Conclusion and Future Work</a:t>
            </a:r>
            <a:endParaRPr lang="en-PT" b="1" dirty="0"/>
          </a:p>
        </p:txBody>
      </p:sp>
      <p:sp>
        <p:nvSpPr>
          <p:cNvPr id="6" name="Slide Number Placeholder 5">
            <a:extLst>
              <a:ext uri="{FF2B5EF4-FFF2-40B4-BE49-F238E27FC236}">
                <a16:creationId xmlns:a16="http://schemas.microsoft.com/office/drawing/2014/main" id="{9509A07F-BF4C-2949-9240-E4644B2415B4}"/>
              </a:ext>
            </a:extLst>
          </p:cNvPr>
          <p:cNvSpPr>
            <a:spLocks noGrp="1"/>
          </p:cNvSpPr>
          <p:nvPr>
            <p:ph type="sldNum" sz="quarter" idx="12"/>
          </p:nvPr>
        </p:nvSpPr>
        <p:spPr>
          <a:xfrm>
            <a:off x="11008650" y="6235360"/>
            <a:ext cx="1062155" cy="490599"/>
          </a:xfrm>
        </p:spPr>
        <p:txBody>
          <a:bodyPr/>
          <a:lstStyle/>
          <a:p>
            <a:fld id="{A9135C31-6AD0-CA46-9D97-A5A6BD1305E0}" type="slidenum">
              <a:rPr lang="pt-PT" smtClean="0"/>
              <a:t>2</a:t>
            </a:fld>
            <a:endParaRPr lang="pt-PT" dirty="0"/>
          </a:p>
        </p:txBody>
      </p:sp>
    </p:spTree>
    <p:extLst>
      <p:ext uri="{BB962C8B-B14F-4D97-AF65-F5344CB8AC3E}">
        <p14:creationId xmlns:p14="http://schemas.microsoft.com/office/powerpoint/2010/main" val="15776404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700E860-BE6C-C149-891C-4D7E0A3D9B38}"/>
              </a:ext>
            </a:extLst>
          </p:cNvPr>
          <p:cNvSpPr>
            <a:spLocks noGrp="1"/>
          </p:cNvSpPr>
          <p:nvPr>
            <p:ph type="title"/>
          </p:nvPr>
        </p:nvSpPr>
        <p:spPr>
          <a:xfrm>
            <a:off x="4379976" y="452842"/>
            <a:ext cx="6976872" cy="1261872"/>
          </a:xfrm>
        </p:spPr>
        <p:txBody>
          <a:bodyPr vert="horz" lIns="91440" tIns="45720" rIns="91440" bIns="45720" rtlCol="0" anchor="ctr">
            <a:normAutofit/>
          </a:bodyPr>
          <a:lstStyle/>
          <a:p>
            <a:r>
              <a:rPr lang="en-US" sz="4800" kern="1200" dirty="0">
                <a:solidFill>
                  <a:schemeClr val="tx1"/>
                </a:solidFill>
                <a:cs typeface="Arial" panose="020B0604020202020204" pitchFamily="34" charset="0"/>
              </a:rPr>
              <a:t>Attestation Flow</a:t>
            </a:r>
          </a:p>
        </p:txBody>
      </p:sp>
      <p:sp>
        <p:nvSpPr>
          <p:cNvPr id="4" name="TextBox 3">
            <a:extLst>
              <a:ext uri="{FF2B5EF4-FFF2-40B4-BE49-F238E27FC236}">
                <a16:creationId xmlns:a16="http://schemas.microsoft.com/office/drawing/2014/main" id="{9FDBAC92-C4DA-BF49-B1C5-EB5B64D8A87B}"/>
              </a:ext>
            </a:extLst>
          </p:cNvPr>
          <p:cNvSpPr txBox="1"/>
          <p:nvPr/>
        </p:nvSpPr>
        <p:spPr>
          <a:xfrm>
            <a:off x="189195" y="452842"/>
            <a:ext cx="3541558" cy="1261872"/>
          </a:xfrm>
          <a:prstGeom prst="rect">
            <a:avLst/>
          </a:prstGeom>
          <a:ln>
            <a:noFill/>
          </a:ln>
        </p:spPr>
        <p:txBody>
          <a:bodyPr vert="horz" lIns="91440" tIns="45720" rIns="91440" bIns="45720" rtlCol="0" anchor="ctr">
            <a:normAutofit/>
          </a:bodyPr>
          <a:lstStyle/>
          <a:p>
            <a:pPr algn="r">
              <a:lnSpc>
                <a:spcPct val="90000"/>
              </a:lnSpc>
              <a:spcBef>
                <a:spcPts val="1000"/>
              </a:spcBef>
            </a:pPr>
            <a:r>
              <a:rPr lang="en-US" sz="2000" kern="1200" dirty="0">
                <a:latin typeface="+mn-lt"/>
                <a:ea typeface="+mn-ea"/>
                <a:cs typeface="+mn-cs"/>
              </a:rPr>
              <a:t>Proposed Solution</a:t>
            </a:r>
          </a:p>
        </p:txBody>
      </p:sp>
      <p:cxnSp>
        <p:nvCxnSpPr>
          <p:cNvPr id="5" name="Straight Connector 4">
            <a:extLst>
              <a:ext uri="{FF2B5EF4-FFF2-40B4-BE49-F238E27FC236}">
                <a16:creationId xmlns:a16="http://schemas.microsoft.com/office/drawing/2014/main" id="{B5AFE14D-520C-BE42-9378-5586E93D1550}"/>
              </a:ext>
            </a:extLst>
          </p:cNvPr>
          <p:cNvCxnSpPr/>
          <p:nvPr/>
        </p:nvCxnSpPr>
        <p:spPr>
          <a:xfrm>
            <a:off x="4059936" y="623740"/>
            <a:ext cx="0" cy="914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5" name="Group 14">
            <a:extLst>
              <a:ext uri="{FF2B5EF4-FFF2-40B4-BE49-F238E27FC236}">
                <a16:creationId xmlns:a16="http://schemas.microsoft.com/office/drawing/2014/main" id="{22943F20-DF4F-0D4D-814C-CE65E2F3570E}"/>
              </a:ext>
            </a:extLst>
          </p:cNvPr>
          <p:cNvGrpSpPr/>
          <p:nvPr/>
        </p:nvGrpSpPr>
        <p:grpSpPr>
          <a:xfrm>
            <a:off x="6251890" y="2256397"/>
            <a:ext cx="5104958" cy="1799739"/>
            <a:chOff x="3543521" y="3343548"/>
            <a:chExt cx="5104958" cy="1799739"/>
          </a:xfrm>
        </p:grpSpPr>
        <p:sp>
          <p:nvSpPr>
            <p:cNvPr id="6" name="TextBox 5">
              <a:extLst>
                <a:ext uri="{FF2B5EF4-FFF2-40B4-BE49-F238E27FC236}">
                  <a16:creationId xmlns:a16="http://schemas.microsoft.com/office/drawing/2014/main" id="{E16B38E2-F280-7946-86EE-06556F5D816C}"/>
                </a:ext>
              </a:extLst>
            </p:cNvPr>
            <p:cNvSpPr txBox="1"/>
            <p:nvPr/>
          </p:nvSpPr>
          <p:spPr>
            <a:xfrm>
              <a:off x="6702666" y="3786217"/>
              <a:ext cx="1692377" cy="923330"/>
            </a:xfrm>
            <a:prstGeom prst="rect">
              <a:avLst/>
            </a:prstGeom>
            <a:noFill/>
          </p:spPr>
          <p:txBody>
            <a:bodyPr wrap="square" rtlCol="0">
              <a:spAutoFit/>
            </a:bodyPr>
            <a:lstStyle/>
            <a:p>
              <a:pPr algn="ctr"/>
              <a:r>
                <a:rPr lang="en-PT" dirty="0">
                  <a:solidFill>
                    <a:schemeClr val="bg1"/>
                  </a:solidFill>
                </a:rPr>
                <a:t>Local Attestation Service</a:t>
              </a:r>
            </a:p>
          </p:txBody>
        </p:sp>
        <p:sp>
          <p:nvSpPr>
            <p:cNvPr id="7" name="Rounded Rectangle 6">
              <a:extLst>
                <a:ext uri="{FF2B5EF4-FFF2-40B4-BE49-F238E27FC236}">
                  <a16:creationId xmlns:a16="http://schemas.microsoft.com/office/drawing/2014/main" id="{2338CE9D-6A79-A04A-B8BB-7F3197E17C98}"/>
                </a:ext>
              </a:extLst>
            </p:cNvPr>
            <p:cNvSpPr/>
            <p:nvPr/>
          </p:nvSpPr>
          <p:spPr>
            <a:xfrm>
              <a:off x="3543521" y="3343548"/>
              <a:ext cx="5104958" cy="1799739"/>
            </a:xfrm>
            <a:prstGeom prst="roundRect">
              <a:avLst>
                <a:gd name="adj" fmla="val 15760"/>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PT" dirty="0"/>
            </a:p>
          </p:txBody>
        </p:sp>
        <p:pic>
          <p:nvPicPr>
            <p:cNvPr id="8" name="Graphic 7" descr="Database with solid fill">
              <a:extLst>
                <a:ext uri="{FF2B5EF4-FFF2-40B4-BE49-F238E27FC236}">
                  <a16:creationId xmlns:a16="http://schemas.microsoft.com/office/drawing/2014/main" id="{8757E1BF-7DF1-EB48-BD59-96B58BDDAEF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058676" y="3925119"/>
              <a:ext cx="750623" cy="750623"/>
            </a:xfrm>
            <a:prstGeom prst="rect">
              <a:avLst/>
            </a:prstGeom>
          </p:spPr>
        </p:pic>
        <p:pic>
          <p:nvPicPr>
            <p:cNvPr id="9" name="Graphic 8" descr="Server with solid fill">
              <a:extLst>
                <a:ext uri="{FF2B5EF4-FFF2-40B4-BE49-F238E27FC236}">
                  <a16:creationId xmlns:a16="http://schemas.microsoft.com/office/drawing/2014/main" id="{67DE6061-4DAA-A049-B3A2-8BDDE2D0E55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91215" y="3934999"/>
              <a:ext cx="750623" cy="750623"/>
            </a:xfrm>
            <a:prstGeom prst="rect">
              <a:avLst/>
            </a:prstGeom>
          </p:spPr>
        </p:pic>
        <p:sp>
          <p:nvSpPr>
            <p:cNvPr id="10" name="Rounded Rectangle 9">
              <a:extLst>
                <a:ext uri="{FF2B5EF4-FFF2-40B4-BE49-F238E27FC236}">
                  <a16:creationId xmlns:a16="http://schemas.microsoft.com/office/drawing/2014/main" id="{73DA9221-2D40-C544-B0E8-CA9E6740690C}"/>
                </a:ext>
              </a:extLst>
            </p:cNvPr>
            <p:cNvSpPr/>
            <p:nvPr/>
          </p:nvSpPr>
          <p:spPr>
            <a:xfrm>
              <a:off x="3770378" y="3570219"/>
              <a:ext cx="2414813" cy="1356090"/>
            </a:xfrm>
            <a:prstGeom prst="roundRect">
              <a:avLst>
                <a:gd name="adj" fmla="val 15760"/>
              </a:avLst>
            </a:prstGeom>
            <a:noFill/>
            <a:ln w="28575" cap="flat" cmpd="sng" algn="ctr">
              <a:solidFill>
                <a:srgbClr val="00B050"/>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PT" dirty="0"/>
            </a:p>
          </p:txBody>
        </p:sp>
        <p:sp>
          <p:nvSpPr>
            <p:cNvPr id="11" name="Rounded Rectangle 10">
              <a:extLst>
                <a:ext uri="{FF2B5EF4-FFF2-40B4-BE49-F238E27FC236}">
                  <a16:creationId xmlns:a16="http://schemas.microsoft.com/office/drawing/2014/main" id="{04050EB0-C385-EB4E-9F77-FE21D3BC8986}"/>
                </a:ext>
              </a:extLst>
            </p:cNvPr>
            <p:cNvSpPr/>
            <p:nvPr/>
          </p:nvSpPr>
          <p:spPr>
            <a:xfrm>
              <a:off x="6622422" y="3565372"/>
              <a:ext cx="1852867" cy="1356090"/>
            </a:xfrm>
            <a:prstGeom prst="roundRect">
              <a:avLst>
                <a:gd name="adj" fmla="val 15760"/>
              </a:avLst>
            </a:prstGeom>
            <a:noFill/>
            <a:ln w="28575" cap="flat" cmpd="sng" algn="ctr">
              <a:solidFill>
                <a:srgbClr val="00B050"/>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PT" dirty="0"/>
            </a:p>
          </p:txBody>
        </p:sp>
        <p:sp>
          <p:nvSpPr>
            <p:cNvPr id="12" name="TextBox 11">
              <a:extLst>
                <a:ext uri="{FF2B5EF4-FFF2-40B4-BE49-F238E27FC236}">
                  <a16:creationId xmlns:a16="http://schemas.microsoft.com/office/drawing/2014/main" id="{DCB6B22C-E1E1-B34A-8150-E7C4DFEF42D1}"/>
                </a:ext>
              </a:extLst>
            </p:cNvPr>
            <p:cNvSpPr txBox="1"/>
            <p:nvPr/>
          </p:nvSpPr>
          <p:spPr>
            <a:xfrm>
              <a:off x="3990331" y="3570219"/>
              <a:ext cx="1944763" cy="369332"/>
            </a:xfrm>
            <a:prstGeom prst="rect">
              <a:avLst/>
            </a:prstGeom>
            <a:noFill/>
          </p:spPr>
          <p:txBody>
            <a:bodyPr wrap="none" rtlCol="0">
              <a:spAutoFit/>
            </a:bodyPr>
            <a:lstStyle/>
            <a:p>
              <a:r>
                <a:rPr lang="en-PT" dirty="0">
                  <a:solidFill>
                    <a:schemeClr val="bg1"/>
                  </a:solidFill>
                </a:rPr>
                <a:t>Key Value Store</a:t>
              </a:r>
            </a:p>
          </p:txBody>
        </p:sp>
        <p:cxnSp>
          <p:nvCxnSpPr>
            <p:cNvPr id="13" name="Straight Connector 12">
              <a:extLst>
                <a:ext uri="{FF2B5EF4-FFF2-40B4-BE49-F238E27FC236}">
                  <a16:creationId xmlns:a16="http://schemas.microsoft.com/office/drawing/2014/main" id="{AA77621D-A8EA-B145-A454-C60DD650FE7A}"/>
                </a:ext>
              </a:extLst>
            </p:cNvPr>
            <p:cNvCxnSpPr>
              <a:cxnSpLocks/>
            </p:cNvCxnSpPr>
            <p:nvPr/>
          </p:nvCxnSpPr>
          <p:spPr>
            <a:xfrm>
              <a:off x="6025267" y="4386670"/>
              <a:ext cx="72838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BFD85BB-E70A-A842-BD08-9FF6B8466977}"/>
                </a:ext>
              </a:extLst>
            </p:cNvPr>
            <p:cNvCxnSpPr>
              <a:cxnSpLocks/>
            </p:cNvCxnSpPr>
            <p:nvPr/>
          </p:nvCxnSpPr>
          <p:spPr>
            <a:xfrm>
              <a:off x="6025267" y="4331571"/>
              <a:ext cx="728384" cy="0"/>
            </a:xfrm>
            <a:prstGeom prst="line">
              <a:avLst/>
            </a:prstGeom>
            <a:ln w="38100"/>
          </p:spPr>
          <p:style>
            <a:lnRef idx="1">
              <a:schemeClr val="accent1"/>
            </a:lnRef>
            <a:fillRef idx="0">
              <a:schemeClr val="accent1"/>
            </a:fillRef>
            <a:effectRef idx="0">
              <a:schemeClr val="accent1"/>
            </a:effectRef>
            <a:fontRef idx="minor">
              <a:schemeClr val="tx1"/>
            </a:fontRef>
          </p:style>
        </p:cxnSp>
      </p:grpSp>
      <p:sp>
        <p:nvSpPr>
          <p:cNvPr id="16" name="Rounded Rectangle 15">
            <a:extLst>
              <a:ext uri="{FF2B5EF4-FFF2-40B4-BE49-F238E27FC236}">
                <a16:creationId xmlns:a16="http://schemas.microsoft.com/office/drawing/2014/main" id="{3C2C3C6F-8424-7942-B415-B475B48AD3C1}"/>
              </a:ext>
            </a:extLst>
          </p:cNvPr>
          <p:cNvSpPr/>
          <p:nvPr/>
        </p:nvSpPr>
        <p:spPr>
          <a:xfrm>
            <a:off x="6698700" y="4817488"/>
            <a:ext cx="4404712" cy="1587670"/>
          </a:xfrm>
          <a:prstGeom prst="roundRect">
            <a:avLst/>
          </a:prstGeom>
          <a:noFill/>
          <a:ln w="381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PT"/>
          </a:p>
        </p:txBody>
      </p:sp>
      <p:cxnSp>
        <p:nvCxnSpPr>
          <p:cNvPr id="17" name="Straight Connector 16">
            <a:extLst>
              <a:ext uri="{FF2B5EF4-FFF2-40B4-BE49-F238E27FC236}">
                <a16:creationId xmlns:a16="http://schemas.microsoft.com/office/drawing/2014/main" id="{BF30AB83-EBEA-A14C-A24C-3252E460B109}"/>
              </a:ext>
            </a:extLst>
          </p:cNvPr>
          <p:cNvCxnSpPr>
            <a:cxnSpLocks/>
          </p:cNvCxnSpPr>
          <p:nvPr/>
        </p:nvCxnSpPr>
        <p:spPr>
          <a:xfrm>
            <a:off x="8142356" y="3622396"/>
            <a:ext cx="0" cy="1426682"/>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0" name="Rounded Rectangle 19">
            <a:extLst>
              <a:ext uri="{FF2B5EF4-FFF2-40B4-BE49-F238E27FC236}">
                <a16:creationId xmlns:a16="http://schemas.microsoft.com/office/drawing/2014/main" id="{F53E30FB-E7E2-3C46-9741-372873370429}"/>
              </a:ext>
            </a:extLst>
          </p:cNvPr>
          <p:cNvSpPr/>
          <p:nvPr/>
        </p:nvSpPr>
        <p:spPr>
          <a:xfrm>
            <a:off x="7693649" y="4933278"/>
            <a:ext cx="2414813" cy="1356090"/>
          </a:xfrm>
          <a:prstGeom prst="roundRect">
            <a:avLst>
              <a:gd name="adj" fmla="val 15760"/>
            </a:avLst>
          </a:prstGeom>
          <a:noFill/>
          <a:ln w="28575" cap="flat" cmpd="sng" algn="ctr">
            <a:solidFill>
              <a:srgbClr val="00B050"/>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PT" dirty="0"/>
          </a:p>
        </p:txBody>
      </p:sp>
      <p:sp>
        <p:nvSpPr>
          <p:cNvPr id="21" name="TextBox 20">
            <a:extLst>
              <a:ext uri="{FF2B5EF4-FFF2-40B4-BE49-F238E27FC236}">
                <a16:creationId xmlns:a16="http://schemas.microsoft.com/office/drawing/2014/main" id="{6A32D9B7-EBBA-9A4C-8197-8282A3E70652}"/>
              </a:ext>
            </a:extLst>
          </p:cNvPr>
          <p:cNvSpPr txBox="1"/>
          <p:nvPr/>
        </p:nvSpPr>
        <p:spPr>
          <a:xfrm>
            <a:off x="7910507" y="5078058"/>
            <a:ext cx="1966106" cy="923330"/>
          </a:xfrm>
          <a:prstGeom prst="rect">
            <a:avLst/>
          </a:prstGeom>
          <a:noFill/>
        </p:spPr>
        <p:txBody>
          <a:bodyPr wrap="square" rtlCol="0">
            <a:spAutoFit/>
          </a:bodyPr>
          <a:lstStyle/>
          <a:p>
            <a:pPr algn="ctr"/>
            <a:r>
              <a:rPr lang="en-PT" dirty="0">
                <a:solidFill>
                  <a:schemeClr val="bg1"/>
                </a:solidFill>
              </a:rPr>
              <a:t>Configuration and Attestation Server</a:t>
            </a:r>
          </a:p>
        </p:txBody>
      </p:sp>
      <p:cxnSp>
        <p:nvCxnSpPr>
          <p:cNvPr id="24" name="Straight Connector 23">
            <a:extLst>
              <a:ext uri="{FF2B5EF4-FFF2-40B4-BE49-F238E27FC236}">
                <a16:creationId xmlns:a16="http://schemas.microsoft.com/office/drawing/2014/main" id="{2A241CF8-5228-2548-916B-676804C35E47}"/>
              </a:ext>
            </a:extLst>
          </p:cNvPr>
          <p:cNvCxnSpPr>
            <a:cxnSpLocks/>
          </p:cNvCxnSpPr>
          <p:nvPr/>
        </p:nvCxnSpPr>
        <p:spPr>
          <a:xfrm>
            <a:off x="8239338" y="3622396"/>
            <a:ext cx="0" cy="1426682"/>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28" name="Graphic 27" descr="Key outline">
            <a:extLst>
              <a:ext uri="{FF2B5EF4-FFF2-40B4-BE49-F238E27FC236}">
                <a16:creationId xmlns:a16="http://schemas.microsoft.com/office/drawing/2014/main" id="{6783341D-96DB-CE44-BCED-AFEA6E95201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2700000">
            <a:off x="8011670" y="5830238"/>
            <a:ext cx="488457" cy="488457"/>
          </a:xfrm>
          <a:prstGeom prst="rect">
            <a:avLst/>
          </a:prstGeom>
        </p:spPr>
      </p:pic>
      <p:pic>
        <p:nvPicPr>
          <p:cNvPr id="30" name="Graphic 29" descr="Key with solid fill">
            <a:extLst>
              <a:ext uri="{FF2B5EF4-FFF2-40B4-BE49-F238E27FC236}">
                <a16:creationId xmlns:a16="http://schemas.microsoft.com/office/drawing/2014/main" id="{7A3A9C5F-B9A4-534C-AD0F-95FEE69AECF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2700000">
            <a:off x="7733181" y="5786138"/>
            <a:ext cx="488457" cy="488457"/>
          </a:xfrm>
          <a:prstGeom prst="rect">
            <a:avLst/>
          </a:prstGeom>
        </p:spPr>
      </p:pic>
      <p:pic>
        <p:nvPicPr>
          <p:cNvPr id="32" name="Graphic 31" descr="Document with solid fill">
            <a:extLst>
              <a:ext uri="{FF2B5EF4-FFF2-40B4-BE49-F238E27FC236}">
                <a16:creationId xmlns:a16="http://schemas.microsoft.com/office/drawing/2014/main" id="{0C984953-CC36-D44A-AFC8-AFEC04F06189}"/>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568297" y="5785566"/>
            <a:ext cx="489600" cy="489600"/>
          </a:xfrm>
          <a:prstGeom prst="rect">
            <a:avLst/>
          </a:prstGeom>
        </p:spPr>
      </p:pic>
      <p:sp>
        <p:nvSpPr>
          <p:cNvPr id="33" name="TextBox 32">
            <a:extLst>
              <a:ext uri="{FF2B5EF4-FFF2-40B4-BE49-F238E27FC236}">
                <a16:creationId xmlns:a16="http://schemas.microsoft.com/office/drawing/2014/main" id="{60E5E7A2-7E38-FE4E-9C61-417A42AFBEFD}"/>
              </a:ext>
            </a:extLst>
          </p:cNvPr>
          <p:cNvSpPr txBox="1"/>
          <p:nvPr/>
        </p:nvSpPr>
        <p:spPr>
          <a:xfrm>
            <a:off x="189195" y="2699066"/>
            <a:ext cx="5708727" cy="3051989"/>
          </a:xfrm>
          <a:prstGeom prst="rect">
            <a:avLst/>
          </a:prstGeom>
          <a:noFill/>
        </p:spPr>
        <p:txBody>
          <a:bodyPr wrap="square" rtlCol="0">
            <a:spAutoFit/>
          </a:bodyPr>
          <a:lstStyle/>
          <a:p>
            <a:pPr>
              <a:lnSpc>
                <a:spcPct val="150000"/>
              </a:lnSpc>
            </a:pPr>
            <a:r>
              <a:rPr lang="en-PT" b="1" dirty="0">
                <a:solidFill>
                  <a:schemeClr val="bg1"/>
                </a:solidFill>
              </a:rPr>
              <a:t>Mechanism to check system’s state</a:t>
            </a:r>
          </a:p>
          <a:p>
            <a:pPr>
              <a:lnSpc>
                <a:spcPct val="150000"/>
              </a:lnSpc>
            </a:pPr>
            <a:endParaRPr lang="en-PT" dirty="0">
              <a:solidFill>
                <a:schemeClr val="bg1"/>
              </a:solidFill>
            </a:endParaRPr>
          </a:p>
          <a:p>
            <a:pPr marL="342900" indent="-342900">
              <a:lnSpc>
                <a:spcPct val="200000"/>
              </a:lnSpc>
              <a:buFont typeface="+mj-lt"/>
              <a:buAutoNum type="arabicPeriod"/>
            </a:pPr>
            <a:r>
              <a:rPr lang="en-PT" dirty="0">
                <a:solidFill>
                  <a:schemeClr val="bg1"/>
                </a:solidFill>
              </a:rPr>
              <a:t>External CAS holds application secrets/configs</a:t>
            </a:r>
          </a:p>
          <a:p>
            <a:pPr marL="342900" indent="-342900">
              <a:lnSpc>
                <a:spcPct val="200000"/>
              </a:lnSpc>
              <a:buFont typeface="+mj-lt"/>
              <a:buAutoNum type="arabicPeriod"/>
            </a:pPr>
            <a:r>
              <a:rPr lang="en-PT" dirty="0">
                <a:solidFill>
                  <a:schemeClr val="bg1"/>
                </a:solidFill>
              </a:rPr>
              <a:t>Application fetches signed quote from LAS</a:t>
            </a:r>
          </a:p>
          <a:p>
            <a:pPr marL="342900" indent="-342900">
              <a:lnSpc>
                <a:spcPct val="200000"/>
              </a:lnSpc>
              <a:buFont typeface="+mj-lt"/>
              <a:buAutoNum type="arabicPeriod"/>
            </a:pPr>
            <a:r>
              <a:rPr lang="en-PT" dirty="0">
                <a:solidFill>
                  <a:schemeClr val="bg1"/>
                </a:solidFill>
              </a:rPr>
              <a:t>CAS recives quote and verifies it.</a:t>
            </a:r>
          </a:p>
          <a:p>
            <a:pPr marL="342900" indent="-342900">
              <a:lnSpc>
                <a:spcPct val="200000"/>
              </a:lnSpc>
              <a:buFont typeface="+mj-lt"/>
              <a:buAutoNum type="arabicPeriod"/>
            </a:pPr>
            <a:r>
              <a:rPr lang="en-PT" dirty="0">
                <a:solidFill>
                  <a:schemeClr val="bg1"/>
                </a:solidFill>
              </a:rPr>
              <a:t>If correct returns secrets</a:t>
            </a:r>
          </a:p>
        </p:txBody>
      </p:sp>
      <p:sp>
        <p:nvSpPr>
          <p:cNvPr id="25" name="Slide Number Placeholder 5">
            <a:extLst>
              <a:ext uri="{FF2B5EF4-FFF2-40B4-BE49-F238E27FC236}">
                <a16:creationId xmlns:a16="http://schemas.microsoft.com/office/drawing/2014/main" id="{0858561E-BB01-A643-B527-BA3A31B7813C}"/>
              </a:ext>
            </a:extLst>
          </p:cNvPr>
          <p:cNvSpPr>
            <a:spLocks noGrp="1"/>
          </p:cNvSpPr>
          <p:nvPr>
            <p:ph type="sldNum" sz="quarter" idx="12"/>
          </p:nvPr>
        </p:nvSpPr>
        <p:spPr>
          <a:xfrm>
            <a:off x="11008650" y="6235360"/>
            <a:ext cx="1062155" cy="490599"/>
          </a:xfrm>
        </p:spPr>
        <p:txBody>
          <a:bodyPr/>
          <a:lstStyle/>
          <a:p>
            <a:fld id="{A9135C31-6AD0-CA46-9D97-A5A6BD1305E0}" type="slidenum">
              <a:rPr lang="pt-PT" smtClean="0"/>
              <a:t>20</a:t>
            </a:fld>
            <a:endParaRPr lang="pt-PT" dirty="0"/>
          </a:p>
        </p:txBody>
      </p:sp>
    </p:spTree>
    <p:extLst>
      <p:ext uri="{BB962C8B-B14F-4D97-AF65-F5344CB8AC3E}">
        <p14:creationId xmlns:p14="http://schemas.microsoft.com/office/powerpoint/2010/main" val="3121262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700E860-BE6C-C149-891C-4D7E0A3D9B38}"/>
              </a:ext>
            </a:extLst>
          </p:cNvPr>
          <p:cNvSpPr>
            <a:spLocks noGrp="1"/>
          </p:cNvSpPr>
          <p:nvPr>
            <p:ph type="title"/>
          </p:nvPr>
        </p:nvSpPr>
        <p:spPr>
          <a:xfrm>
            <a:off x="4379976" y="452842"/>
            <a:ext cx="7128852" cy="1261872"/>
          </a:xfrm>
        </p:spPr>
        <p:txBody>
          <a:bodyPr vert="horz" lIns="91440" tIns="45720" rIns="91440" bIns="45720" rtlCol="0" anchor="ctr">
            <a:normAutofit/>
          </a:bodyPr>
          <a:lstStyle/>
          <a:p>
            <a:r>
              <a:rPr lang="en-US" sz="4800" kern="1200" dirty="0">
                <a:solidFill>
                  <a:schemeClr val="tx1"/>
                </a:solidFill>
                <a:cs typeface="Arial" panose="020B0604020202020204" pitchFamily="34" charset="0"/>
              </a:rPr>
              <a:t>Prototype Technologies </a:t>
            </a:r>
          </a:p>
        </p:txBody>
      </p:sp>
      <p:sp>
        <p:nvSpPr>
          <p:cNvPr id="4" name="TextBox 3">
            <a:extLst>
              <a:ext uri="{FF2B5EF4-FFF2-40B4-BE49-F238E27FC236}">
                <a16:creationId xmlns:a16="http://schemas.microsoft.com/office/drawing/2014/main" id="{9FDBAC92-C4DA-BF49-B1C5-EB5B64D8A87B}"/>
              </a:ext>
            </a:extLst>
          </p:cNvPr>
          <p:cNvSpPr txBox="1"/>
          <p:nvPr/>
        </p:nvSpPr>
        <p:spPr>
          <a:xfrm>
            <a:off x="189195" y="452842"/>
            <a:ext cx="3541558" cy="1261872"/>
          </a:xfrm>
          <a:prstGeom prst="rect">
            <a:avLst/>
          </a:prstGeom>
          <a:ln>
            <a:noFill/>
          </a:ln>
        </p:spPr>
        <p:txBody>
          <a:bodyPr vert="horz" lIns="91440" tIns="45720" rIns="91440" bIns="45720" rtlCol="0" anchor="ctr">
            <a:normAutofit/>
          </a:bodyPr>
          <a:lstStyle/>
          <a:p>
            <a:pPr algn="r">
              <a:lnSpc>
                <a:spcPct val="90000"/>
              </a:lnSpc>
              <a:spcBef>
                <a:spcPts val="1000"/>
              </a:spcBef>
            </a:pPr>
            <a:r>
              <a:rPr lang="en-US" sz="2000" dirty="0">
                <a:cs typeface="Arial" panose="020B0604020202020204" pitchFamily="34" charset="0"/>
              </a:rPr>
              <a:t>Prototype Implementation </a:t>
            </a:r>
            <a:endParaRPr lang="en-US" sz="2000" kern="1200" dirty="0">
              <a:latin typeface="+mn-lt"/>
              <a:ea typeface="+mn-ea"/>
              <a:cs typeface="+mn-cs"/>
            </a:endParaRPr>
          </a:p>
        </p:txBody>
      </p:sp>
      <p:cxnSp>
        <p:nvCxnSpPr>
          <p:cNvPr id="5" name="Straight Connector 4">
            <a:extLst>
              <a:ext uri="{FF2B5EF4-FFF2-40B4-BE49-F238E27FC236}">
                <a16:creationId xmlns:a16="http://schemas.microsoft.com/office/drawing/2014/main" id="{B5AFE14D-520C-BE42-9378-5586E93D1550}"/>
              </a:ext>
            </a:extLst>
          </p:cNvPr>
          <p:cNvCxnSpPr/>
          <p:nvPr/>
        </p:nvCxnSpPr>
        <p:spPr>
          <a:xfrm>
            <a:off x="4059936" y="623740"/>
            <a:ext cx="0" cy="914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Rounded Rectangle 5">
            <a:extLst>
              <a:ext uri="{FF2B5EF4-FFF2-40B4-BE49-F238E27FC236}">
                <a16:creationId xmlns:a16="http://schemas.microsoft.com/office/drawing/2014/main" id="{C56A8684-72DD-094F-A1A8-0E436E0BCA5F}"/>
              </a:ext>
            </a:extLst>
          </p:cNvPr>
          <p:cNvSpPr/>
          <p:nvPr/>
        </p:nvSpPr>
        <p:spPr>
          <a:xfrm>
            <a:off x="3466473" y="3554272"/>
            <a:ext cx="5260847" cy="727613"/>
          </a:xfrm>
          <a:prstGeom prst="roundRect">
            <a:avLst/>
          </a:prstGeom>
          <a:solidFill>
            <a:srgbClr val="9DDCF3"/>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PT" dirty="0"/>
              <a:t>Containerization Tecnhology</a:t>
            </a:r>
          </a:p>
        </p:txBody>
      </p:sp>
      <p:sp>
        <p:nvSpPr>
          <p:cNvPr id="7" name="Rounded Rectangle 6">
            <a:extLst>
              <a:ext uri="{FF2B5EF4-FFF2-40B4-BE49-F238E27FC236}">
                <a16:creationId xmlns:a16="http://schemas.microsoft.com/office/drawing/2014/main" id="{B2D79713-4A54-A445-80A0-6FA2631FD978}"/>
              </a:ext>
            </a:extLst>
          </p:cNvPr>
          <p:cNvSpPr/>
          <p:nvPr/>
        </p:nvSpPr>
        <p:spPr>
          <a:xfrm>
            <a:off x="3466473" y="5173124"/>
            <a:ext cx="5260848" cy="737011"/>
          </a:xfrm>
          <a:prstGeom prst="roundRect">
            <a:avLst/>
          </a:prstGeom>
          <a:solidFill>
            <a:schemeClr val="accent5">
              <a:lumMod val="60000"/>
              <a:lumOff val="40000"/>
            </a:schemeClr>
          </a:solidFill>
        </p:spPr>
        <p:style>
          <a:lnRef idx="1">
            <a:schemeClr val="accent5"/>
          </a:lnRef>
          <a:fillRef idx="3">
            <a:schemeClr val="accent5"/>
          </a:fillRef>
          <a:effectRef idx="2">
            <a:schemeClr val="accent5"/>
          </a:effectRef>
          <a:fontRef idx="minor">
            <a:schemeClr val="lt1"/>
          </a:fontRef>
        </p:style>
        <p:txBody>
          <a:bodyPr rtlCol="0" anchor="ctr"/>
          <a:lstStyle/>
          <a:p>
            <a:pPr algn="ctr"/>
            <a:r>
              <a:rPr lang="en-PT" dirty="0">
                <a:solidFill>
                  <a:schemeClr val="bg1"/>
                </a:solidFill>
              </a:rPr>
              <a:t>Hypervisor</a:t>
            </a:r>
          </a:p>
        </p:txBody>
      </p:sp>
      <p:sp>
        <p:nvSpPr>
          <p:cNvPr id="8" name="Rounded Rectangle 7">
            <a:extLst>
              <a:ext uri="{FF2B5EF4-FFF2-40B4-BE49-F238E27FC236}">
                <a16:creationId xmlns:a16="http://schemas.microsoft.com/office/drawing/2014/main" id="{6B780872-3A30-E14A-9B44-F00E5800FBFE}"/>
              </a:ext>
            </a:extLst>
          </p:cNvPr>
          <p:cNvSpPr/>
          <p:nvPr/>
        </p:nvSpPr>
        <p:spPr>
          <a:xfrm>
            <a:off x="3466474" y="4324894"/>
            <a:ext cx="5260848" cy="790981"/>
          </a:xfrm>
          <a:prstGeom prst="roundRect">
            <a:avLst/>
          </a:prstGeom>
          <a:solidFill>
            <a:srgbClr val="FFC000">
              <a:alpha val="43000"/>
            </a:srgbClr>
          </a:solidFill>
        </p:spPr>
        <p:style>
          <a:lnRef idx="1">
            <a:schemeClr val="accent6"/>
          </a:lnRef>
          <a:fillRef idx="2">
            <a:schemeClr val="accent6"/>
          </a:fillRef>
          <a:effectRef idx="1">
            <a:schemeClr val="accent6"/>
          </a:effectRef>
          <a:fontRef idx="minor">
            <a:schemeClr val="dk1"/>
          </a:fontRef>
        </p:style>
        <p:txBody>
          <a:bodyPr rtlCol="0" anchor="ctr"/>
          <a:lstStyle/>
          <a:p>
            <a:pPr algn="ctr"/>
            <a:r>
              <a:rPr lang="en-PT" dirty="0"/>
              <a:t>Host OS</a:t>
            </a:r>
          </a:p>
        </p:txBody>
      </p:sp>
      <p:sp>
        <p:nvSpPr>
          <p:cNvPr id="9" name="Rounded Rectangle 8">
            <a:extLst>
              <a:ext uri="{FF2B5EF4-FFF2-40B4-BE49-F238E27FC236}">
                <a16:creationId xmlns:a16="http://schemas.microsoft.com/office/drawing/2014/main" id="{275007A1-35DF-EE49-AFCA-F38B54434305}"/>
              </a:ext>
            </a:extLst>
          </p:cNvPr>
          <p:cNvSpPr/>
          <p:nvPr/>
        </p:nvSpPr>
        <p:spPr>
          <a:xfrm>
            <a:off x="3466474" y="5972198"/>
            <a:ext cx="5260848" cy="790981"/>
          </a:xfrm>
          <a:prstGeom prst="roundRect">
            <a:avLst/>
          </a:prstGeom>
          <a:solidFill>
            <a:srgbClr val="1AA8DD">
              <a:alpha val="48000"/>
            </a:srgbClr>
          </a:solidFill>
        </p:spPr>
        <p:style>
          <a:lnRef idx="0">
            <a:schemeClr val="accent5"/>
          </a:lnRef>
          <a:fillRef idx="3">
            <a:schemeClr val="accent5"/>
          </a:fillRef>
          <a:effectRef idx="3">
            <a:schemeClr val="accent5"/>
          </a:effectRef>
          <a:fontRef idx="minor">
            <a:schemeClr val="lt1"/>
          </a:fontRef>
        </p:style>
        <p:txBody>
          <a:bodyPr rtlCol="0" anchor="ctr"/>
          <a:lstStyle/>
          <a:p>
            <a:pPr algn="ctr"/>
            <a:r>
              <a:rPr lang="en-PT" dirty="0">
                <a:solidFill>
                  <a:schemeClr val="bg1"/>
                </a:solidFill>
              </a:rPr>
              <a:t>Hardware</a:t>
            </a:r>
          </a:p>
        </p:txBody>
      </p:sp>
      <p:sp>
        <p:nvSpPr>
          <p:cNvPr id="10" name="Rounded Rectangle 9">
            <a:extLst>
              <a:ext uri="{FF2B5EF4-FFF2-40B4-BE49-F238E27FC236}">
                <a16:creationId xmlns:a16="http://schemas.microsoft.com/office/drawing/2014/main" id="{465C688C-0916-F648-8737-22D6BAF5B4C3}"/>
              </a:ext>
            </a:extLst>
          </p:cNvPr>
          <p:cNvSpPr/>
          <p:nvPr/>
        </p:nvSpPr>
        <p:spPr>
          <a:xfrm>
            <a:off x="3466473" y="2749607"/>
            <a:ext cx="5260846" cy="727613"/>
          </a:xfrm>
          <a:prstGeom prst="roundRect">
            <a:avLst/>
          </a:prstGeom>
          <a:solidFill>
            <a:srgbClr val="FAFFBF"/>
          </a:solidFill>
          <a:ln w="15875">
            <a:solidFill>
              <a:schemeClr val="tx1"/>
            </a:solidFill>
          </a:ln>
          <a:effectLst/>
        </p:spPr>
        <p:style>
          <a:lnRef idx="0">
            <a:schemeClr val="accent3"/>
          </a:lnRef>
          <a:fillRef idx="3">
            <a:schemeClr val="accent3"/>
          </a:fillRef>
          <a:effectRef idx="3">
            <a:schemeClr val="accent3"/>
          </a:effectRef>
          <a:fontRef idx="minor">
            <a:schemeClr val="lt1"/>
          </a:fontRef>
        </p:style>
        <p:txBody>
          <a:bodyPr rtlCol="0" anchor="ctr"/>
          <a:lstStyle/>
          <a:p>
            <a:pPr algn="ctr"/>
            <a:r>
              <a:rPr lang="en-PT" dirty="0">
                <a:solidFill>
                  <a:schemeClr val="bg1"/>
                </a:solidFill>
              </a:rPr>
              <a:t>TEE Abstraction Layer</a:t>
            </a:r>
          </a:p>
        </p:txBody>
      </p:sp>
      <p:sp>
        <p:nvSpPr>
          <p:cNvPr id="11" name="Rounded Rectangle 10">
            <a:extLst>
              <a:ext uri="{FF2B5EF4-FFF2-40B4-BE49-F238E27FC236}">
                <a16:creationId xmlns:a16="http://schemas.microsoft.com/office/drawing/2014/main" id="{4CDA4A36-32DD-8D4B-960F-4139E887ECC2}"/>
              </a:ext>
            </a:extLst>
          </p:cNvPr>
          <p:cNvSpPr/>
          <p:nvPr/>
        </p:nvSpPr>
        <p:spPr>
          <a:xfrm>
            <a:off x="3466473" y="1977137"/>
            <a:ext cx="2629527" cy="727613"/>
          </a:xfrm>
          <a:prstGeom prst="roundRect">
            <a:avLst/>
          </a:prstGeom>
          <a:solidFill>
            <a:srgbClr val="FF0000">
              <a:alpha val="31000"/>
            </a:srgb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PT" dirty="0"/>
              <a:t>Application</a:t>
            </a:r>
          </a:p>
        </p:txBody>
      </p:sp>
      <p:sp>
        <p:nvSpPr>
          <p:cNvPr id="12" name="Rounded Rectangle 11">
            <a:extLst>
              <a:ext uri="{FF2B5EF4-FFF2-40B4-BE49-F238E27FC236}">
                <a16:creationId xmlns:a16="http://schemas.microsoft.com/office/drawing/2014/main" id="{D966A635-5117-E749-9993-D252BA0ED866}"/>
              </a:ext>
            </a:extLst>
          </p:cNvPr>
          <p:cNvSpPr/>
          <p:nvPr/>
        </p:nvSpPr>
        <p:spPr>
          <a:xfrm>
            <a:off x="3580774" y="6096323"/>
            <a:ext cx="1600200" cy="528638"/>
          </a:xfrm>
          <a:prstGeom prst="roundRect">
            <a:avLst/>
          </a:prstGeom>
          <a:solidFill>
            <a:schemeClr val="tx1"/>
          </a:solid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PT" dirty="0">
                <a:solidFill>
                  <a:sysClr val="windowText" lastClr="000000"/>
                </a:solidFill>
              </a:rPr>
              <a:t>TEE</a:t>
            </a:r>
          </a:p>
        </p:txBody>
      </p:sp>
      <p:pic>
        <p:nvPicPr>
          <p:cNvPr id="13" name="Graphic 12" descr="Processor outline">
            <a:extLst>
              <a:ext uri="{FF2B5EF4-FFF2-40B4-BE49-F238E27FC236}">
                <a16:creationId xmlns:a16="http://schemas.microsoft.com/office/drawing/2014/main" id="{65AE8F3F-66E7-AE4F-80A6-3FABB9248CC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380874" y="5999355"/>
            <a:ext cx="736664" cy="736664"/>
          </a:xfrm>
          <a:prstGeom prst="rect">
            <a:avLst/>
          </a:prstGeom>
        </p:spPr>
      </p:pic>
      <p:sp>
        <p:nvSpPr>
          <p:cNvPr id="14" name="Rounded Rectangle 13">
            <a:extLst>
              <a:ext uri="{FF2B5EF4-FFF2-40B4-BE49-F238E27FC236}">
                <a16:creationId xmlns:a16="http://schemas.microsoft.com/office/drawing/2014/main" id="{4CD0DC0A-212C-454D-871B-BAAE6E58EDEF}"/>
              </a:ext>
            </a:extLst>
          </p:cNvPr>
          <p:cNvSpPr/>
          <p:nvPr/>
        </p:nvSpPr>
        <p:spPr>
          <a:xfrm>
            <a:off x="6096000" y="1971871"/>
            <a:ext cx="2629527" cy="727613"/>
          </a:xfrm>
          <a:prstGeom prst="roundRect">
            <a:avLst/>
          </a:prstGeom>
          <a:solidFill>
            <a:srgbClr val="FF0000">
              <a:alpha val="31000"/>
            </a:srgbClr>
          </a:solidFill>
          <a:ln w="158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PT" dirty="0"/>
              <a:t>Local Attestation Service</a:t>
            </a:r>
          </a:p>
        </p:txBody>
      </p:sp>
      <p:sp>
        <p:nvSpPr>
          <p:cNvPr id="16" name="Slide Number Placeholder 5">
            <a:extLst>
              <a:ext uri="{FF2B5EF4-FFF2-40B4-BE49-F238E27FC236}">
                <a16:creationId xmlns:a16="http://schemas.microsoft.com/office/drawing/2014/main" id="{3132AB46-0A41-F04E-A898-09C03038B889}"/>
              </a:ext>
            </a:extLst>
          </p:cNvPr>
          <p:cNvSpPr>
            <a:spLocks noGrp="1"/>
          </p:cNvSpPr>
          <p:nvPr>
            <p:ph type="sldNum" sz="quarter" idx="12"/>
          </p:nvPr>
        </p:nvSpPr>
        <p:spPr>
          <a:xfrm>
            <a:off x="11008650" y="6235360"/>
            <a:ext cx="1062155" cy="490599"/>
          </a:xfrm>
        </p:spPr>
        <p:txBody>
          <a:bodyPr/>
          <a:lstStyle/>
          <a:p>
            <a:fld id="{A9135C31-6AD0-CA46-9D97-A5A6BD1305E0}" type="slidenum">
              <a:rPr lang="pt-PT" smtClean="0"/>
              <a:t>21</a:t>
            </a:fld>
            <a:endParaRPr lang="pt-PT" dirty="0"/>
          </a:p>
        </p:txBody>
      </p:sp>
    </p:spTree>
    <p:extLst>
      <p:ext uri="{BB962C8B-B14F-4D97-AF65-F5344CB8AC3E}">
        <p14:creationId xmlns:p14="http://schemas.microsoft.com/office/powerpoint/2010/main" val="12219369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20" name="Rounded Rectangle 19">
            <a:extLst>
              <a:ext uri="{FF2B5EF4-FFF2-40B4-BE49-F238E27FC236}">
                <a16:creationId xmlns:a16="http://schemas.microsoft.com/office/drawing/2014/main" id="{66CA20A7-1910-6D49-BE4A-A77DED24BE59}"/>
              </a:ext>
            </a:extLst>
          </p:cNvPr>
          <p:cNvSpPr/>
          <p:nvPr/>
        </p:nvSpPr>
        <p:spPr>
          <a:xfrm>
            <a:off x="3466473" y="5173124"/>
            <a:ext cx="5260848" cy="737011"/>
          </a:xfrm>
          <a:prstGeom prst="roundRect">
            <a:avLst/>
          </a:prstGeom>
          <a:solidFill>
            <a:schemeClr val="accent5">
              <a:lumMod val="60000"/>
              <a:lumOff val="40000"/>
            </a:schemeClr>
          </a:solidFill>
        </p:spPr>
        <p:style>
          <a:lnRef idx="1">
            <a:schemeClr val="accent5"/>
          </a:lnRef>
          <a:fillRef idx="3">
            <a:schemeClr val="accent5"/>
          </a:fillRef>
          <a:effectRef idx="2">
            <a:schemeClr val="accent5"/>
          </a:effectRef>
          <a:fontRef idx="minor">
            <a:schemeClr val="lt1"/>
          </a:fontRef>
        </p:style>
        <p:txBody>
          <a:bodyPr rtlCol="0" anchor="ctr"/>
          <a:lstStyle/>
          <a:p>
            <a:pPr algn="ctr"/>
            <a:r>
              <a:rPr lang="en-PT" dirty="0">
                <a:solidFill>
                  <a:schemeClr val="bg1"/>
                </a:solidFill>
              </a:rPr>
              <a:t>Hypervisor</a:t>
            </a:r>
          </a:p>
        </p:txBody>
      </p:sp>
      <p:sp>
        <p:nvSpPr>
          <p:cNvPr id="23" name="Rounded Rectangle 22">
            <a:extLst>
              <a:ext uri="{FF2B5EF4-FFF2-40B4-BE49-F238E27FC236}">
                <a16:creationId xmlns:a16="http://schemas.microsoft.com/office/drawing/2014/main" id="{F77CE702-FE48-6746-881D-B20AC2E0CE88}"/>
              </a:ext>
            </a:extLst>
          </p:cNvPr>
          <p:cNvSpPr/>
          <p:nvPr/>
        </p:nvSpPr>
        <p:spPr>
          <a:xfrm>
            <a:off x="3466474" y="5972198"/>
            <a:ext cx="5260848" cy="790981"/>
          </a:xfrm>
          <a:prstGeom prst="roundRect">
            <a:avLst/>
          </a:prstGeom>
          <a:solidFill>
            <a:srgbClr val="1AA8DD">
              <a:alpha val="48000"/>
            </a:srgbClr>
          </a:solidFill>
        </p:spPr>
        <p:style>
          <a:lnRef idx="0">
            <a:schemeClr val="accent5"/>
          </a:lnRef>
          <a:fillRef idx="3">
            <a:schemeClr val="accent5"/>
          </a:fillRef>
          <a:effectRef idx="3">
            <a:schemeClr val="accent5"/>
          </a:effectRef>
          <a:fontRef idx="minor">
            <a:schemeClr val="lt1"/>
          </a:fontRef>
        </p:style>
        <p:txBody>
          <a:bodyPr rtlCol="0" anchor="ctr"/>
          <a:lstStyle/>
          <a:p>
            <a:pPr algn="ctr"/>
            <a:r>
              <a:rPr lang="en-PT" dirty="0">
                <a:solidFill>
                  <a:schemeClr val="bg1"/>
                </a:solidFill>
              </a:rPr>
              <a:t>Hardware</a:t>
            </a:r>
          </a:p>
        </p:txBody>
      </p:sp>
      <p:sp>
        <p:nvSpPr>
          <p:cNvPr id="29" name="Rounded Rectangle 28">
            <a:extLst>
              <a:ext uri="{FF2B5EF4-FFF2-40B4-BE49-F238E27FC236}">
                <a16:creationId xmlns:a16="http://schemas.microsoft.com/office/drawing/2014/main" id="{B6E03445-F0F7-C840-884C-995979D7C845}"/>
              </a:ext>
            </a:extLst>
          </p:cNvPr>
          <p:cNvSpPr/>
          <p:nvPr/>
        </p:nvSpPr>
        <p:spPr>
          <a:xfrm>
            <a:off x="3580774" y="6096323"/>
            <a:ext cx="1600200" cy="528638"/>
          </a:xfrm>
          <a:prstGeom prst="roundRect">
            <a:avLst/>
          </a:prstGeom>
          <a:solidFill>
            <a:schemeClr val="tx1"/>
          </a:solid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PT" dirty="0">
                <a:solidFill>
                  <a:sysClr val="windowText" lastClr="000000"/>
                </a:solidFill>
              </a:rPr>
              <a:t>TEE</a:t>
            </a:r>
          </a:p>
        </p:txBody>
      </p:sp>
      <p:sp>
        <p:nvSpPr>
          <p:cNvPr id="3" name="Title 1">
            <a:extLst>
              <a:ext uri="{FF2B5EF4-FFF2-40B4-BE49-F238E27FC236}">
                <a16:creationId xmlns:a16="http://schemas.microsoft.com/office/drawing/2014/main" id="{2700E860-BE6C-C149-891C-4D7E0A3D9B38}"/>
              </a:ext>
            </a:extLst>
          </p:cNvPr>
          <p:cNvSpPr>
            <a:spLocks noGrp="1"/>
          </p:cNvSpPr>
          <p:nvPr>
            <p:ph type="title"/>
          </p:nvPr>
        </p:nvSpPr>
        <p:spPr>
          <a:xfrm>
            <a:off x="4379976" y="452842"/>
            <a:ext cx="7128852" cy="1261872"/>
          </a:xfrm>
        </p:spPr>
        <p:txBody>
          <a:bodyPr vert="horz" lIns="91440" tIns="45720" rIns="91440" bIns="45720" rtlCol="0" anchor="ctr">
            <a:normAutofit/>
          </a:bodyPr>
          <a:lstStyle/>
          <a:p>
            <a:r>
              <a:rPr lang="en-US" sz="4800" kern="1200" dirty="0">
                <a:solidFill>
                  <a:schemeClr val="tx1"/>
                </a:solidFill>
                <a:cs typeface="Arial" panose="020B0604020202020204" pitchFamily="34" charset="0"/>
              </a:rPr>
              <a:t>Key Value Store</a:t>
            </a:r>
          </a:p>
        </p:txBody>
      </p:sp>
      <p:sp>
        <p:nvSpPr>
          <p:cNvPr id="4" name="TextBox 3">
            <a:extLst>
              <a:ext uri="{FF2B5EF4-FFF2-40B4-BE49-F238E27FC236}">
                <a16:creationId xmlns:a16="http://schemas.microsoft.com/office/drawing/2014/main" id="{9FDBAC92-C4DA-BF49-B1C5-EB5B64D8A87B}"/>
              </a:ext>
            </a:extLst>
          </p:cNvPr>
          <p:cNvSpPr txBox="1"/>
          <p:nvPr/>
        </p:nvSpPr>
        <p:spPr>
          <a:xfrm>
            <a:off x="189195" y="452842"/>
            <a:ext cx="3541558" cy="1261872"/>
          </a:xfrm>
          <a:prstGeom prst="rect">
            <a:avLst/>
          </a:prstGeom>
          <a:ln>
            <a:noFill/>
          </a:ln>
        </p:spPr>
        <p:txBody>
          <a:bodyPr vert="horz" lIns="91440" tIns="45720" rIns="91440" bIns="45720" rtlCol="0" anchor="ctr">
            <a:normAutofit/>
          </a:bodyPr>
          <a:lstStyle/>
          <a:p>
            <a:pPr algn="r">
              <a:lnSpc>
                <a:spcPct val="90000"/>
              </a:lnSpc>
              <a:spcBef>
                <a:spcPts val="1000"/>
              </a:spcBef>
            </a:pPr>
            <a:r>
              <a:rPr lang="en-US" sz="2000" dirty="0">
                <a:cs typeface="Arial" panose="020B0604020202020204" pitchFamily="34" charset="0"/>
              </a:rPr>
              <a:t>Prototype Implementation </a:t>
            </a:r>
            <a:endParaRPr lang="en-US" sz="2000" dirty="0"/>
          </a:p>
        </p:txBody>
      </p:sp>
      <p:cxnSp>
        <p:nvCxnSpPr>
          <p:cNvPr id="5" name="Straight Connector 4">
            <a:extLst>
              <a:ext uri="{FF2B5EF4-FFF2-40B4-BE49-F238E27FC236}">
                <a16:creationId xmlns:a16="http://schemas.microsoft.com/office/drawing/2014/main" id="{B5AFE14D-520C-BE42-9378-5586E93D1550}"/>
              </a:ext>
            </a:extLst>
          </p:cNvPr>
          <p:cNvCxnSpPr/>
          <p:nvPr/>
        </p:nvCxnSpPr>
        <p:spPr>
          <a:xfrm>
            <a:off x="4059936" y="623740"/>
            <a:ext cx="0" cy="914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Rounded Rectangle 17">
            <a:extLst>
              <a:ext uri="{FF2B5EF4-FFF2-40B4-BE49-F238E27FC236}">
                <a16:creationId xmlns:a16="http://schemas.microsoft.com/office/drawing/2014/main" id="{4265B3CE-6407-4245-9C52-74AEAB823363}"/>
              </a:ext>
            </a:extLst>
          </p:cNvPr>
          <p:cNvSpPr/>
          <p:nvPr/>
        </p:nvSpPr>
        <p:spPr>
          <a:xfrm>
            <a:off x="3466473" y="3554272"/>
            <a:ext cx="5260847" cy="727613"/>
          </a:xfrm>
          <a:prstGeom prst="roundRect">
            <a:avLst/>
          </a:prstGeom>
          <a:solidFill>
            <a:srgbClr val="9DDCF3"/>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PT" dirty="0"/>
          </a:p>
        </p:txBody>
      </p:sp>
      <p:pic>
        <p:nvPicPr>
          <p:cNvPr id="24" name="Picture 23" descr="Icon&#10;&#10;Description automatically generated with low confidence">
            <a:extLst>
              <a:ext uri="{FF2B5EF4-FFF2-40B4-BE49-F238E27FC236}">
                <a16:creationId xmlns:a16="http://schemas.microsoft.com/office/drawing/2014/main" id="{35D4FD2D-7467-8345-9876-4CEB5AED49E9}"/>
              </a:ext>
            </a:extLst>
          </p:cNvPr>
          <p:cNvPicPr>
            <a:picLocks noChangeAspect="1"/>
          </p:cNvPicPr>
          <p:nvPr/>
        </p:nvPicPr>
        <p:blipFill>
          <a:blip r:embed="rId3"/>
          <a:stretch>
            <a:fillRect/>
          </a:stretch>
        </p:blipFill>
        <p:spPr>
          <a:xfrm>
            <a:off x="-1179817" y="2737513"/>
            <a:ext cx="5812911" cy="3291648"/>
          </a:xfrm>
          <a:prstGeom prst="rect">
            <a:avLst/>
          </a:prstGeom>
        </p:spPr>
      </p:pic>
      <p:sp>
        <p:nvSpPr>
          <p:cNvPr id="21" name="Rounded Rectangle 20">
            <a:extLst>
              <a:ext uri="{FF2B5EF4-FFF2-40B4-BE49-F238E27FC236}">
                <a16:creationId xmlns:a16="http://schemas.microsoft.com/office/drawing/2014/main" id="{A5B8D1C9-2472-6D49-B4A0-55D796052873}"/>
              </a:ext>
            </a:extLst>
          </p:cNvPr>
          <p:cNvSpPr/>
          <p:nvPr/>
        </p:nvSpPr>
        <p:spPr>
          <a:xfrm>
            <a:off x="3466474" y="4324894"/>
            <a:ext cx="5260848" cy="790981"/>
          </a:xfrm>
          <a:prstGeom prst="roundRect">
            <a:avLst/>
          </a:prstGeom>
          <a:solidFill>
            <a:srgbClr val="FFC000">
              <a:alpha val="43000"/>
            </a:srgbClr>
          </a:solidFill>
        </p:spPr>
        <p:style>
          <a:lnRef idx="1">
            <a:schemeClr val="accent6"/>
          </a:lnRef>
          <a:fillRef idx="2">
            <a:schemeClr val="accent6"/>
          </a:fillRef>
          <a:effectRef idx="1">
            <a:schemeClr val="accent6"/>
          </a:effectRef>
          <a:fontRef idx="minor">
            <a:schemeClr val="dk1"/>
          </a:fontRef>
        </p:style>
        <p:txBody>
          <a:bodyPr rtlCol="0" anchor="ctr"/>
          <a:lstStyle/>
          <a:p>
            <a:pPr algn="ctr"/>
            <a:endParaRPr lang="en-PT" dirty="0"/>
          </a:p>
        </p:txBody>
      </p:sp>
      <p:sp>
        <p:nvSpPr>
          <p:cNvPr id="26" name="Rounded Rectangle 25">
            <a:extLst>
              <a:ext uri="{FF2B5EF4-FFF2-40B4-BE49-F238E27FC236}">
                <a16:creationId xmlns:a16="http://schemas.microsoft.com/office/drawing/2014/main" id="{2F9407E6-967E-D04E-87A1-1B60384C02EE}"/>
              </a:ext>
            </a:extLst>
          </p:cNvPr>
          <p:cNvSpPr/>
          <p:nvPr/>
        </p:nvSpPr>
        <p:spPr>
          <a:xfrm>
            <a:off x="3466473" y="2749607"/>
            <a:ext cx="5260846" cy="727613"/>
          </a:xfrm>
          <a:prstGeom prst="roundRect">
            <a:avLst/>
          </a:prstGeom>
          <a:solidFill>
            <a:srgbClr val="FAFFBF"/>
          </a:solidFill>
          <a:ln w="15875">
            <a:solidFill>
              <a:schemeClr val="tx1"/>
            </a:solidFill>
          </a:ln>
          <a:effectLst/>
        </p:spPr>
        <p:style>
          <a:lnRef idx="0">
            <a:schemeClr val="accent3"/>
          </a:lnRef>
          <a:fillRef idx="3">
            <a:schemeClr val="accent3"/>
          </a:fillRef>
          <a:effectRef idx="3">
            <a:schemeClr val="accent3"/>
          </a:effectRef>
          <a:fontRef idx="minor">
            <a:schemeClr val="lt1"/>
          </a:fontRef>
        </p:style>
        <p:txBody>
          <a:bodyPr rtlCol="0" anchor="ctr"/>
          <a:lstStyle/>
          <a:p>
            <a:pPr algn="ctr"/>
            <a:endParaRPr lang="en-PT" dirty="0">
              <a:solidFill>
                <a:schemeClr val="bg1"/>
              </a:solidFill>
            </a:endParaRPr>
          </a:p>
        </p:txBody>
      </p:sp>
      <p:sp>
        <p:nvSpPr>
          <p:cNvPr id="28" name="Rounded Rectangle 27">
            <a:extLst>
              <a:ext uri="{FF2B5EF4-FFF2-40B4-BE49-F238E27FC236}">
                <a16:creationId xmlns:a16="http://schemas.microsoft.com/office/drawing/2014/main" id="{A2CB9249-51BF-9A41-960D-EDF881D13265}"/>
              </a:ext>
            </a:extLst>
          </p:cNvPr>
          <p:cNvSpPr/>
          <p:nvPr/>
        </p:nvSpPr>
        <p:spPr>
          <a:xfrm>
            <a:off x="3466473" y="1977137"/>
            <a:ext cx="2629527" cy="727613"/>
          </a:xfrm>
          <a:prstGeom prst="roundRect">
            <a:avLst/>
          </a:prstGeom>
          <a:solidFill>
            <a:srgbClr val="FF0000">
              <a:alpha val="31000"/>
            </a:srgb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PT" dirty="0"/>
          </a:p>
        </p:txBody>
      </p:sp>
      <p:sp>
        <p:nvSpPr>
          <p:cNvPr id="31" name="Rounded Rectangle 30">
            <a:extLst>
              <a:ext uri="{FF2B5EF4-FFF2-40B4-BE49-F238E27FC236}">
                <a16:creationId xmlns:a16="http://schemas.microsoft.com/office/drawing/2014/main" id="{1CBF4780-0800-6F4B-BF4B-7C4B92E5A533}"/>
              </a:ext>
            </a:extLst>
          </p:cNvPr>
          <p:cNvSpPr/>
          <p:nvPr/>
        </p:nvSpPr>
        <p:spPr>
          <a:xfrm>
            <a:off x="6096000" y="1971871"/>
            <a:ext cx="2629527" cy="727613"/>
          </a:xfrm>
          <a:prstGeom prst="roundRect">
            <a:avLst/>
          </a:prstGeom>
          <a:solidFill>
            <a:srgbClr val="FF0000">
              <a:alpha val="31000"/>
            </a:srgbClr>
          </a:solidFill>
          <a:ln w="158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r>
              <a:rPr lang="en-PT" sz="1400" dirty="0"/>
              <a:t>Attestation Service</a:t>
            </a:r>
          </a:p>
        </p:txBody>
      </p:sp>
      <p:pic>
        <p:nvPicPr>
          <p:cNvPr id="32" name="Picture 31">
            <a:extLst>
              <a:ext uri="{FF2B5EF4-FFF2-40B4-BE49-F238E27FC236}">
                <a16:creationId xmlns:a16="http://schemas.microsoft.com/office/drawing/2014/main" id="{82CCC66A-1DED-F448-9D2F-AB70C312572A}"/>
              </a:ext>
            </a:extLst>
          </p:cNvPr>
          <p:cNvPicPr>
            <a:picLocks noChangeAspect="1"/>
          </p:cNvPicPr>
          <p:nvPr/>
        </p:nvPicPr>
        <p:blipFill>
          <a:blip r:embed="rId4"/>
          <a:stretch>
            <a:fillRect/>
          </a:stretch>
        </p:blipFill>
        <p:spPr>
          <a:xfrm>
            <a:off x="5331690" y="3995140"/>
            <a:ext cx="1528618" cy="1528618"/>
          </a:xfrm>
          <a:prstGeom prst="rect">
            <a:avLst/>
          </a:prstGeom>
        </p:spPr>
      </p:pic>
      <p:pic>
        <p:nvPicPr>
          <p:cNvPr id="33" name="Picture 32">
            <a:extLst>
              <a:ext uri="{FF2B5EF4-FFF2-40B4-BE49-F238E27FC236}">
                <a16:creationId xmlns:a16="http://schemas.microsoft.com/office/drawing/2014/main" id="{17301170-B779-4D45-B40A-4A31FAF01BC8}"/>
              </a:ext>
            </a:extLst>
          </p:cNvPr>
          <p:cNvPicPr>
            <a:picLocks noChangeAspect="1"/>
          </p:cNvPicPr>
          <p:nvPr/>
        </p:nvPicPr>
        <p:blipFill>
          <a:blip r:embed="rId5"/>
          <a:stretch>
            <a:fillRect/>
          </a:stretch>
        </p:blipFill>
        <p:spPr>
          <a:xfrm>
            <a:off x="5673118" y="3564834"/>
            <a:ext cx="845763" cy="719905"/>
          </a:xfrm>
          <a:prstGeom prst="rect">
            <a:avLst/>
          </a:prstGeom>
        </p:spPr>
      </p:pic>
      <p:pic>
        <p:nvPicPr>
          <p:cNvPr id="34" name="Picture 33" descr="Icon&#10;&#10;Description automatically generated">
            <a:extLst>
              <a:ext uri="{FF2B5EF4-FFF2-40B4-BE49-F238E27FC236}">
                <a16:creationId xmlns:a16="http://schemas.microsoft.com/office/drawing/2014/main" id="{061B552E-1112-F642-B3F8-F32C293010FC}"/>
              </a:ext>
            </a:extLst>
          </p:cNvPr>
          <p:cNvPicPr>
            <a:picLocks noChangeAspect="1"/>
          </p:cNvPicPr>
          <p:nvPr/>
        </p:nvPicPr>
        <p:blipFill>
          <a:blip r:embed="rId6"/>
          <a:stretch>
            <a:fillRect/>
          </a:stretch>
        </p:blipFill>
        <p:spPr>
          <a:xfrm>
            <a:off x="5189062" y="2942648"/>
            <a:ext cx="1813873" cy="357333"/>
          </a:xfrm>
          <a:prstGeom prst="rect">
            <a:avLst/>
          </a:prstGeom>
        </p:spPr>
      </p:pic>
      <p:pic>
        <p:nvPicPr>
          <p:cNvPr id="36" name="Picture 35">
            <a:extLst>
              <a:ext uri="{FF2B5EF4-FFF2-40B4-BE49-F238E27FC236}">
                <a16:creationId xmlns:a16="http://schemas.microsoft.com/office/drawing/2014/main" id="{22AC4CE0-4485-FE49-A6B3-355DD14DD032}"/>
              </a:ext>
            </a:extLst>
          </p:cNvPr>
          <p:cNvPicPr>
            <a:picLocks noChangeAspect="1"/>
          </p:cNvPicPr>
          <p:nvPr/>
        </p:nvPicPr>
        <p:blipFill>
          <a:blip r:embed="rId7"/>
          <a:stretch>
            <a:fillRect/>
          </a:stretch>
        </p:blipFill>
        <p:spPr>
          <a:xfrm>
            <a:off x="4113718" y="2105618"/>
            <a:ext cx="1444752" cy="481584"/>
          </a:xfrm>
          <a:prstGeom prst="rect">
            <a:avLst/>
          </a:prstGeom>
        </p:spPr>
      </p:pic>
      <p:pic>
        <p:nvPicPr>
          <p:cNvPr id="1026" name="Picture 2">
            <a:extLst>
              <a:ext uri="{FF2B5EF4-FFF2-40B4-BE49-F238E27FC236}">
                <a16:creationId xmlns:a16="http://schemas.microsoft.com/office/drawing/2014/main" id="{5F9FE050-C17E-FA4F-8290-1A2024C88C7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873998" y="1903836"/>
            <a:ext cx="833677" cy="833677"/>
          </a:xfrm>
          <a:prstGeom prst="rect">
            <a:avLst/>
          </a:prstGeom>
          <a:noFill/>
          <a:extLst>
            <a:ext uri="{909E8E84-426E-40DD-AFC4-6F175D3DCCD1}">
              <a14:hiddenFill xmlns:a14="http://schemas.microsoft.com/office/drawing/2010/main">
                <a:solidFill>
                  <a:srgbClr val="FFFFFF"/>
                </a:solidFill>
              </a14:hiddenFill>
            </a:ext>
          </a:extLst>
        </p:spPr>
      </p:pic>
      <p:sp>
        <p:nvSpPr>
          <p:cNvPr id="22" name="Slide Number Placeholder 5">
            <a:extLst>
              <a:ext uri="{FF2B5EF4-FFF2-40B4-BE49-F238E27FC236}">
                <a16:creationId xmlns:a16="http://schemas.microsoft.com/office/drawing/2014/main" id="{9C033EF0-D96C-3641-A763-469B063C9CC9}"/>
              </a:ext>
            </a:extLst>
          </p:cNvPr>
          <p:cNvSpPr>
            <a:spLocks noGrp="1"/>
          </p:cNvSpPr>
          <p:nvPr>
            <p:ph type="sldNum" sz="quarter" idx="12"/>
          </p:nvPr>
        </p:nvSpPr>
        <p:spPr>
          <a:xfrm>
            <a:off x="11008650" y="6235360"/>
            <a:ext cx="1062155" cy="490599"/>
          </a:xfrm>
        </p:spPr>
        <p:txBody>
          <a:bodyPr/>
          <a:lstStyle/>
          <a:p>
            <a:fld id="{A9135C31-6AD0-CA46-9D97-A5A6BD1305E0}" type="slidenum">
              <a:rPr lang="pt-PT" smtClean="0"/>
              <a:t>22</a:t>
            </a:fld>
            <a:endParaRPr lang="pt-PT" dirty="0"/>
          </a:p>
        </p:txBody>
      </p:sp>
    </p:spTree>
    <p:extLst>
      <p:ext uri="{BB962C8B-B14F-4D97-AF65-F5344CB8AC3E}">
        <p14:creationId xmlns:p14="http://schemas.microsoft.com/office/powerpoint/2010/main" val="663414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2000" fill="hold"/>
                                        <p:tgtEl>
                                          <p:spTgt spid="24"/>
                                        </p:tgtEl>
                                      </p:cBhvr>
                                      <p:by x="25000" y="25000"/>
                                    </p:animScale>
                                  </p:childTnLst>
                                </p:cTn>
                              </p:par>
                              <p:par>
                                <p:cTn id="7" presetID="0" presetClass="path" presetSubtype="0" accel="50000" decel="50000" fill="hold" nodeType="withEffect">
                                  <p:stCondLst>
                                    <p:cond delay="0"/>
                                  </p:stCondLst>
                                  <p:childTnLst>
                                    <p:animMotion origin="layout" path="M 0.00273 0.01181 L 0.24778 0.28935 " pathEditMode="relative" rAng="0" ptsTypes="AA">
                                      <p:cBhvr>
                                        <p:cTn id="8" dur="2000" fill="hold"/>
                                        <p:tgtEl>
                                          <p:spTgt spid="24"/>
                                        </p:tgtEl>
                                        <p:attrNameLst>
                                          <p:attrName>ppt_x</p:attrName>
                                          <p:attrName>ppt_y</p:attrName>
                                        </p:attrNameLst>
                                      </p:cBhvr>
                                      <p:rCtr x="12253" y="1386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20" name="Rounded Rectangle 19">
            <a:extLst>
              <a:ext uri="{FF2B5EF4-FFF2-40B4-BE49-F238E27FC236}">
                <a16:creationId xmlns:a16="http://schemas.microsoft.com/office/drawing/2014/main" id="{66CA20A7-1910-6D49-BE4A-A77DED24BE59}"/>
              </a:ext>
            </a:extLst>
          </p:cNvPr>
          <p:cNvSpPr/>
          <p:nvPr/>
        </p:nvSpPr>
        <p:spPr>
          <a:xfrm>
            <a:off x="3466473" y="5173124"/>
            <a:ext cx="5260848" cy="737011"/>
          </a:xfrm>
          <a:prstGeom prst="roundRect">
            <a:avLst/>
          </a:prstGeom>
          <a:solidFill>
            <a:schemeClr val="accent5">
              <a:lumMod val="60000"/>
              <a:lumOff val="40000"/>
            </a:schemeClr>
          </a:solidFill>
        </p:spPr>
        <p:style>
          <a:lnRef idx="1">
            <a:schemeClr val="accent5"/>
          </a:lnRef>
          <a:fillRef idx="3">
            <a:schemeClr val="accent5"/>
          </a:fillRef>
          <a:effectRef idx="2">
            <a:schemeClr val="accent5"/>
          </a:effectRef>
          <a:fontRef idx="minor">
            <a:schemeClr val="lt1"/>
          </a:fontRef>
        </p:style>
        <p:txBody>
          <a:bodyPr rtlCol="0" anchor="ctr"/>
          <a:lstStyle/>
          <a:p>
            <a:pPr algn="ctr"/>
            <a:r>
              <a:rPr lang="en-PT" dirty="0">
                <a:solidFill>
                  <a:schemeClr val="bg1"/>
                </a:solidFill>
              </a:rPr>
              <a:t>Hypervisor</a:t>
            </a:r>
          </a:p>
        </p:txBody>
      </p:sp>
      <p:sp>
        <p:nvSpPr>
          <p:cNvPr id="23" name="Rounded Rectangle 22">
            <a:extLst>
              <a:ext uri="{FF2B5EF4-FFF2-40B4-BE49-F238E27FC236}">
                <a16:creationId xmlns:a16="http://schemas.microsoft.com/office/drawing/2014/main" id="{F77CE702-FE48-6746-881D-B20AC2E0CE88}"/>
              </a:ext>
            </a:extLst>
          </p:cNvPr>
          <p:cNvSpPr/>
          <p:nvPr/>
        </p:nvSpPr>
        <p:spPr>
          <a:xfrm>
            <a:off x="3466474" y="5972198"/>
            <a:ext cx="5260848" cy="790981"/>
          </a:xfrm>
          <a:prstGeom prst="roundRect">
            <a:avLst/>
          </a:prstGeom>
          <a:solidFill>
            <a:srgbClr val="1AA8DD">
              <a:alpha val="48000"/>
            </a:srgbClr>
          </a:solidFill>
        </p:spPr>
        <p:style>
          <a:lnRef idx="0">
            <a:schemeClr val="accent5"/>
          </a:lnRef>
          <a:fillRef idx="3">
            <a:schemeClr val="accent5"/>
          </a:fillRef>
          <a:effectRef idx="3">
            <a:schemeClr val="accent5"/>
          </a:effectRef>
          <a:fontRef idx="minor">
            <a:schemeClr val="lt1"/>
          </a:fontRef>
        </p:style>
        <p:txBody>
          <a:bodyPr rtlCol="0" anchor="ctr"/>
          <a:lstStyle/>
          <a:p>
            <a:pPr algn="ctr"/>
            <a:r>
              <a:rPr lang="en-PT" dirty="0">
                <a:solidFill>
                  <a:schemeClr val="bg1"/>
                </a:solidFill>
              </a:rPr>
              <a:t>Hardware</a:t>
            </a:r>
          </a:p>
        </p:txBody>
      </p:sp>
      <p:sp>
        <p:nvSpPr>
          <p:cNvPr id="29" name="Rounded Rectangle 28">
            <a:extLst>
              <a:ext uri="{FF2B5EF4-FFF2-40B4-BE49-F238E27FC236}">
                <a16:creationId xmlns:a16="http://schemas.microsoft.com/office/drawing/2014/main" id="{B6E03445-F0F7-C840-884C-995979D7C845}"/>
              </a:ext>
            </a:extLst>
          </p:cNvPr>
          <p:cNvSpPr/>
          <p:nvPr/>
        </p:nvSpPr>
        <p:spPr>
          <a:xfrm>
            <a:off x="3580774" y="6096323"/>
            <a:ext cx="1600200" cy="528638"/>
          </a:xfrm>
          <a:prstGeom prst="roundRect">
            <a:avLst/>
          </a:prstGeom>
          <a:solidFill>
            <a:schemeClr val="tx1"/>
          </a:solid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PT" dirty="0">
                <a:solidFill>
                  <a:sysClr val="windowText" lastClr="000000"/>
                </a:solidFill>
              </a:rPr>
              <a:t>TEE</a:t>
            </a:r>
          </a:p>
        </p:txBody>
      </p:sp>
      <p:sp>
        <p:nvSpPr>
          <p:cNvPr id="3" name="Title 1">
            <a:extLst>
              <a:ext uri="{FF2B5EF4-FFF2-40B4-BE49-F238E27FC236}">
                <a16:creationId xmlns:a16="http://schemas.microsoft.com/office/drawing/2014/main" id="{2700E860-BE6C-C149-891C-4D7E0A3D9B38}"/>
              </a:ext>
            </a:extLst>
          </p:cNvPr>
          <p:cNvSpPr>
            <a:spLocks noGrp="1"/>
          </p:cNvSpPr>
          <p:nvPr>
            <p:ph type="title"/>
          </p:nvPr>
        </p:nvSpPr>
        <p:spPr>
          <a:xfrm>
            <a:off x="4379976" y="452842"/>
            <a:ext cx="7128852" cy="1261872"/>
          </a:xfrm>
        </p:spPr>
        <p:txBody>
          <a:bodyPr vert="horz" lIns="91440" tIns="45720" rIns="91440" bIns="45720" rtlCol="0" anchor="ctr">
            <a:normAutofit/>
          </a:bodyPr>
          <a:lstStyle/>
          <a:p>
            <a:r>
              <a:rPr lang="en-US" sz="4800" kern="1200" dirty="0">
                <a:solidFill>
                  <a:schemeClr val="tx1"/>
                </a:solidFill>
                <a:cs typeface="Arial" panose="020B0604020202020204" pitchFamily="34" charset="0"/>
              </a:rPr>
              <a:t>Proxy</a:t>
            </a:r>
          </a:p>
        </p:txBody>
      </p:sp>
      <p:sp>
        <p:nvSpPr>
          <p:cNvPr id="4" name="TextBox 3">
            <a:extLst>
              <a:ext uri="{FF2B5EF4-FFF2-40B4-BE49-F238E27FC236}">
                <a16:creationId xmlns:a16="http://schemas.microsoft.com/office/drawing/2014/main" id="{9FDBAC92-C4DA-BF49-B1C5-EB5B64D8A87B}"/>
              </a:ext>
            </a:extLst>
          </p:cNvPr>
          <p:cNvSpPr txBox="1"/>
          <p:nvPr/>
        </p:nvSpPr>
        <p:spPr>
          <a:xfrm>
            <a:off x="189195" y="452842"/>
            <a:ext cx="3541558" cy="1261872"/>
          </a:xfrm>
          <a:prstGeom prst="rect">
            <a:avLst/>
          </a:prstGeom>
          <a:ln>
            <a:noFill/>
          </a:ln>
        </p:spPr>
        <p:txBody>
          <a:bodyPr vert="horz" lIns="91440" tIns="45720" rIns="91440" bIns="45720" rtlCol="0" anchor="ctr">
            <a:normAutofit/>
          </a:bodyPr>
          <a:lstStyle/>
          <a:p>
            <a:pPr algn="r">
              <a:lnSpc>
                <a:spcPct val="90000"/>
              </a:lnSpc>
              <a:spcBef>
                <a:spcPts val="1000"/>
              </a:spcBef>
            </a:pPr>
            <a:r>
              <a:rPr lang="en-US" sz="2000" dirty="0">
                <a:cs typeface="Arial" panose="020B0604020202020204" pitchFamily="34" charset="0"/>
              </a:rPr>
              <a:t>Prototype Implementation </a:t>
            </a:r>
            <a:endParaRPr lang="en-US" sz="2000" dirty="0"/>
          </a:p>
        </p:txBody>
      </p:sp>
      <p:cxnSp>
        <p:nvCxnSpPr>
          <p:cNvPr id="5" name="Straight Connector 4">
            <a:extLst>
              <a:ext uri="{FF2B5EF4-FFF2-40B4-BE49-F238E27FC236}">
                <a16:creationId xmlns:a16="http://schemas.microsoft.com/office/drawing/2014/main" id="{B5AFE14D-520C-BE42-9378-5586E93D1550}"/>
              </a:ext>
            </a:extLst>
          </p:cNvPr>
          <p:cNvCxnSpPr/>
          <p:nvPr/>
        </p:nvCxnSpPr>
        <p:spPr>
          <a:xfrm>
            <a:off x="4059936" y="623740"/>
            <a:ext cx="0" cy="914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Rounded Rectangle 17">
            <a:extLst>
              <a:ext uri="{FF2B5EF4-FFF2-40B4-BE49-F238E27FC236}">
                <a16:creationId xmlns:a16="http://schemas.microsoft.com/office/drawing/2014/main" id="{4265B3CE-6407-4245-9C52-74AEAB823363}"/>
              </a:ext>
            </a:extLst>
          </p:cNvPr>
          <p:cNvSpPr/>
          <p:nvPr/>
        </p:nvSpPr>
        <p:spPr>
          <a:xfrm>
            <a:off x="3466473" y="3554272"/>
            <a:ext cx="5260847" cy="727613"/>
          </a:xfrm>
          <a:prstGeom prst="roundRect">
            <a:avLst/>
          </a:prstGeom>
          <a:solidFill>
            <a:srgbClr val="9DDCF3"/>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PT" dirty="0"/>
          </a:p>
        </p:txBody>
      </p:sp>
      <p:pic>
        <p:nvPicPr>
          <p:cNvPr id="24" name="Picture 23" descr="Icon&#10;&#10;Description automatically generated with low confidence">
            <a:extLst>
              <a:ext uri="{FF2B5EF4-FFF2-40B4-BE49-F238E27FC236}">
                <a16:creationId xmlns:a16="http://schemas.microsoft.com/office/drawing/2014/main" id="{35D4FD2D-7467-8345-9876-4CEB5AED49E9}"/>
              </a:ext>
            </a:extLst>
          </p:cNvPr>
          <p:cNvPicPr>
            <a:picLocks noChangeAspect="1"/>
          </p:cNvPicPr>
          <p:nvPr/>
        </p:nvPicPr>
        <p:blipFill>
          <a:blip r:embed="rId3"/>
          <a:stretch>
            <a:fillRect/>
          </a:stretch>
        </p:blipFill>
        <p:spPr>
          <a:xfrm>
            <a:off x="4032000" y="5961600"/>
            <a:ext cx="1431057" cy="810357"/>
          </a:xfrm>
          <a:prstGeom prst="rect">
            <a:avLst/>
          </a:prstGeom>
        </p:spPr>
      </p:pic>
      <p:sp>
        <p:nvSpPr>
          <p:cNvPr id="21" name="Rounded Rectangle 20">
            <a:extLst>
              <a:ext uri="{FF2B5EF4-FFF2-40B4-BE49-F238E27FC236}">
                <a16:creationId xmlns:a16="http://schemas.microsoft.com/office/drawing/2014/main" id="{A5B8D1C9-2472-6D49-B4A0-55D796052873}"/>
              </a:ext>
            </a:extLst>
          </p:cNvPr>
          <p:cNvSpPr/>
          <p:nvPr/>
        </p:nvSpPr>
        <p:spPr>
          <a:xfrm>
            <a:off x="3466474" y="4324894"/>
            <a:ext cx="5260848" cy="790981"/>
          </a:xfrm>
          <a:prstGeom prst="roundRect">
            <a:avLst/>
          </a:prstGeom>
          <a:solidFill>
            <a:srgbClr val="FFC000">
              <a:alpha val="43000"/>
            </a:srgbClr>
          </a:solidFill>
        </p:spPr>
        <p:style>
          <a:lnRef idx="1">
            <a:schemeClr val="accent6"/>
          </a:lnRef>
          <a:fillRef idx="2">
            <a:schemeClr val="accent6"/>
          </a:fillRef>
          <a:effectRef idx="1">
            <a:schemeClr val="accent6"/>
          </a:effectRef>
          <a:fontRef idx="minor">
            <a:schemeClr val="dk1"/>
          </a:fontRef>
        </p:style>
        <p:txBody>
          <a:bodyPr rtlCol="0" anchor="ctr"/>
          <a:lstStyle/>
          <a:p>
            <a:pPr algn="ctr"/>
            <a:endParaRPr lang="en-PT" dirty="0"/>
          </a:p>
        </p:txBody>
      </p:sp>
      <p:sp>
        <p:nvSpPr>
          <p:cNvPr id="26" name="Rounded Rectangle 25">
            <a:extLst>
              <a:ext uri="{FF2B5EF4-FFF2-40B4-BE49-F238E27FC236}">
                <a16:creationId xmlns:a16="http://schemas.microsoft.com/office/drawing/2014/main" id="{2F9407E6-967E-D04E-87A1-1B60384C02EE}"/>
              </a:ext>
            </a:extLst>
          </p:cNvPr>
          <p:cNvSpPr/>
          <p:nvPr/>
        </p:nvSpPr>
        <p:spPr>
          <a:xfrm>
            <a:off x="3466473" y="2749607"/>
            <a:ext cx="5260846" cy="727613"/>
          </a:xfrm>
          <a:prstGeom prst="roundRect">
            <a:avLst/>
          </a:prstGeom>
          <a:solidFill>
            <a:srgbClr val="FAFFBF"/>
          </a:solidFill>
          <a:ln w="15875">
            <a:solidFill>
              <a:schemeClr val="tx1"/>
            </a:solidFill>
          </a:ln>
          <a:effectLst/>
        </p:spPr>
        <p:style>
          <a:lnRef idx="0">
            <a:schemeClr val="accent3"/>
          </a:lnRef>
          <a:fillRef idx="3">
            <a:schemeClr val="accent3"/>
          </a:fillRef>
          <a:effectRef idx="3">
            <a:schemeClr val="accent3"/>
          </a:effectRef>
          <a:fontRef idx="minor">
            <a:schemeClr val="lt1"/>
          </a:fontRef>
        </p:style>
        <p:txBody>
          <a:bodyPr rtlCol="0" anchor="ctr"/>
          <a:lstStyle/>
          <a:p>
            <a:pPr algn="ctr"/>
            <a:endParaRPr lang="en-PT" dirty="0">
              <a:solidFill>
                <a:schemeClr val="bg1"/>
              </a:solidFill>
            </a:endParaRPr>
          </a:p>
        </p:txBody>
      </p:sp>
      <p:sp>
        <p:nvSpPr>
          <p:cNvPr id="28" name="Rounded Rectangle 27">
            <a:extLst>
              <a:ext uri="{FF2B5EF4-FFF2-40B4-BE49-F238E27FC236}">
                <a16:creationId xmlns:a16="http://schemas.microsoft.com/office/drawing/2014/main" id="{A2CB9249-51BF-9A41-960D-EDF881D13265}"/>
              </a:ext>
            </a:extLst>
          </p:cNvPr>
          <p:cNvSpPr/>
          <p:nvPr/>
        </p:nvSpPr>
        <p:spPr>
          <a:xfrm>
            <a:off x="3466473" y="1977137"/>
            <a:ext cx="2629527" cy="727613"/>
          </a:xfrm>
          <a:prstGeom prst="roundRect">
            <a:avLst/>
          </a:prstGeom>
          <a:solidFill>
            <a:srgbClr val="FF0000">
              <a:alpha val="31000"/>
            </a:srgb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PT" dirty="0"/>
          </a:p>
        </p:txBody>
      </p:sp>
      <p:sp>
        <p:nvSpPr>
          <p:cNvPr id="31" name="Rounded Rectangle 30">
            <a:extLst>
              <a:ext uri="{FF2B5EF4-FFF2-40B4-BE49-F238E27FC236}">
                <a16:creationId xmlns:a16="http://schemas.microsoft.com/office/drawing/2014/main" id="{1CBF4780-0800-6F4B-BF4B-7C4B92E5A533}"/>
              </a:ext>
            </a:extLst>
          </p:cNvPr>
          <p:cNvSpPr/>
          <p:nvPr/>
        </p:nvSpPr>
        <p:spPr>
          <a:xfrm>
            <a:off x="6096000" y="1971871"/>
            <a:ext cx="2629527" cy="727613"/>
          </a:xfrm>
          <a:prstGeom prst="roundRect">
            <a:avLst/>
          </a:prstGeom>
          <a:solidFill>
            <a:srgbClr val="FF0000">
              <a:alpha val="31000"/>
            </a:srgbClr>
          </a:solidFill>
          <a:ln w="158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r>
              <a:rPr lang="en-PT" sz="1400" dirty="0"/>
              <a:t>Attestation Service</a:t>
            </a:r>
          </a:p>
        </p:txBody>
      </p:sp>
      <p:pic>
        <p:nvPicPr>
          <p:cNvPr id="32" name="Picture 31">
            <a:extLst>
              <a:ext uri="{FF2B5EF4-FFF2-40B4-BE49-F238E27FC236}">
                <a16:creationId xmlns:a16="http://schemas.microsoft.com/office/drawing/2014/main" id="{82CCC66A-1DED-F448-9D2F-AB70C312572A}"/>
              </a:ext>
            </a:extLst>
          </p:cNvPr>
          <p:cNvPicPr>
            <a:picLocks noChangeAspect="1"/>
          </p:cNvPicPr>
          <p:nvPr/>
        </p:nvPicPr>
        <p:blipFill>
          <a:blip r:embed="rId4"/>
          <a:stretch>
            <a:fillRect/>
          </a:stretch>
        </p:blipFill>
        <p:spPr>
          <a:xfrm>
            <a:off x="5331690" y="3995140"/>
            <a:ext cx="1528618" cy="1528618"/>
          </a:xfrm>
          <a:prstGeom prst="rect">
            <a:avLst/>
          </a:prstGeom>
        </p:spPr>
      </p:pic>
      <p:pic>
        <p:nvPicPr>
          <p:cNvPr id="33" name="Picture 32">
            <a:extLst>
              <a:ext uri="{FF2B5EF4-FFF2-40B4-BE49-F238E27FC236}">
                <a16:creationId xmlns:a16="http://schemas.microsoft.com/office/drawing/2014/main" id="{17301170-B779-4D45-B40A-4A31FAF01BC8}"/>
              </a:ext>
            </a:extLst>
          </p:cNvPr>
          <p:cNvPicPr>
            <a:picLocks noChangeAspect="1"/>
          </p:cNvPicPr>
          <p:nvPr/>
        </p:nvPicPr>
        <p:blipFill>
          <a:blip r:embed="rId5"/>
          <a:stretch>
            <a:fillRect/>
          </a:stretch>
        </p:blipFill>
        <p:spPr>
          <a:xfrm>
            <a:off x="5673118" y="3564834"/>
            <a:ext cx="845763" cy="719905"/>
          </a:xfrm>
          <a:prstGeom prst="rect">
            <a:avLst/>
          </a:prstGeom>
        </p:spPr>
      </p:pic>
      <p:pic>
        <p:nvPicPr>
          <p:cNvPr id="34" name="Picture 33" descr="Icon&#10;&#10;Description automatically generated">
            <a:extLst>
              <a:ext uri="{FF2B5EF4-FFF2-40B4-BE49-F238E27FC236}">
                <a16:creationId xmlns:a16="http://schemas.microsoft.com/office/drawing/2014/main" id="{061B552E-1112-F642-B3F8-F32C293010FC}"/>
              </a:ext>
            </a:extLst>
          </p:cNvPr>
          <p:cNvPicPr>
            <a:picLocks noChangeAspect="1"/>
          </p:cNvPicPr>
          <p:nvPr/>
        </p:nvPicPr>
        <p:blipFill>
          <a:blip r:embed="rId6"/>
          <a:stretch>
            <a:fillRect/>
          </a:stretch>
        </p:blipFill>
        <p:spPr>
          <a:xfrm>
            <a:off x="5189062" y="2942648"/>
            <a:ext cx="1813873" cy="357333"/>
          </a:xfrm>
          <a:prstGeom prst="rect">
            <a:avLst/>
          </a:prstGeom>
        </p:spPr>
      </p:pic>
      <p:pic>
        <p:nvPicPr>
          <p:cNvPr id="2" name="Picture 2">
            <a:extLst>
              <a:ext uri="{FF2B5EF4-FFF2-40B4-BE49-F238E27FC236}">
                <a16:creationId xmlns:a16="http://schemas.microsoft.com/office/drawing/2014/main" id="{8DD3B220-E80D-8C45-A916-AC3FA12AB6C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80774" y="2030621"/>
            <a:ext cx="632412" cy="63241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CAC5EDEA-6115-9147-A1B6-96389334721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059936" y="1955654"/>
            <a:ext cx="1896061" cy="812598"/>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a:extLst>
              <a:ext uri="{FF2B5EF4-FFF2-40B4-BE49-F238E27FC236}">
                <a16:creationId xmlns:a16="http://schemas.microsoft.com/office/drawing/2014/main" id="{DB2B98E4-C5E3-0141-99A8-C2DF79BF7AA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944402" y="2019471"/>
            <a:ext cx="632412" cy="632412"/>
          </a:xfrm>
          <a:prstGeom prst="rect">
            <a:avLst/>
          </a:prstGeom>
          <a:noFill/>
          <a:extLst>
            <a:ext uri="{909E8E84-426E-40DD-AFC4-6F175D3DCCD1}">
              <a14:hiddenFill xmlns:a14="http://schemas.microsoft.com/office/drawing/2010/main">
                <a:solidFill>
                  <a:srgbClr val="FFFFFF"/>
                </a:solidFill>
              </a14:hiddenFill>
            </a:ext>
          </a:extLst>
        </p:spPr>
      </p:pic>
      <p:sp>
        <p:nvSpPr>
          <p:cNvPr id="25" name="Slide Number Placeholder 5">
            <a:extLst>
              <a:ext uri="{FF2B5EF4-FFF2-40B4-BE49-F238E27FC236}">
                <a16:creationId xmlns:a16="http://schemas.microsoft.com/office/drawing/2014/main" id="{266F626D-D503-C645-A006-99FDF1FD02A2}"/>
              </a:ext>
            </a:extLst>
          </p:cNvPr>
          <p:cNvSpPr>
            <a:spLocks noGrp="1"/>
          </p:cNvSpPr>
          <p:nvPr>
            <p:ph type="sldNum" sz="quarter" idx="12"/>
          </p:nvPr>
        </p:nvSpPr>
        <p:spPr>
          <a:xfrm>
            <a:off x="11008650" y="6235360"/>
            <a:ext cx="1062155" cy="490599"/>
          </a:xfrm>
        </p:spPr>
        <p:txBody>
          <a:bodyPr/>
          <a:lstStyle/>
          <a:p>
            <a:fld id="{A9135C31-6AD0-CA46-9D97-A5A6BD1305E0}" type="slidenum">
              <a:rPr lang="pt-PT" smtClean="0"/>
              <a:t>23</a:t>
            </a:fld>
            <a:endParaRPr lang="pt-PT" dirty="0"/>
          </a:p>
        </p:txBody>
      </p:sp>
    </p:spTree>
    <p:extLst>
      <p:ext uri="{BB962C8B-B14F-4D97-AF65-F5344CB8AC3E}">
        <p14:creationId xmlns:p14="http://schemas.microsoft.com/office/powerpoint/2010/main" val="40999621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700E860-BE6C-C149-891C-4D7E0A3D9B38}"/>
              </a:ext>
            </a:extLst>
          </p:cNvPr>
          <p:cNvSpPr>
            <a:spLocks noGrp="1"/>
          </p:cNvSpPr>
          <p:nvPr>
            <p:ph type="title"/>
          </p:nvPr>
        </p:nvSpPr>
        <p:spPr>
          <a:xfrm>
            <a:off x="4379976" y="452842"/>
            <a:ext cx="6976872" cy="1261872"/>
          </a:xfrm>
        </p:spPr>
        <p:txBody>
          <a:bodyPr vert="horz" lIns="91440" tIns="45720" rIns="91440" bIns="45720" rtlCol="0" anchor="ctr">
            <a:normAutofit/>
          </a:bodyPr>
          <a:lstStyle/>
          <a:p>
            <a:r>
              <a:rPr lang="en-US" sz="4800" dirty="0">
                <a:solidFill>
                  <a:schemeClr val="tx1"/>
                </a:solidFill>
                <a:cs typeface="Arial" panose="020B0604020202020204" pitchFamily="34" charset="0"/>
              </a:rPr>
              <a:t>Other Components</a:t>
            </a:r>
            <a:endParaRPr lang="en-US" sz="4800" kern="1200" dirty="0">
              <a:solidFill>
                <a:schemeClr val="tx1"/>
              </a:solidFill>
              <a:cs typeface="Arial" panose="020B0604020202020204" pitchFamily="34" charset="0"/>
            </a:endParaRPr>
          </a:p>
        </p:txBody>
      </p:sp>
      <p:sp>
        <p:nvSpPr>
          <p:cNvPr id="4" name="TextBox 3">
            <a:extLst>
              <a:ext uri="{FF2B5EF4-FFF2-40B4-BE49-F238E27FC236}">
                <a16:creationId xmlns:a16="http://schemas.microsoft.com/office/drawing/2014/main" id="{9FDBAC92-C4DA-BF49-B1C5-EB5B64D8A87B}"/>
              </a:ext>
            </a:extLst>
          </p:cNvPr>
          <p:cNvSpPr txBox="1"/>
          <p:nvPr/>
        </p:nvSpPr>
        <p:spPr>
          <a:xfrm>
            <a:off x="189195" y="452842"/>
            <a:ext cx="3541558" cy="1261872"/>
          </a:xfrm>
          <a:prstGeom prst="rect">
            <a:avLst/>
          </a:prstGeom>
          <a:ln>
            <a:noFill/>
          </a:ln>
        </p:spPr>
        <p:txBody>
          <a:bodyPr vert="horz" lIns="91440" tIns="45720" rIns="91440" bIns="45720" rtlCol="0" anchor="ctr">
            <a:normAutofit/>
          </a:bodyPr>
          <a:lstStyle/>
          <a:p>
            <a:pPr algn="r">
              <a:lnSpc>
                <a:spcPct val="90000"/>
              </a:lnSpc>
              <a:spcBef>
                <a:spcPts val="1000"/>
              </a:spcBef>
            </a:pPr>
            <a:r>
              <a:rPr lang="en-US" sz="2000" dirty="0">
                <a:cs typeface="Arial" panose="020B0604020202020204" pitchFamily="34" charset="0"/>
              </a:rPr>
              <a:t>Prototype Implementation </a:t>
            </a:r>
            <a:endParaRPr lang="en-US" sz="2000" dirty="0"/>
          </a:p>
        </p:txBody>
      </p:sp>
      <p:cxnSp>
        <p:nvCxnSpPr>
          <p:cNvPr id="5" name="Straight Connector 4">
            <a:extLst>
              <a:ext uri="{FF2B5EF4-FFF2-40B4-BE49-F238E27FC236}">
                <a16:creationId xmlns:a16="http://schemas.microsoft.com/office/drawing/2014/main" id="{B5AFE14D-520C-BE42-9378-5586E93D1550}"/>
              </a:ext>
            </a:extLst>
          </p:cNvPr>
          <p:cNvCxnSpPr/>
          <p:nvPr/>
        </p:nvCxnSpPr>
        <p:spPr>
          <a:xfrm>
            <a:off x="4059936" y="623740"/>
            <a:ext cx="0" cy="914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54903A23-2B68-9A46-96C3-C78E32B0CAAD}"/>
              </a:ext>
            </a:extLst>
          </p:cNvPr>
          <p:cNvCxnSpPr>
            <a:cxnSpLocks/>
          </p:cNvCxnSpPr>
          <p:nvPr/>
        </p:nvCxnSpPr>
        <p:spPr>
          <a:xfrm>
            <a:off x="6008914" y="2594746"/>
            <a:ext cx="0" cy="3773499"/>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B3680525-523B-434B-A9AE-DA9C50A1274D}"/>
              </a:ext>
            </a:extLst>
          </p:cNvPr>
          <p:cNvSpPr txBox="1"/>
          <p:nvPr/>
        </p:nvSpPr>
        <p:spPr>
          <a:xfrm>
            <a:off x="7868412" y="2533761"/>
            <a:ext cx="2829621" cy="461665"/>
          </a:xfrm>
          <a:prstGeom prst="rect">
            <a:avLst/>
          </a:prstGeom>
          <a:noFill/>
        </p:spPr>
        <p:txBody>
          <a:bodyPr wrap="none" rtlCol="0">
            <a:spAutoFit/>
          </a:bodyPr>
          <a:lstStyle/>
          <a:p>
            <a:r>
              <a:rPr lang="en-PT" sz="2400" b="1" dirty="0">
                <a:solidFill>
                  <a:schemeClr val="bg1"/>
                </a:solidFill>
              </a:rPr>
              <a:t>Benchmark Client</a:t>
            </a:r>
          </a:p>
        </p:txBody>
      </p:sp>
      <p:sp>
        <p:nvSpPr>
          <p:cNvPr id="19" name="TextBox 18">
            <a:extLst>
              <a:ext uri="{FF2B5EF4-FFF2-40B4-BE49-F238E27FC236}">
                <a16:creationId xmlns:a16="http://schemas.microsoft.com/office/drawing/2014/main" id="{9F19700B-5020-F949-B636-B2B60BD6E351}"/>
              </a:ext>
            </a:extLst>
          </p:cNvPr>
          <p:cNvSpPr txBox="1"/>
          <p:nvPr/>
        </p:nvSpPr>
        <p:spPr>
          <a:xfrm>
            <a:off x="1116537" y="2533762"/>
            <a:ext cx="3403496" cy="461665"/>
          </a:xfrm>
          <a:prstGeom prst="rect">
            <a:avLst/>
          </a:prstGeom>
          <a:noFill/>
        </p:spPr>
        <p:txBody>
          <a:bodyPr wrap="none" rtlCol="0">
            <a:spAutoFit/>
          </a:bodyPr>
          <a:lstStyle/>
          <a:p>
            <a:r>
              <a:rPr lang="en-PT" sz="2400" b="1" dirty="0">
                <a:solidFill>
                  <a:schemeClr val="bg1"/>
                </a:solidFill>
              </a:rPr>
              <a:t>Authentication Server</a:t>
            </a:r>
          </a:p>
        </p:txBody>
      </p:sp>
      <p:sp>
        <p:nvSpPr>
          <p:cNvPr id="8" name="Rectangle 7">
            <a:extLst>
              <a:ext uri="{FF2B5EF4-FFF2-40B4-BE49-F238E27FC236}">
                <a16:creationId xmlns:a16="http://schemas.microsoft.com/office/drawing/2014/main" id="{16F879E7-F4EA-1247-A094-D82AC5B73A4F}"/>
              </a:ext>
            </a:extLst>
          </p:cNvPr>
          <p:cNvSpPr/>
          <p:nvPr/>
        </p:nvSpPr>
        <p:spPr>
          <a:xfrm>
            <a:off x="600434" y="4481495"/>
            <a:ext cx="5293889" cy="1285993"/>
          </a:xfrm>
          <a:prstGeom prst="rect">
            <a:avLst/>
          </a:prstGeom>
        </p:spPr>
        <p:txBody>
          <a:bodyPr wrap="square">
            <a:spAutoFit/>
          </a:bodyPr>
          <a:lstStyle/>
          <a:p>
            <a:pPr>
              <a:lnSpc>
                <a:spcPct val="150000"/>
              </a:lnSpc>
            </a:pPr>
            <a:r>
              <a:rPr lang="en-PT" b="1" dirty="0">
                <a:solidFill>
                  <a:schemeClr val="bg1"/>
                </a:solidFill>
              </a:rPr>
              <a:t>Open source</a:t>
            </a:r>
            <a:r>
              <a:rPr lang="en-PT" dirty="0">
                <a:solidFill>
                  <a:schemeClr val="bg1"/>
                </a:solidFill>
              </a:rPr>
              <a:t> Identity and Access Management Service.</a:t>
            </a:r>
          </a:p>
          <a:p>
            <a:pPr>
              <a:lnSpc>
                <a:spcPct val="150000"/>
              </a:lnSpc>
            </a:pPr>
            <a:r>
              <a:rPr lang="en-GB" dirty="0">
                <a:solidFill>
                  <a:schemeClr val="bg1"/>
                </a:solidFill>
              </a:rPr>
              <a:t>Implements standard </a:t>
            </a:r>
            <a:r>
              <a:rPr lang="en-GB" b="1" dirty="0">
                <a:solidFill>
                  <a:schemeClr val="bg1"/>
                </a:solidFill>
              </a:rPr>
              <a:t>SSO</a:t>
            </a:r>
            <a:r>
              <a:rPr lang="en-GB" dirty="0">
                <a:solidFill>
                  <a:schemeClr val="bg1"/>
                </a:solidFill>
              </a:rPr>
              <a:t> directives</a:t>
            </a:r>
          </a:p>
        </p:txBody>
      </p:sp>
      <p:pic>
        <p:nvPicPr>
          <p:cNvPr id="22" name="Picture 21" descr="A picture containing text, clipart&#10;&#10;Description automatically generated">
            <a:extLst>
              <a:ext uri="{FF2B5EF4-FFF2-40B4-BE49-F238E27FC236}">
                <a16:creationId xmlns:a16="http://schemas.microsoft.com/office/drawing/2014/main" id="{2FD5AA19-70BB-8148-8016-502F3412AA8C}"/>
              </a:ext>
            </a:extLst>
          </p:cNvPr>
          <p:cNvPicPr>
            <a:picLocks noChangeAspect="1"/>
          </p:cNvPicPr>
          <p:nvPr/>
        </p:nvPicPr>
        <p:blipFill>
          <a:blip r:embed="rId3"/>
          <a:stretch>
            <a:fillRect/>
          </a:stretch>
        </p:blipFill>
        <p:spPr>
          <a:xfrm>
            <a:off x="600434" y="3249503"/>
            <a:ext cx="4435702" cy="998033"/>
          </a:xfrm>
          <a:prstGeom prst="rect">
            <a:avLst/>
          </a:prstGeom>
        </p:spPr>
      </p:pic>
      <p:pic>
        <p:nvPicPr>
          <p:cNvPr id="23" name="Picture 22">
            <a:extLst>
              <a:ext uri="{FF2B5EF4-FFF2-40B4-BE49-F238E27FC236}">
                <a16:creationId xmlns:a16="http://schemas.microsoft.com/office/drawing/2014/main" id="{EB47F241-8C69-5C45-909F-20B533C44363}"/>
              </a:ext>
            </a:extLst>
          </p:cNvPr>
          <p:cNvPicPr>
            <a:picLocks noChangeAspect="1"/>
          </p:cNvPicPr>
          <p:nvPr/>
        </p:nvPicPr>
        <p:blipFill>
          <a:blip r:embed="rId4"/>
          <a:stretch>
            <a:fillRect/>
          </a:stretch>
        </p:blipFill>
        <p:spPr>
          <a:xfrm>
            <a:off x="1957606" y="6145261"/>
            <a:ext cx="1773147" cy="519793"/>
          </a:xfrm>
          <a:prstGeom prst="rect">
            <a:avLst/>
          </a:prstGeom>
        </p:spPr>
      </p:pic>
      <p:pic>
        <p:nvPicPr>
          <p:cNvPr id="1026" name="Picture 2">
            <a:extLst>
              <a:ext uri="{FF2B5EF4-FFF2-40B4-BE49-F238E27FC236}">
                <a16:creationId xmlns:a16="http://schemas.microsoft.com/office/drawing/2014/main" id="{15444E80-46DD-9847-B2E7-38306F3C1A6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53257" y="5079957"/>
            <a:ext cx="4059930" cy="128828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FF88FE72-EDB3-5345-808A-A8E64FE4435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13479" y="2923393"/>
            <a:ext cx="4339486" cy="2440961"/>
          </a:xfrm>
          <a:prstGeom prst="rect">
            <a:avLst/>
          </a:prstGeom>
          <a:noFill/>
          <a:extLst>
            <a:ext uri="{909E8E84-426E-40DD-AFC4-6F175D3DCCD1}">
              <a14:hiddenFill xmlns:a14="http://schemas.microsoft.com/office/drawing/2010/main">
                <a:solidFill>
                  <a:srgbClr val="FFFFFF"/>
                </a:solidFill>
              </a14:hiddenFill>
            </a:ext>
          </a:extLst>
        </p:spPr>
      </p:pic>
      <p:cxnSp>
        <p:nvCxnSpPr>
          <p:cNvPr id="25" name="Straight Connector 24">
            <a:extLst>
              <a:ext uri="{FF2B5EF4-FFF2-40B4-BE49-F238E27FC236}">
                <a16:creationId xmlns:a16="http://schemas.microsoft.com/office/drawing/2014/main" id="{74FCA87A-F00C-1A4D-8EB8-F72B38FBEF40}"/>
              </a:ext>
            </a:extLst>
          </p:cNvPr>
          <p:cNvCxnSpPr>
            <a:cxnSpLocks/>
          </p:cNvCxnSpPr>
          <p:nvPr/>
        </p:nvCxnSpPr>
        <p:spPr>
          <a:xfrm flipH="1">
            <a:off x="600435" y="2995426"/>
            <a:ext cx="1085253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5" name="Slide Number Placeholder 5">
            <a:extLst>
              <a:ext uri="{FF2B5EF4-FFF2-40B4-BE49-F238E27FC236}">
                <a16:creationId xmlns:a16="http://schemas.microsoft.com/office/drawing/2014/main" id="{82E8ED01-D73D-084A-A2D3-601A82714D80}"/>
              </a:ext>
            </a:extLst>
          </p:cNvPr>
          <p:cNvSpPr>
            <a:spLocks noGrp="1"/>
          </p:cNvSpPr>
          <p:nvPr>
            <p:ph type="sldNum" sz="quarter" idx="12"/>
          </p:nvPr>
        </p:nvSpPr>
        <p:spPr>
          <a:xfrm>
            <a:off x="11008650" y="6235360"/>
            <a:ext cx="1062155" cy="490599"/>
          </a:xfrm>
        </p:spPr>
        <p:txBody>
          <a:bodyPr/>
          <a:lstStyle/>
          <a:p>
            <a:fld id="{A9135C31-6AD0-CA46-9D97-A5A6BD1305E0}" type="slidenum">
              <a:rPr lang="pt-PT" smtClean="0"/>
              <a:t>24</a:t>
            </a:fld>
            <a:endParaRPr lang="pt-PT" dirty="0"/>
          </a:p>
        </p:txBody>
      </p:sp>
    </p:spTree>
    <p:extLst>
      <p:ext uri="{BB962C8B-B14F-4D97-AF65-F5344CB8AC3E}">
        <p14:creationId xmlns:p14="http://schemas.microsoft.com/office/powerpoint/2010/main" val="31425180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700E860-BE6C-C149-891C-4D7E0A3D9B38}"/>
              </a:ext>
            </a:extLst>
          </p:cNvPr>
          <p:cNvSpPr>
            <a:spLocks noGrp="1"/>
          </p:cNvSpPr>
          <p:nvPr>
            <p:ph type="title"/>
          </p:nvPr>
        </p:nvSpPr>
        <p:spPr>
          <a:xfrm>
            <a:off x="4379976" y="452842"/>
            <a:ext cx="7128852" cy="1261872"/>
          </a:xfrm>
        </p:spPr>
        <p:txBody>
          <a:bodyPr vert="horz" lIns="91440" tIns="45720" rIns="91440" bIns="45720" rtlCol="0" anchor="ctr">
            <a:normAutofit/>
          </a:bodyPr>
          <a:lstStyle/>
          <a:p>
            <a:r>
              <a:rPr lang="en-US" sz="4800" kern="1200" dirty="0">
                <a:solidFill>
                  <a:schemeClr val="tx1"/>
                </a:solidFill>
                <a:cs typeface="Arial" panose="020B0604020202020204" pitchFamily="34" charset="0"/>
              </a:rPr>
              <a:t>Prototype Location </a:t>
            </a:r>
          </a:p>
        </p:txBody>
      </p:sp>
      <p:sp>
        <p:nvSpPr>
          <p:cNvPr id="4" name="TextBox 3">
            <a:extLst>
              <a:ext uri="{FF2B5EF4-FFF2-40B4-BE49-F238E27FC236}">
                <a16:creationId xmlns:a16="http://schemas.microsoft.com/office/drawing/2014/main" id="{9FDBAC92-C4DA-BF49-B1C5-EB5B64D8A87B}"/>
              </a:ext>
            </a:extLst>
          </p:cNvPr>
          <p:cNvSpPr txBox="1"/>
          <p:nvPr/>
        </p:nvSpPr>
        <p:spPr>
          <a:xfrm>
            <a:off x="189195" y="452842"/>
            <a:ext cx="3541558" cy="1261872"/>
          </a:xfrm>
          <a:prstGeom prst="rect">
            <a:avLst/>
          </a:prstGeom>
          <a:ln>
            <a:noFill/>
          </a:ln>
        </p:spPr>
        <p:txBody>
          <a:bodyPr vert="horz" lIns="91440" tIns="45720" rIns="91440" bIns="45720" rtlCol="0" anchor="ctr">
            <a:normAutofit/>
          </a:bodyPr>
          <a:lstStyle/>
          <a:p>
            <a:pPr algn="r">
              <a:lnSpc>
                <a:spcPct val="90000"/>
              </a:lnSpc>
              <a:spcBef>
                <a:spcPts val="1000"/>
              </a:spcBef>
            </a:pPr>
            <a:r>
              <a:rPr lang="en-US" sz="2000" kern="1200" dirty="0">
                <a:latin typeface="+mn-lt"/>
                <a:ea typeface="+mn-ea"/>
                <a:cs typeface="+mn-cs"/>
              </a:rPr>
              <a:t>Proposed Solution</a:t>
            </a:r>
          </a:p>
        </p:txBody>
      </p:sp>
      <p:cxnSp>
        <p:nvCxnSpPr>
          <p:cNvPr id="5" name="Straight Connector 4">
            <a:extLst>
              <a:ext uri="{FF2B5EF4-FFF2-40B4-BE49-F238E27FC236}">
                <a16:creationId xmlns:a16="http://schemas.microsoft.com/office/drawing/2014/main" id="{B5AFE14D-520C-BE42-9378-5586E93D1550}"/>
              </a:ext>
            </a:extLst>
          </p:cNvPr>
          <p:cNvCxnSpPr/>
          <p:nvPr/>
        </p:nvCxnSpPr>
        <p:spPr>
          <a:xfrm>
            <a:off x="4059936" y="623740"/>
            <a:ext cx="0" cy="914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6" name="Table 7">
            <a:extLst>
              <a:ext uri="{FF2B5EF4-FFF2-40B4-BE49-F238E27FC236}">
                <a16:creationId xmlns:a16="http://schemas.microsoft.com/office/drawing/2014/main" id="{E78D8C97-4C0D-DF43-9C83-9B01795EE67E}"/>
              </a:ext>
            </a:extLst>
          </p:cNvPr>
          <p:cNvGraphicFramePr>
            <a:graphicFrameLocks noGrp="1"/>
          </p:cNvGraphicFramePr>
          <p:nvPr>
            <p:extLst>
              <p:ext uri="{D42A27DB-BD31-4B8C-83A1-F6EECF244321}">
                <p14:modId xmlns:p14="http://schemas.microsoft.com/office/powerpoint/2010/main" val="3421642398"/>
              </p:ext>
            </p:extLst>
          </p:nvPr>
        </p:nvGraphicFramePr>
        <p:xfrm>
          <a:off x="321564" y="3207807"/>
          <a:ext cx="11548872" cy="2221442"/>
        </p:xfrm>
        <a:graphic>
          <a:graphicData uri="http://schemas.openxmlformats.org/drawingml/2006/table">
            <a:tbl>
              <a:tblPr firstRow="1" bandRow="1">
                <a:effectLst>
                  <a:outerShdw blurRad="50800" dist="38100" dir="2700000" algn="tl" rotWithShape="0">
                    <a:prstClr val="black">
                      <a:alpha val="40000"/>
                    </a:prstClr>
                  </a:outerShdw>
                </a:effectLst>
                <a:tableStyleId>{5C22544A-7EE6-4342-B048-85BDC9FD1C3A}</a:tableStyleId>
              </a:tblPr>
              <a:tblGrid>
                <a:gridCol w="3849624">
                  <a:extLst>
                    <a:ext uri="{9D8B030D-6E8A-4147-A177-3AD203B41FA5}">
                      <a16:colId xmlns:a16="http://schemas.microsoft.com/office/drawing/2014/main" val="604734248"/>
                    </a:ext>
                  </a:extLst>
                </a:gridCol>
                <a:gridCol w="5129975">
                  <a:extLst>
                    <a:ext uri="{9D8B030D-6E8A-4147-A177-3AD203B41FA5}">
                      <a16:colId xmlns:a16="http://schemas.microsoft.com/office/drawing/2014/main" val="2756604031"/>
                    </a:ext>
                  </a:extLst>
                </a:gridCol>
                <a:gridCol w="2569273">
                  <a:extLst>
                    <a:ext uri="{9D8B030D-6E8A-4147-A177-3AD203B41FA5}">
                      <a16:colId xmlns:a16="http://schemas.microsoft.com/office/drawing/2014/main" val="1315428803"/>
                    </a:ext>
                  </a:extLst>
                </a:gridCol>
              </a:tblGrid>
              <a:tr h="811310">
                <a:tc>
                  <a:txBody>
                    <a:bodyPr/>
                    <a:lstStyle/>
                    <a:p>
                      <a:pPr algn="ctr"/>
                      <a:r>
                        <a:rPr lang="en-PT" dirty="0"/>
                        <a:t>Repository </a:t>
                      </a:r>
                    </a:p>
                    <a:p>
                      <a:pPr algn="ctr"/>
                      <a:r>
                        <a:rPr lang="en-PT" dirty="0"/>
                        <a:t>https://github.com/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pattFill prst="wdDnDiag">
                      <a:fgClr>
                        <a:schemeClr val="accent1"/>
                      </a:fgClr>
                      <a:bgClr>
                        <a:srgbClr val="1AA8DD"/>
                      </a:bgClr>
                    </a:pattFill>
                  </a:tcPr>
                </a:tc>
                <a:tc>
                  <a:txBody>
                    <a:bodyPr/>
                    <a:lstStyle/>
                    <a:p>
                      <a:pPr algn="ctr"/>
                      <a:r>
                        <a:rPr lang="en-PT" dirty="0"/>
                        <a:t>Docker Hub </a:t>
                      </a:r>
                      <a:r>
                        <a:rPr lang="en-GB" sz="1800" b="0" u="none" strike="noStrike" kern="1200" dirty="0" err="1">
                          <a:solidFill>
                            <a:schemeClr val="lt1"/>
                          </a:solidFill>
                          <a:effectLst/>
                        </a:rPr>
                        <a:t>hub.docker.com</a:t>
                      </a:r>
                      <a:r>
                        <a:rPr lang="en-GB" sz="1800" b="0" u="none" strike="noStrike" kern="1200" dirty="0">
                          <a:solidFill>
                            <a:schemeClr val="lt1"/>
                          </a:solidFill>
                          <a:effectLst/>
                        </a:rPr>
                        <a:t>/repository/docker</a:t>
                      </a:r>
                      <a:endParaRPr lang="en-PT"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pattFill prst="wdDnDiag">
                      <a:fgClr>
                        <a:schemeClr val="accent1"/>
                      </a:fgClr>
                      <a:bgClr>
                        <a:srgbClr val="1AA8DD"/>
                      </a:bgClr>
                    </a:pattFill>
                  </a:tcPr>
                </a:tc>
                <a:tc>
                  <a:txBody>
                    <a:bodyPr/>
                    <a:lstStyle/>
                    <a:p>
                      <a:pPr algn="ctr"/>
                      <a:r>
                        <a:rPr lang="en-PT" dirty="0"/>
                        <a:t>Latest Version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pattFill prst="wdDnDiag">
                      <a:fgClr>
                        <a:schemeClr val="accent1"/>
                      </a:fgClr>
                      <a:bgClr>
                        <a:srgbClr val="1AA8DD"/>
                      </a:bgClr>
                    </a:pattFill>
                  </a:tcPr>
                </a:tc>
                <a:extLst>
                  <a:ext uri="{0D108BD9-81ED-4DB2-BD59-A6C34878D82A}">
                    <a16:rowId xmlns:a16="http://schemas.microsoft.com/office/drawing/2014/main" val="1300100374"/>
                  </a:ext>
                </a:extLst>
              </a:tr>
              <a:tr h="470044">
                <a:tc>
                  <a:txBody>
                    <a:bodyPr/>
                    <a:lstStyle/>
                    <a:p>
                      <a:pPr algn="l"/>
                      <a:r>
                        <a:rPr lang="en-GB" dirty="0">
                          <a:solidFill>
                            <a:schemeClr val="bg1"/>
                          </a:solidFill>
                          <a:hlinkClick r:id="rId3">
                            <a:extLst>
                              <a:ext uri="{A12FA001-AC4F-418D-AE19-62706E023703}">
                                <ahyp:hlinkClr xmlns:ahyp="http://schemas.microsoft.com/office/drawing/2018/hyperlinkcolor" val="tx"/>
                              </a:ext>
                            </a:extLst>
                          </a:hlinkClick>
                        </a:rPr>
                        <a:t>aanciaes/secure-redis-container</a:t>
                      </a:r>
                      <a:endParaRPr lang="en-PT"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dirty="0" err="1"/>
                        <a:t>aanciaes</a:t>
                      </a:r>
                      <a:r>
                        <a:rPr lang="en-GB" dirty="0"/>
                        <a:t>/secure-</a:t>
                      </a:r>
                      <a:r>
                        <a:rPr lang="en-GB" dirty="0" err="1"/>
                        <a:t>redis</a:t>
                      </a:r>
                      <a:endParaRPr lang="en-PT"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GB" dirty="0"/>
                        <a:t>v</a:t>
                      </a:r>
                      <a:r>
                        <a:rPr lang="en-PT" dirty="0"/>
                        <a:t>1.1.5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70340566"/>
                  </a:ext>
                </a:extLst>
              </a:tr>
              <a:tr h="470044">
                <a:tc>
                  <a:txBody>
                    <a:bodyPr/>
                    <a:lstStyle/>
                    <a:p>
                      <a:pPr algn="l"/>
                      <a:r>
                        <a:rPr lang="en-GB" dirty="0">
                          <a:solidFill>
                            <a:schemeClr val="bg1"/>
                          </a:solidFill>
                          <a:hlinkClick r:id="rId4">
                            <a:extLst>
                              <a:ext uri="{A12FA001-AC4F-418D-AE19-62706E023703}">
                                <ahyp:hlinkClr xmlns:ahyp="http://schemas.microsoft.com/office/drawing/2018/hyperlinkcolor" val="tx"/>
                              </a:ext>
                            </a:extLst>
                          </a:hlinkClick>
                        </a:rPr>
                        <a:t>aanciaes/secure-redis-proxy</a:t>
                      </a:r>
                      <a:endParaRPr lang="en-GB"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dirty="0"/>
                        <a:t>a</a:t>
                      </a:r>
                      <a:r>
                        <a:rPr lang="en-PT" dirty="0"/>
                        <a:t>anciaes/secure-redis-proxy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PT" dirty="0"/>
                        <a:t>v1.3.1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34413176"/>
                  </a:ext>
                </a:extLst>
              </a:tr>
              <a:tr h="47004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schemeClr val="bg1"/>
                          </a:solidFill>
                          <a:hlinkClick r:id="rId5">
                            <a:extLst>
                              <a:ext uri="{A12FA001-AC4F-418D-AE19-62706E023703}">
                                <ahyp:hlinkClr xmlns:ahyp="http://schemas.microsoft.com/office/drawing/2018/hyperlinkcolor" val="tx"/>
                              </a:ext>
                            </a:extLst>
                          </a:hlinkClick>
                        </a:rPr>
                        <a:t>aanciaes/secure-redis-client</a:t>
                      </a:r>
                      <a:endParaRPr lang="en-GB"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lgn="ctr"/>
                      <a:r>
                        <a:rPr lang="en-PT" dirty="0"/>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GB" dirty="0"/>
                        <a:t>v</a:t>
                      </a:r>
                      <a:r>
                        <a:rPr lang="en-PT" dirty="0"/>
                        <a:t>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38224021"/>
                  </a:ext>
                </a:extLst>
              </a:tr>
            </a:tbl>
          </a:graphicData>
        </a:graphic>
      </p:graphicFrame>
      <p:sp>
        <p:nvSpPr>
          <p:cNvPr id="9" name="Slide Number Placeholder 5">
            <a:extLst>
              <a:ext uri="{FF2B5EF4-FFF2-40B4-BE49-F238E27FC236}">
                <a16:creationId xmlns:a16="http://schemas.microsoft.com/office/drawing/2014/main" id="{0109F102-656B-5943-8278-FC673D470B9A}"/>
              </a:ext>
            </a:extLst>
          </p:cNvPr>
          <p:cNvSpPr>
            <a:spLocks noGrp="1"/>
          </p:cNvSpPr>
          <p:nvPr>
            <p:ph type="sldNum" sz="quarter" idx="12"/>
          </p:nvPr>
        </p:nvSpPr>
        <p:spPr>
          <a:xfrm>
            <a:off x="11008650" y="6235360"/>
            <a:ext cx="1062155" cy="490599"/>
          </a:xfrm>
        </p:spPr>
        <p:txBody>
          <a:bodyPr/>
          <a:lstStyle/>
          <a:p>
            <a:fld id="{A9135C31-6AD0-CA46-9D97-A5A6BD1305E0}" type="slidenum">
              <a:rPr lang="pt-PT" smtClean="0"/>
              <a:t>25</a:t>
            </a:fld>
            <a:endParaRPr lang="pt-PT" dirty="0"/>
          </a:p>
        </p:txBody>
      </p:sp>
    </p:spTree>
    <p:extLst>
      <p:ext uri="{BB962C8B-B14F-4D97-AF65-F5344CB8AC3E}">
        <p14:creationId xmlns:p14="http://schemas.microsoft.com/office/powerpoint/2010/main" val="27121942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700E860-BE6C-C149-891C-4D7E0A3D9B38}"/>
              </a:ext>
            </a:extLst>
          </p:cNvPr>
          <p:cNvSpPr>
            <a:spLocks noGrp="1"/>
          </p:cNvSpPr>
          <p:nvPr>
            <p:ph type="title"/>
          </p:nvPr>
        </p:nvSpPr>
        <p:spPr>
          <a:xfrm>
            <a:off x="4379976" y="452842"/>
            <a:ext cx="6976872" cy="1261872"/>
          </a:xfrm>
        </p:spPr>
        <p:txBody>
          <a:bodyPr vert="horz" lIns="91440" tIns="45720" rIns="91440" bIns="45720" rtlCol="0" anchor="ctr">
            <a:normAutofit/>
          </a:bodyPr>
          <a:lstStyle/>
          <a:p>
            <a:r>
              <a:rPr lang="en-US" sz="4800" kern="1200" dirty="0">
                <a:solidFill>
                  <a:schemeClr val="tx1"/>
                </a:solidFill>
                <a:cs typeface="Arial" panose="020B0604020202020204" pitchFamily="34" charset="0"/>
              </a:rPr>
              <a:t>Outline</a:t>
            </a:r>
          </a:p>
        </p:txBody>
      </p:sp>
      <p:sp>
        <p:nvSpPr>
          <p:cNvPr id="4" name="TextBox 3">
            <a:extLst>
              <a:ext uri="{FF2B5EF4-FFF2-40B4-BE49-F238E27FC236}">
                <a16:creationId xmlns:a16="http://schemas.microsoft.com/office/drawing/2014/main" id="{9FDBAC92-C4DA-BF49-B1C5-EB5B64D8A87B}"/>
              </a:ext>
            </a:extLst>
          </p:cNvPr>
          <p:cNvSpPr txBox="1"/>
          <p:nvPr/>
        </p:nvSpPr>
        <p:spPr>
          <a:xfrm>
            <a:off x="412385" y="452842"/>
            <a:ext cx="3318368" cy="1261872"/>
          </a:xfrm>
          <a:prstGeom prst="rect">
            <a:avLst/>
          </a:prstGeom>
          <a:ln>
            <a:noFill/>
          </a:ln>
        </p:spPr>
        <p:txBody>
          <a:bodyPr vert="horz" lIns="91440" tIns="45720" rIns="91440" bIns="45720" rtlCol="0" anchor="ctr">
            <a:normAutofit/>
          </a:bodyPr>
          <a:lstStyle/>
          <a:p>
            <a:pPr algn="r">
              <a:lnSpc>
                <a:spcPct val="90000"/>
              </a:lnSpc>
              <a:spcBef>
                <a:spcPts val="1000"/>
              </a:spcBef>
            </a:pPr>
            <a:r>
              <a:rPr lang="en-US" sz="2000" kern="1200" dirty="0">
                <a:latin typeface="+mn-lt"/>
                <a:ea typeface="+mn-ea"/>
                <a:cs typeface="+mn-cs"/>
              </a:rPr>
              <a:t>Dissertation </a:t>
            </a:r>
            <a:r>
              <a:rPr lang="en-US" sz="2000" dirty="0"/>
              <a:t>Elaboration</a:t>
            </a:r>
            <a:endParaRPr lang="en-US" sz="2000" kern="1200" dirty="0">
              <a:latin typeface="+mn-lt"/>
              <a:ea typeface="+mn-ea"/>
              <a:cs typeface="+mn-cs"/>
            </a:endParaRPr>
          </a:p>
        </p:txBody>
      </p:sp>
      <p:cxnSp>
        <p:nvCxnSpPr>
          <p:cNvPr id="5" name="Straight Connector 4">
            <a:extLst>
              <a:ext uri="{FF2B5EF4-FFF2-40B4-BE49-F238E27FC236}">
                <a16:creationId xmlns:a16="http://schemas.microsoft.com/office/drawing/2014/main" id="{B5AFE14D-520C-BE42-9378-5586E93D1550}"/>
              </a:ext>
            </a:extLst>
          </p:cNvPr>
          <p:cNvCxnSpPr/>
          <p:nvPr/>
        </p:nvCxnSpPr>
        <p:spPr>
          <a:xfrm>
            <a:off x="4059936" y="623740"/>
            <a:ext cx="0" cy="914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AA895083-1890-4142-BA95-9113E2DD0EE1}"/>
              </a:ext>
            </a:extLst>
          </p:cNvPr>
          <p:cNvSpPr txBox="1"/>
          <p:nvPr/>
        </p:nvSpPr>
        <p:spPr>
          <a:xfrm>
            <a:off x="1030101" y="2507149"/>
            <a:ext cx="6059669" cy="3727111"/>
          </a:xfrm>
          <a:prstGeom prst="rect">
            <a:avLst/>
          </a:prstGeom>
          <a:noFill/>
        </p:spPr>
        <p:txBody>
          <a:bodyPr wrap="square" rtlCol="0">
            <a:spAutoFit/>
          </a:bodyPr>
          <a:lstStyle/>
          <a:p>
            <a:pPr marL="342900" indent="-342900" algn="just">
              <a:lnSpc>
                <a:spcPct val="150000"/>
              </a:lnSpc>
              <a:buFont typeface="+mj-lt"/>
              <a:buAutoNum type="arabicPeriod"/>
            </a:pPr>
            <a:r>
              <a:rPr lang="en-PT" sz="2000" b="1" dirty="0">
                <a:solidFill>
                  <a:schemeClr val="tx1">
                    <a:lumMod val="65000"/>
                  </a:schemeClr>
                </a:solidFill>
              </a:rPr>
              <a:t>Introduction</a:t>
            </a:r>
            <a:r>
              <a:rPr lang="en-PT" sz="2000" dirty="0">
                <a:solidFill>
                  <a:schemeClr val="tx1">
                    <a:lumMod val="65000"/>
                  </a:schemeClr>
                </a:solidFill>
              </a:rPr>
              <a:t> </a:t>
            </a:r>
          </a:p>
          <a:p>
            <a:pPr marL="800100" lvl="1" indent="-342900" algn="just">
              <a:lnSpc>
                <a:spcPct val="150000"/>
              </a:lnSpc>
              <a:buFont typeface="+mj-lt"/>
              <a:buAutoNum type="arabicPeriod"/>
            </a:pPr>
            <a:r>
              <a:rPr lang="en-PT" sz="2000" dirty="0">
                <a:solidFill>
                  <a:schemeClr val="tx1">
                    <a:lumMod val="65000"/>
                  </a:schemeClr>
                </a:solidFill>
              </a:rPr>
              <a:t>Context and Motivation</a:t>
            </a:r>
          </a:p>
          <a:p>
            <a:pPr marL="800100" lvl="1" indent="-342900" algn="just">
              <a:lnSpc>
                <a:spcPct val="150000"/>
              </a:lnSpc>
              <a:buFont typeface="+mj-lt"/>
              <a:buAutoNum type="arabicPeriod"/>
            </a:pPr>
            <a:r>
              <a:rPr lang="en-PT" sz="2000" dirty="0">
                <a:solidFill>
                  <a:schemeClr val="tx1">
                    <a:lumMod val="65000"/>
                  </a:schemeClr>
                </a:solidFill>
              </a:rPr>
              <a:t>Problem and Contributions </a:t>
            </a:r>
          </a:p>
          <a:p>
            <a:pPr marL="342900" indent="-342900" algn="just">
              <a:lnSpc>
                <a:spcPct val="150000"/>
              </a:lnSpc>
              <a:buFont typeface="+mj-lt"/>
              <a:buAutoNum type="arabicPeriod"/>
            </a:pPr>
            <a:r>
              <a:rPr lang="en-PT" sz="2000" b="1" dirty="0">
                <a:solidFill>
                  <a:schemeClr val="tx1">
                    <a:lumMod val="65000"/>
                  </a:schemeClr>
                </a:solidFill>
              </a:rPr>
              <a:t>Proposed Solution</a:t>
            </a:r>
          </a:p>
          <a:p>
            <a:pPr marL="800100" lvl="1" indent="-342900" algn="just">
              <a:lnSpc>
                <a:spcPct val="150000"/>
              </a:lnSpc>
              <a:buFont typeface="+mj-lt"/>
              <a:buAutoNum type="arabicPeriod"/>
            </a:pPr>
            <a:r>
              <a:rPr lang="en-PT" sz="2000" dirty="0">
                <a:solidFill>
                  <a:schemeClr val="tx1">
                    <a:lumMod val="65000"/>
                  </a:schemeClr>
                </a:solidFill>
              </a:rPr>
              <a:t>System Model and Architecture</a:t>
            </a:r>
          </a:p>
          <a:p>
            <a:pPr marL="800100" lvl="1" indent="-342900" algn="just">
              <a:lnSpc>
                <a:spcPct val="150000"/>
              </a:lnSpc>
              <a:buFont typeface="+mj-lt"/>
              <a:buAutoNum type="arabicPeriod"/>
            </a:pPr>
            <a:r>
              <a:rPr lang="en-PT" sz="2000" dirty="0">
                <a:solidFill>
                  <a:schemeClr val="tx1">
                    <a:lumMod val="65000"/>
                  </a:schemeClr>
                </a:solidFill>
              </a:rPr>
              <a:t>Prototype Implementation</a:t>
            </a:r>
          </a:p>
          <a:p>
            <a:pPr marL="342900" indent="-342900" algn="just">
              <a:lnSpc>
                <a:spcPct val="150000"/>
              </a:lnSpc>
              <a:buFont typeface="+mj-lt"/>
              <a:buAutoNum type="arabicPeriod"/>
            </a:pPr>
            <a:r>
              <a:rPr lang="en-PT" sz="2000" b="1" dirty="0">
                <a:solidFill>
                  <a:schemeClr val="bg1"/>
                </a:solidFill>
              </a:rPr>
              <a:t>Experimental Evaluation</a:t>
            </a:r>
          </a:p>
          <a:p>
            <a:pPr marL="342900" indent="-342900" algn="just">
              <a:lnSpc>
                <a:spcPct val="150000"/>
              </a:lnSpc>
              <a:buFont typeface="+mj-lt"/>
              <a:buAutoNum type="arabicPeriod"/>
            </a:pPr>
            <a:r>
              <a:rPr lang="en-PT" sz="2000" b="1" dirty="0">
                <a:solidFill>
                  <a:schemeClr val="tx1">
                    <a:lumMod val="65000"/>
                  </a:schemeClr>
                </a:solidFill>
              </a:rPr>
              <a:t>Conclusion and Future Work</a:t>
            </a:r>
            <a:endParaRPr lang="en-PT" b="1" dirty="0">
              <a:solidFill>
                <a:schemeClr val="tx1">
                  <a:lumMod val="65000"/>
                </a:schemeClr>
              </a:solidFill>
            </a:endParaRPr>
          </a:p>
        </p:txBody>
      </p:sp>
      <p:sp>
        <p:nvSpPr>
          <p:cNvPr id="8" name="Slide Number Placeholder 5">
            <a:extLst>
              <a:ext uri="{FF2B5EF4-FFF2-40B4-BE49-F238E27FC236}">
                <a16:creationId xmlns:a16="http://schemas.microsoft.com/office/drawing/2014/main" id="{5E1D72CA-F72D-7943-AA70-3BF247F1FDA8}"/>
              </a:ext>
            </a:extLst>
          </p:cNvPr>
          <p:cNvSpPr>
            <a:spLocks noGrp="1"/>
          </p:cNvSpPr>
          <p:nvPr>
            <p:ph type="sldNum" sz="quarter" idx="12"/>
          </p:nvPr>
        </p:nvSpPr>
        <p:spPr>
          <a:xfrm>
            <a:off x="11008650" y="6235360"/>
            <a:ext cx="1062155" cy="490599"/>
          </a:xfrm>
        </p:spPr>
        <p:txBody>
          <a:bodyPr/>
          <a:lstStyle/>
          <a:p>
            <a:fld id="{A9135C31-6AD0-CA46-9D97-A5A6BD1305E0}" type="slidenum">
              <a:rPr lang="pt-PT" smtClean="0"/>
              <a:t>26</a:t>
            </a:fld>
            <a:endParaRPr lang="pt-PT" dirty="0"/>
          </a:p>
        </p:txBody>
      </p:sp>
    </p:spTree>
    <p:extLst>
      <p:ext uri="{BB962C8B-B14F-4D97-AF65-F5344CB8AC3E}">
        <p14:creationId xmlns:p14="http://schemas.microsoft.com/office/powerpoint/2010/main" val="6462726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700E860-BE6C-C149-891C-4D7E0A3D9B38}"/>
              </a:ext>
            </a:extLst>
          </p:cNvPr>
          <p:cNvSpPr>
            <a:spLocks noGrp="1"/>
          </p:cNvSpPr>
          <p:nvPr>
            <p:ph type="title"/>
          </p:nvPr>
        </p:nvSpPr>
        <p:spPr>
          <a:xfrm>
            <a:off x="4379976" y="452842"/>
            <a:ext cx="7128852" cy="1261872"/>
          </a:xfrm>
        </p:spPr>
        <p:txBody>
          <a:bodyPr vert="horz" lIns="91440" tIns="45720" rIns="91440" bIns="45720" rtlCol="0" anchor="ctr">
            <a:normAutofit/>
          </a:bodyPr>
          <a:lstStyle/>
          <a:p>
            <a:r>
              <a:rPr lang="en-US" sz="4800" dirty="0">
                <a:solidFill>
                  <a:schemeClr val="tx1"/>
                </a:solidFill>
                <a:cs typeface="Arial" panose="020B0604020202020204" pitchFamily="34" charset="0"/>
              </a:rPr>
              <a:t>Tests &amp; Environment</a:t>
            </a:r>
            <a:endParaRPr lang="en-US" sz="4800" kern="1200" dirty="0">
              <a:solidFill>
                <a:schemeClr val="tx1"/>
              </a:solidFill>
              <a:cs typeface="Arial" panose="020B0604020202020204" pitchFamily="34" charset="0"/>
            </a:endParaRPr>
          </a:p>
        </p:txBody>
      </p:sp>
      <p:sp>
        <p:nvSpPr>
          <p:cNvPr id="4" name="TextBox 3">
            <a:extLst>
              <a:ext uri="{FF2B5EF4-FFF2-40B4-BE49-F238E27FC236}">
                <a16:creationId xmlns:a16="http://schemas.microsoft.com/office/drawing/2014/main" id="{9FDBAC92-C4DA-BF49-B1C5-EB5B64D8A87B}"/>
              </a:ext>
            </a:extLst>
          </p:cNvPr>
          <p:cNvSpPr txBox="1"/>
          <p:nvPr/>
        </p:nvSpPr>
        <p:spPr>
          <a:xfrm>
            <a:off x="189195" y="452842"/>
            <a:ext cx="3541558" cy="1261872"/>
          </a:xfrm>
          <a:prstGeom prst="rect">
            <a:avLst/>
          </a:prstGeom>
          <a:ln>
            <a:noFill/>
          </a:ln>
        </p:spPr>
        <p:txBody>
          <a:bodyPr vert="horz" lIns="91440" tIns="45720" rIns="91440" bIns="45720" rtlCol="0" anchor="ctr">
            <a:normAutofit/>
          </a:bodyPr>
          <a:lstStyle/>
          <a:p>
            <a:pPr algn="r">
              <a:lnSpc>
                <a:spcPct val="90000"/>
              </a:lnSpc>
              <a:spcBef>
                <a:spcPts val="1000"/>
              </a:spcBef>
            </a:pPr>
            <a:r>
              <a:rPr lang="en-US" sz="2000" kern="1200" dirty="0">
                <a:latin typeface="+mn-lt"/>
                <a:ea typeface="+mn-ea"/>
                <a:cs typeface="+mn-cs"/>
              </a:rPr>
              <a:t>Experimental Evaluation</a:t>
            </a:r>
          </a:p>
        </p:txBody>
      </p:sp>
      <p:cxnSp>
        <p:nvCxnSpPr>
          <p:cNvPr id="5" name="Straight Connector 4">
            <a:extLst>
              <a:ext uri="{FF2B5EF4-FFF2-40B4-BE49-F238E27FC236}">
                <a16:creationId xmlns:a16="http://schemas.microsoft.com/office/drawing/2014/main" id="{B5AFE14D-520C-BE42-9378-5586E93D1550}"/>
              </a:ext>
            </a:extLst>
          </p:cNvPr>
          <p:cNvCxnSpPr/>
          <p:nvPr/>
        </p:nvCxnSpPr>
        <p:spPr>
          <a:xfrm>
            <a:off x="4059936" y="623740"/>
            <a:ext cx="0" cy="914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1028" name="Picture 4">
            <a:extLst>
              <a:ext uri="{FF2B5EF4-FFF2-40B4-BE49-F238E27FC236}">
                <a16:creationId xmlns:a16="http://schemas.microsoft.com/office/drawing/2014/main" id="{9F11F726-0E33-5D47-A203-ADFD3224F1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43916" y="3657397"/>
            <a:ext cx="3684022" cy="771342"/>
          </a:xfrm>
          <a:prstGeom prst="rect">
            <a:avLst/>
          </a:prstGeom>
          <a:noFill/>
          <a:extLst>
            <a:ext uri="{909E8E84-426E-40DD-AFC4-6F175D3DCCD1}">
              <a14:hiddenFill xmlns:a14="http://schemas.microsoft.com/office/drawing/2010/main">
                <a:solidFill>
                  <a:srgbClr val="FFFFFF"/>
                </a:solidFill>
              </a14:hiddenFill>
            </a:ext>
          </a:extLst>
        </p:spPr>
      </p:pic>
      <p:sp>
        <p:nvSpPr>
          <p:cNvPr id="14" name="Rounded Rectangle 13">
            <a:extLst>
              <a:ext uri="{FF2B5EF4-FFF2-40B4-BE49-F238E27FC236}">
                <a16:creationId xmlns:a16="http://schemas.microsoft.com/office/drawing/2014/main" id="{AA1BCFE2-12DE-A243-983B-0222FD8C6BA3}"/>
              </a:ext>
            </a:extLst>
          </p:cNvPr>
          <p:cNvSpPr/>
          <p:nvPr/>
        </p:nvSpPr>
        <p:spPr>
          <a:xfrm>
            <a:off x="6701051" y="3588662"/>
            <a:ext cx="5369754" cy="2645597"/>
          </a:xfrm>
          <a:prstGeom prst="roundRec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PT"/>
          </a:p>
        </p:txBody>
      </p:sp>
      <p:sp>
        <p:nvSpPr>
          <p:cNvPr id="9" name="Slide Number Placeholder 5">
            <a:extLst>
              <a:ext uri="{FF2B5EF4-FFF2-40B4-BE49-F238E27FC236}">
                <a16:creationId xmlns:a16="http://schemas.microsoft.com/office/drawing/2014/main" id="{691EFDD9-1CB0-B049-B1EF-6BE2623EC73A}"/>
              </a:ext>
            </a:extLst>
          </p:cNvPr>
          <p:cNvSpPr>
            <a:spLocks noGrp="1"/>
          </p:cNvSpPr>
          <p:nvPr>
            <p:ph type="sldNum" sz="quarter" idx="12"/>
          </p:nvPr>
        </p:nvSpPr>
        <p:spPr>
          <a:xfrm>
            <a:off x="11008650" y="6235360"/>
            <a:ext cx="1062155" cy="490599"/>
          </a:xfrm>
        </p:spPr>
        <p:txBody>
          <a:bodyPr/>
          <a:lstStyle/>
          <a:p>
            <a:fld id="{A9135C31-6AD0-CA46-9D97-A5A6BD1305E0}" type="slidenum">
              <a:rPr lang="pt-PT" smtClean="0"/>
              <a:t>27</a:t>
            </a:fld>
            <a:endParaRPr lang="pt-PT" dirty="0"/>
          </a:p>
        </p:txBody>
      </p:sp>
      <p:sp>
        <p:nvSpPr>
          <p:cNvPr id="11" name="TextBox 10">
            <a:extLst>
              <a:ext uri="{FF2B5EF4-FFF2-40B4-BE49-F238E27FC236}">
                <a16:creationId xmlns:a16="http://schemas.microsoft.com/office/drawing/2014/main" id="{005F547A-4F63-7F49-B825-45CD70E6BC46}"/>
              </a:ext>
            </a:extLst>
          </p:cNvPr>
          <p:cNvSpPr txBox="1"/>
          <p:nvPr/>
        </p:nvSpPr>
        <p:spPr>
          <a:xfrm>
            <a:off x="676591" y="2302541"/>
            <a:ext cx="5202065" cy="1286121"/>
          </a:xfrm>
          <a:prstGeom prst="rect">
            <a:avLst/>
          </a:prstGeom>
          <a:noFill/>
        </p:spPr>
        <p:txBody>
          <a:bodyPr wrap="none" rtlCol="0">
            <a:spAutoFit/>
          </a:bodyPr>
          <a:lstStyle/>
          <a:p>
            <a:pPr>
              <a:lnSpc>
                <a:spcPct val="150000"/>
              </a:lnSpc>
            </a:pPr>
            <a:r>
              <a:rPr lang="en-PT" b="1" dirty="0">
                <a:solidFill>
                  <a:schemeClr val="bg1"/>
                </a:solidFill>
              </a:rPr>
              <a:t>Proxy &amp; Redis in Cloud</a:t>
            </a:r>
            <a:r>
              <a:rPr lang="en-PT" dirty="0">
                <a:solidFill>
                  <a:schemeClr val="bg1"/>
                </a:solidFill>
              </a:rPr>
              <a:t>:</a:t>
            </a:r>
          </a:p>
          <a:p>
            <a:pPr marL="800100" lvl="1" indent="-342900">
              <a:lnSpc>
                <a:spcPct val="150000"/>
              </a:lnSpc>
              <a:buFont typeface="+mj-lt"/>
              <a:buAutoNum type="arabicPeriod"/>
            </a:pPr>
            <a:r>
              <a:rPr lang="en-PT" dirty="0">
                <a:solidFill>
                  <a:schemeClr val="bg1"/>
                </a:solidFill>
              </a:rPr>
              <a:t>Standalone (single Redis Instance)</a:t>
            </a:r>
          </a:p>
          <a:p>
            <a:pPr marL="800100" lvl="1" indent="-342900">
              <a:lnSpc>
                <a:spcPct val="150000"/>
              </a:lnSpc>
              <a:buFont typeface="+mj-lt"/>
              <a:buAutoNum type="arabicPeriod"/>
            </a:pPr>
            <a:r>
              <a:rPr lang="en-PT" dirty="0">
                <a:solidFill>
                  <a:schemeClr val="bg1"/>
                </a:solidFill>
              </a:rPr>
              <a:t>Cluster (6 nodes: 3 masters &amp; 3 slaves)</a:t>
            </a:r>
          </a:p>
        </p:txBody>
      </p:sp>
      <p:sp>
        <p:nvSpPr>
          <p:cNvPr id="12" name="TextBox 11">
            <a:extLst>
              <a:ext uri="{FF2B5EF4-FFF2-40B4-BE49-F238E27FC236}">
                <a16:creationId xmlns:a16="http://schemas.microsoft.com/office/drawing/2014/main" id="{45963735-57DD-D94D-868B-6A29270F7659}"/>
              </a:ext>
            </a:extLst>
          </p:cNvPr>
          <p:cNvSpPr txBox="1"/>
          <p:nvPr/>
        </p:nvSpPr>
        <p:spPr>
          <a:xfrm>
            <a:off x="676591" y="3629879"/>
            <a:ext cx="5202066" cy="1701620"/>
          </a:xfrm>
          <a:prstGeom prst="rect">
            <a:avLst/>
          </a:prstGeom>
          <a:noFill/>
        </p:spPr>
        <p:txBody>
          <a:bodyPr wrap="square" rtlCol="0">
            <a:spAutoFit/>
          </a:bodyPr>
          <a:lstStyle/>
          <a:p>
            <a:pPr>
              <a:lnSpc>
                <a:spcPct val="150000"/>
              </a:lnSpc>
            </a:pPr>
            <a:r>
              <a:rPr lang="en-PT" b="1" dirty="0">
                <a:solidFill>
                  <a:schemeClr val="bg1"/>
                </a:solidFill>
              </a:rPr>
              <a:t>Homomorphic Encryption</a:t>
            </a:r>
            <a:r>
              <a:rPr lang="en-PT" dirty="0">
                <a:solidFill>
                  <a:schemeClr val="bg1"/>
                </a:solidFill>
              </a:rPr>
              <a:t>:</a:t>
            </a:r>
          </a:p>
          <a:p>
            <a:pPr marL="800100" lvl="1" indent="-342900">
              <a:lnSpc>
                <a:spcPct val="150000"/>
              </a:lnSpc>
              <a:buFont typeface="+mj-lt"/>
              <a:buAutoNum type="arabicPeriod"/>
            </a:pPr>
            <a:r>
              <a:rPr lang="en-PT" dirty="0">
                <a:solidFill>
                  <a:schemeClr val="bg1"/>
                </a:solidFill>
              </a:rPr>
              <a:t>Sum (Paiilier Key)</a:t>
            </a:r>
          </a:p>
          <a:p>
            <a:pPr marL="800100" lvl="1" indent="-342900">
              <a:lnSpc>
                <a:spcPct val="150000"/>
              </a:lnSpc>
              <a:buFont typeface="+mj-lt"/>
              <a:buAutoNum type="arabicPeriod"/>
            </a:pPr>
            <a:r>
              <a:rPr lang="en-PT" dirty="0">
                <a:solidFill>
                  <a:schemeClr val="bg1"/>
                </a:solidFill>
              </a:rPr>
              <a:t>Search (Symmetric Serachable Encryption (AES))</a:t>
            </a:r>
          </a:p>
        </p:txBody>
      </p:sp>
      <p:sp>
        <p:nvSpPr>
          <p:cNvPr id="6" name="TextBox 5">
            <a:extLst>
              <a:ext uri="{FF2B5EF4-FFF2-40B4-BE49-F238E27FC236}">
                <a16:creationId xmlns:a16="http://schemas.microsoft.com/office/drawing/2014/main" id="{9F5AAC00-A754-7E41-B2C6-AFF44C71F5EA}"/>
              </a:ext>
            </a:extLst>
          </p:cNvPr>
          <p:cNvSpPr txBox="1"/>
          <p:nvPr/>
        </p:nvSpPr>
        <p:spPr>
          <a:xfrm>
            <a:off x="676591" y="5610164"/>
            <a:ext cx="5809827" cy="870495"/>
          </a:xfrm>
          <a:prstGeom prst="rect">
            <a:avLst/>
          </a:prstGeom>
          <a:noFill/>
        </p:spPr>
        <p:txBody>
          <a:bodyPr wrap="square" rtlCol="0">
            <a:spAutoFit/>
          </a:bodyPr>
          <a:lstStyle/>
          <a:p>
            <a:pPr>
              <a:lnSpc>
                <a:spcPct val="150000"/>
              </a:lnSpc>
            </a:pPr>
            <a:r>
              <a:rPr lang="en-PT" dirty="0">
                <a:solidFill>
                  <a:schemeClr val="bg1"/>
                </a:solidFill>
              </a:rPr>
              <a:t>Set and Gets during 10 minutes. &lt;20byte, 100byte&gt;</a:t>
            </a:r>
          </a:p>
          <a:p>
            <a:pPr>
              <a:lnSpc>
                <a:spcPct val="150000"/>
              </a:lnSpc>
            </a:pPr>
            <a:r>
              <a:rPr lang="en-PT" dirty="0">
                <a:solidFill>
                  <a:schemeClr val="bg1"/>
                </a:solidFill>
              </a:rPr>
              <a:t>Comparing </a:t>
            </a:r>
            <a:r>
              <a:rPr lang="en-PT" b="1" dirty="0">
                <a:solidFill>
                  <a:schemeClr val="bg1"/>
                </a:solidFill>
              </a:rPr>
              <a:t>Vanila </a:t>
            </a:r>
            <a:r>
              <a:rPr lang="en-PT" dirty="0">
                <a:solidFill>
                  <a:schemeClr val="bg1"/>
                </a:solidFill>
              </a:rPr>
              <a:t>vs </a:t>
            </a:r>
            <a:r>
              <a:rPr lang="en-PT" b="1" dirty="0">
                <a:solidFill>
                  <a:schemeClr val="bg1"/>
                </a:solidFill>
              </a:rPr>
              <a:t>Privacy Enhanced </a:t>
            </a:r>
            <a:r>
              <a:rPr lang="en-PT" dirty="0">
                <a:solidFill>
                  <a:schemeClr val="bg1"/>
                </a:solidFill>
              </a:rPr>
              <a:t>Solution</a:t>
            </a:r>
          </a:p>
        </p:txBody>
      </p:sp>
      <p:sp>
        <p:nvSpPr>
          <p:cNvPr id="7" name="TextBox 6">
            <a:extLst>
              <a:ext uri="{FF2B5EF4-FFF2-40B4-BE49-F238E27FC236}">
                <a16:creationId xmlns:a16="http://schemas.microsoft.com/office/drawing/2014/main" id="{A266F599-5D81-8345-92CC-8F8ED6C925D5}"/>
              </a:ext>
            </a:extLst>
          </p:cNvPr>
          <p:cNvSpPr txBox="1"/>
          <p:nvPr/>
        </p:nvSpPr>
        <p:spPr>
          <a:xfrm>
            <a:off x="6915683" y="4546669"/>
            <a:ext cx="4940489" cy="1569660"/>
          </a:xfrm>
          <a:prstGeom prst="rect">
            <a:avLst/>
          </a:prstGeom>
          <a:noFill/>
        </p:spPr>
        <p:txBody>
          <a:bodyPr wrap="square" rtlCol="0">
            <a:spAutoFit/>
          </a:bodyPr>
          <a:lstStyle/>
          <a:p>
            <a:r>
              <a:rPr lang="en-GB" sz="1600" b="1" dirty="0">
                <a:solidFill>
                  <a:schemeClr val="bg1"/>
                </a:solidFill>
              </a:rPr>
              <a:t>Dedicated Server Node </a:t>
            </a:r>
          </a:p>
          <a:p>
            <a:r>
              <a:rPr lang="en-GB" sz="1600" b="1" dirty="0">
                <a:solidFill>
                  <a:schemeClr val="bg1"/>
                </a:solidFill>
              </a:rPr>
              <a:t>Processor</a:t>
            </a:r>
            <a:r>
              <a:rPr lang="en-GB" sz="1600" dirty="0">
                <a:solidFill>
                  <a:schemeClr val="bg1"/>
                </a:solidFill>
              </a:rPr>
              <a:t>: Intel 2x Xeon Silver - 2.2GHz/3.2Ghz </a:t>
            </a:r>
          </a:p>
          <a:p>
            <a:r>
              <a:rPr lang="en-GB" sz="1600" b="1" dirty="0">
                <a:solidFill>
                  <a:schemeClr val="bg1"/>
                </a:solidFill>
              </a:rPr>
              <a:t>Memory</a:t>
            </a:r>
            <a:r>
              <a:rPr lang="en-GB" sz="1600" dirty="0">
                <a:solidFill>
                  <a:schemeClr val="bg1"/>
                </a:solidFill>
              </a:rPr>
              <a:t>: 128 GB </a:t>
            </a:r>
          </a:p>
          <a:p>
            <a:r>
              <a:rPr lang="en-GB" sz="1600" b="1" dirty="0">
                <a:solidFill>
                  <a:schemeClr val="bg1"/>
                </a:solidFill>
              </a:rPr>
              <a:t>Hard Drive</a:t>
            </a:r>
            <a:r>
              <a:rPr lang="en-GB" sz="1600" dirty="0">
                <a:solidFill>
                  <a:schemeClr val="bg1"/>
                </a:solidFill>
              </a:rPr>
              <a:t>: 4TB SATA HDD</a:t>
            </a:r>
          </a:p>
          <a:p>
            <a:r>
              <a:rPr lang="en-GB" sz="1600" b="1" dirty="0">
                <a:solidFill>
                  <a:schemeClr val="bg1"/>
                </a:solidFill>
              </a:rPr>
              <a:t>Public Network</a:t>
            </a:r>
            <a:r>
              <a:rPr lang="en-GB" sz="1600" dirty="0">
                <a:solidFill>
                  <a:schemeClr val="bg1"/>
                </a:solidFill>
              </a:rPr>
              <a:t>: Beginning at 1 Gbps </a:t>
            </a:r>
          </a:p>
          <a:p>
            <a:r>
              <a:rPr lang="en-GB" sz="1600" b="1" dirty="0">
                <a:solidFill>
                  <a:schemeClr val="bg1"/>
                </a:solidFill>
              </a:rPr>
              <a:t>Private Network</a:t>
            </a:r>
            <a:r>
              <a:rPr lang="en-GB" sz="1600" dirty="0">
                <a:solidFill>
                  <a:schemeClr val="bg1"/>
                </a:solidFill>
              </a:rPr>
              <a:t>: Beginning at 2 Gbps </a:t>
            </a:r>
          </a:p>
        </p:txBody>
      </p:sp>
      <p:sp>
        <p:nvSpPr>
          <p:cNvPr id="15" name="Rounded Rectangle 14">
            <a:extLst>
              <a:ext uri="{FF2B5EF4-FFF2-40B4-BE49-F238E27FC236}">
                <a16:creationId xmlns:a16="http://schemas.microsoft.com/office/drawing/2014/main" id="{CAFEC07D-A422-1040-9A4F-10B1D19EA37A}"/>
              </a:ext>
            </a:extLst>
          </p:cNvPr>
          <p:cNvSpPr/>
          <p:nvPr/>
        </p:nvSpPr>
        <p:spPr>
          <a:xfrm>
            <a:off x="7704161" y="2092781"/>
            <a:ext cx="3363532" cy="1117813"/>
          </a:xfrm>
          <a:prstGeom prst="roundRec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PT"/>
          </a:p>
        </p:txBody>
      </p:sp>
      <p:sp>
        <p:nvSpPr>
          <p:cNvPr id="16" name="TextBox 15">
            <a:extLst>
              <a:ext uri="{FF2B5EF4-FFF2-40B4-BE49-F238E27FC236}">
                <a16:creationId xmlns:a16="http://schemas.microsoft.com/office/drawing/2014/main" id="{078716D9-4A5E-D849-9CF6-F1AE84C6436D}"/>
              </a:ext>
            </a:extLst>
          </p:cNvPr>
          <p:cNvSpPr txBox="1"/>
          <p:nvPr/>
        </p:nvSpPr>
        <p:spPr>
          <a:xfrm>
            <a:off x="8041648" y="2118298"/>
            <a:ext cx="2688557" cy="369332"/>
          </a:xfrm>
          <a:prstGeom prst="rect">
            <a:avLst/>
          </a:prstGeom>
          <a:noFill/>
        </p:spPr>
        <p:txBody>
          <a:bodyPr wrap="none" rtlCol="0">
            <a:spAutoFit/>
          </a:bodyPr>
          <a:lstStyle/>
          <a:p>
            <a:r>
              <a:rPr lang="en-PT" dirty="0">
                <a:solidFill>
                  <a:schemeClr val="bg1"/>
                </a:solidFill>
              </a:rPr>
              <a:t>Commodity Hardware</a:t>
            </a:r>
          </a:p>
        </p:txBody>
      </p:sp>
      <p:pic>
        <p:nvPicPr>
          <p:cNvPr id="1026" name="Picture 2">
            <a:extLst>
              <a:ext uri="{FF2B5EF4-FFF2-40B4-BE49-F238E27FC236}">
                <a16:creationId xmlns:a16="http://schemas.microsoft.com/office/drawing/2014/main" id="{46DB9808-A705-CC47-A0D6-202D626FC82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62739" y="2529471"/>
            <a:ext cx="446373" cy="548133"/>
          </a:xfrm>
          <a:prstGeom prst="rect">
            <a:avLst/>
          </a:prstGeom>
          <a:noFill/>
          <a:extLst>
            <a:ext uri="{909E8E84-426E-40DD-AFC4-6F175D3DCCD1}">
              <a14:hiddenFill xmlns:a14="http://schemas.microsoft.com/office/drawing/2010/main">
                <a:solidFill>
                  <a:srgbClr val="FFFFFF"/>
                </a:solidFill>
              </a14:hiddenFill>
            </a:ext>
          </a:extLst>
        </p:spPr>
      </p:pic>
      <p:cxnSp>
        <p:nvCxnSpPr>
          <p:cNvPr id="18" name="Straight Arrow Connector 17">
            <a:extLst>
              <a:ext uri="{FF2B5EF4-FFF2-40B4-BE49-F238E27FC236}">
                <a16:creationId xmlns:a16="http://schemas.microsoft.com/office/drawing/2014/main" id="{5D41A890-2E41-0340-B2B1-2640AEBD88C8}"/>
              </a:ext>
            </a:extLst>
          </p:cNvPr>
          <p:cNvCxnSpPr>
            <a:cxnSpLocks/>
            <a:stCxn id="15" idx="2"/>
            <a:endCxn id="14" idx="0"/>
          </p:cNvCxnSpPr>
          <p:nvPr/>
        </p:nvCxnSpPr>
        <p:spPr>
          <a:xfrm>
            <a:off x="9385927" y="3210594"/>
            <a:ext cx="1" cy="37806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418885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700E860-BE6C-C149-891C-4D7E0A3D9B38}"/>
              </a:ext>
            </a:extLst>
          </p:cNvPr>
          <p:cNvSpPr>
            <a:spLocks noGrp="1"/>
          </p:cNvSpPr>
          <p:nvPr>
            <p:ph type="title"/>
          </p:nvPr>
        </p:nvSpPr>
        <p:spPr>
          <a:xfrm>
            <a:off x="4379976" y="452842"/>
            <a:ext cx="7128852" cy="1261872"/>
          </a:xfrm>
        </p:spPr>
        <p:txBody>
          <a:bodyPr vert="horz" lIns="91440" tIns="45720" rIns="91440" bIns="45720" rtlCol="0" anchor="ctr">
            <a:normAutofit/>
          </a:bodyPr>
          <a:lstStyle/>
          <a:p>
            <a:r>
              <a:rPr lang="en-US" sz="4800" dirty="0">
                <a:solidFill>
                  <a:schemeClr val="tx1"/>
                </a:solidFill>
                <a:cs typeface="Arial" panose="020B0604020202020204" pitchFamily="34" charset="0"/>
              </a:rPr>
              <a:t>Tests &amp; Environment</a:t>
            </a:r>
            <a:endParaRPr lang="en-US" sz="4800" kern="1200" dirty="0">
              <a:solidFill>
                <a:schemeClr val="tx1"/>
              </a:solidFill>
              <a:cs typeface="Arial" panose="020B0604020202020204" pitchFamily="34" charset="0"/>
            </a:endParaRPr>
          </a:p>
        </p:txBody>
      </p:sp>
      <p:sp>
        <p:nvSpPr>
          <p:cNvPr id="4" name="TextBox 3">
            <a:extLst>
              <a:ext uri="{FF2B5EF4-FFF2-40B4-BE49-F238E27FC236}">
                <a16:creationId xmlns:a16="http://schemas.microsoft.com/office/drawing/2014/main" id="{9FDBAC92-C4DA-BF49-B1C5-EB5B64D8A87B}"/>
              </a:ext>
            </a:extLst>
          </p:cNvPr>
          <p:cNvSpPr txBox="1"/>
          <p:nvPr/>
        </p:nvSpPr>
        <p:spPr>
          <a:xfrm>
            <a:off x="189195" y="452842"/>
            <a:ext cx="3541558" cy="1261872"/>
          </a:xfrm>
          <a:prstGeom prst="rect">
            <a:avLst/>
          </a:prstGeom>
          <a:ln>
            <a:noFill/>
          </a:ln>
        </p:spPr>
        <p:txBody>
          <a:bodyPr vert="horz" lIns="91440" tIns="45720" rIns="91440" bIns="45720" rtlCol="0" anchor="ctr">
            <a:normAutofit/>
          </a:bodyPr>
          <a:lstStyle/>
          <a:p>
            <a:pPr algn="r">
              <a:lnSpc>
                <a:spcPct val="90000"/>
              </a:lnSpc>
              <a:spcBef>
                <a:spcPts val="1000"/>
              </a:spcBef>
            </a:pPr>
            <a:r>
              <a:rPr lang="en-US" sz="2000" kern="1200" dirty="0">
                <a:latin typeface="+mn-lt"/>
                <a:ea typeface="+mn-ea"/>
                <a:cs typeface="+mn-cs"/>
              </a:rPr>
              <a:t>Experimental Evaluation</a:t>
            </a:r>
          </a:p>
        </p:txBody>
      </p:sp>
      <p:cxnSp>
        <p:nvCxnSpPr>
          <p:cNvPr id="5" name="Straight Connector 4">
            <a:extLst>
              <a:ext uri="{FF2B5EF4-FFF2-40B4-BE49-F238E27FC236}">
                <a16:creationId xmlns:a16="http://schemas.microsoft.com/office/drawing/2014/main" id="{B5AFE14D-520C-BE42-9378-5586E93D1550}"/>
              </a:ext>
            </a:extLst>
          </p:cNvPr>
          <p:cNvCxnSpPr/>
          <p:nvPr/>
        </p:nvCxnSpPr>
        <p:spPr>
          <a:xfrm>
            <a:off x="4059936" y="623740"/>
            <a:ext cx="0" cy="914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Slide Number Placeholder 5">
            <a:extLst>
              <a:ext uri="{FF2B5EF4-FFF2-40B4-BE49-F238E27FC236}">
                <a16:creationId xmlns:a16="http://schemas.microsoft.com/office/drawing/2014/main" id="{691EFDD9-1CB0-B049-B1EF-6BE2623EC73A}"/>
              </a:ext>
            </a:extLst>
          </p:cNvPr>
          <p:cNvSpPr>
            <a:spLocks noGrp="1"/>
          </p:cNvSpPr>
          <p:nvPr>
            <p:ph type="sldNum" sz="quarter" idx="12"/>
          </p:nvPr>
        </p:nvSpPr>
        <p:spPr>
          <a:xfrm>
            <a:off x="11008650" y="6235360"/>
            <a:ext cx="1062155" cy="490599"/>
          </a:xfrm>
        </p:spPr>
        <p:txBody>
          <a:bodyPr/>
          <a:lstStyle/>
          <a:p>
            <a:fld id="{A9135C31-6AD0-CA46-9D97-A5A6BD1305E0}" type="slidenum">
              <a:rPr lang="pt-PT" smtClean="0"/>
              <a:t>28</a:t>
            </a:fld>
            <a:endParaRPr lang="pt-PT" dirty="0"/>
          </a:p>
        </p:txBody>
      </p:sp>
      <p:sp>
        <p:nvSpPr>
          <p:cNvPr id="11" name="TextBox 10">
            <a:extLst>
              <a:ext uri="{FF2B5EF4-FFF2-40B4-BE49-F238E27FC236}">
                <a16:creationId xmlns:a16="http://schemas.microsoft.com/office/drawing/2014/main" id="{005F547A-4F63-7F49-B825-45CD70E6BC46}"/>
              </a:ext>
            </a:extLst>
          </p:cNvPr>
          <p:cNvSpPr txBox="1"/>
          <p:nvPr/>
        </p:nvSpPr>
        <p:spPr>
          <a:xfrm>
            <a:off x="676591" y="2302541"/>
            <a:ext cx="5202065" cy="1286121"/>
          </a:xfrm>
          <a:prstGeom prst="rect">
            <a:avLst/>
          </a:prstGeom>
          <a:noFill/>
        </p:spPr>
        <p:txBody>
          <a:bodyPr wrap="none" rtlCol="0">
            <a:spAutoFit/>
          </a:bodyPr>
          <a:lstStyle/>
          <a:p>
            <a:pPr>
              <a:lnSpc>
                <a:spcPct val="150000"/>
              </a:lnSpc>
            </a:pPr>
            <a:r>
              <a:rPr lang="en-PT" b="1" dirty="0">
                <a:solidFill>
                  <a:schemeClr val="bg1"/>
                </a:solidFill>
              </a:rPr>
              <a:t>Proxy &amp; Redis in Cloud</a:t>
            </a:r>
            <a:r>
              <a:rPr lang="en-PT" dirty="0">
                <a:solidFill>
                  <a:schemeClr val="bg1"/>
                </a:solidFill>
              </a:rPr>
              <a:t>:</a:t>
            </a:r>
          </a:p>
          <a:p>
            <a:pPr marL="800100" lvl="1" indent="-342900">
              <a:lnSpc>
                <a:spcPct val="150000"/>
              </a:lnSpc>
              <a:buFont typeface="+mj-lt"/>
              <a:buAutoNum type="arabicPeriod"/>
            </a:pPr>
            <a:r>
              <a:rPr lang="en-PT" dirty="0">
                <a:solidFill>
                  <a:schemeClr val="bg1"/>
                </a:solidFill>
              </a:rPr>
              <a:t>Standalone (single Redis Instance)</a:t>
            </a:r>
          </a:p>
          <a:p>
            <a:pPr marL="800100" lvl="1" indent="-342900">
              <a:lnSpc>
                <a:spcPct val="150000"/>
              </a:lnSpc>
              <a:buFont typeface="+mj-lt"/>
              <a:buAutoNum type="arabicPeriod"/>
            </a:pPr>
            <a:r>
              <a:rPr lang="en-PT" dirty="0">
                <a:solidFill>
                  <a:schemeClr val="bg1"/>
                </a:solidFill>
              </a:rPr>
              <a:t>Cluster (6 nodes: 3 masters &amp; 3 slaves)</a:t>
            </a:r>
          </a:p>
        </p:txBody>
      </p:sp>
      <p:sp>
        <p:nvSpPr>
          <p:cNvPr id="12" name="TextBox 11">
            <a:extLst>
              <a:ext uri="{FF2B5EF4-FFF2-40B4-BE49-F238E27FC236}">
                <a16:creationId xmlns:a16="http://schemas.microsoft.com/office/drawing/2014/main" id="{45963735-57DD-D94D-868B-6A29270F7659}"/>
              </a:ext>
            </a:extLst>
          </p:cNvPr>
          <p:cNvSpPr txBox="1"/>
          <p:nvPr/>
        </p:nvSpPr>
        <p:spPr>
          <a:xfrm>
            <a:off x="676591" y="3629879"/>
            <a:ext cx="5202066" cy="1701620"/>
          </a:xfrm>
          <a:prstGeom prst="rect">
            <a:avLst/>
          </a:prstGeom>
          <a:noFill/>
        </p:spPr>
        <p:txBody>
          <a:bodyPr wrap="square" rtlCol="0">
            <a:spAutoFit/>
          </a:bodyPr>
          <a:lstStyle/>
          <a:p>
            <a:pPr>
              <a:lnSpc>
                <a:spcPct val="150000"/>
              </a:lnSpc>
            </a:pPr>
            <a:r>
              <a:rPr lang="en-PT" b="1" dirty="0">
                <a:solidFill>
                  <a:schemeClr val="bg1"/>
                </a:solidFill>
              </a:rPr>
              <a:t>Homomorphic Encryption</a:t>
            </a:r>
            <a:r>
              <a:rPr lang="en-PT" dirty="0">
                <a:solidFill>
                  <a:schemeClr val="bg1"/>
                </a:solidFill>
              </a:rPr>
              <a:t>:</a:t>
            </a:r>
          </a:p>
          <a:p>
            <a:pPr marL="800100" lvl="1" indent="-342900">
              <a:lnSpc>
                <a:spcPct val="150000"/>
              </a:lnSpc>
              <a:buFont typeface="+mj-lt"/>
              <a:buAutoNum type="arabicPeriod"/>
            </a:pPr>
            <a:r>
              <a:rPr lang="en-PT" dirty="0">
                <a:solidFill>
                  <a:schemeClr val="bg1"/>
                </a:solidFill>
              </a:rPr>
              <a:t>Sum (Paiilier Key)</a:t>
            </a:r>
          </a:p>
          <a:p>
            <a:pPr marL="800100" lvl="1" indent="-342900">
              <a:lnSpc>
                <a:spcPct val="150000"/>
              </a:lnSpc>
              <a:buFont typeface="+mj-lt"/>
              <a:buAutoNum type="arabicPeriod"/>
            </a:pPr>
            <a:r>
              <a:rPr lang="en-PT" dirty="0">
                <a:solidFill>
                  <a:schemeClr val="bg1"/>
                </a:solidFill>
              </a:rPr>
              <a:t>Search (Symmetric Serachable Encryption (AES))</a:t>
            </a:r>
          </a:p>
        </p:txBody>
      </p:sp>
      <p:graphicFrame>
        <p:nvGraphicFramePr>
          <p:cNvPr id="21" name="Diagram 20">
            <a:extLst>
              <a:ext uri="{FF2B5EF4-FFF2-40B4-BE49-F238E27FC236}">
                <a16:creationId xmlns:a16="http://schemas.microsoft.com/office/drawing/2014/main" id="{81FE46E7-8A1C-FE4D-9575-2612A612C843}"/>
              </a:ext>
            </a:extLst>
          </p:cNvPr>
          <p:cNvGraphicFramePr/>
          <p:nvPr>
            <p:extLst>
              <p:ext uri="{D42A27DB-BD31-4B8C-83A1-F6EECF244321}">
                <p14:modId xmlns:p14="http://schemas.microsoft.com/office/powerpoint/2010/main" val="724841294"/>
              </p:ext>
            </p:extLst>
          </p:nvPr>
        </p:nvGraphicFramePr>
        <p:xfrm>
          <a:off x="6567215" y="2443655"/>
          <a:ext cx="4941613" cy="371044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2" name="TextBox 21">
            <a:extLst>
              <a:ext uri="{FF2B5EF4-FFF2-40B4-BE49-F238E27FC236}">
                <a16:creationId xmlns:a16="http://schemas.microsoft.com/office/drawing/2014/main" id="{37906DB6-A754-F544-ABDD-3750F33FC98F}"/>
              </a:ext>
            </a:extLst>
          </p:cNvPr>
          <p:cNvSpPr txBox="1"/>
          <p:nvPr/>
        </p:nvSpPr>
        <p:spPr>
          <a:xfrm>
            <a:off x="676591" y="5610164"/>
            <a:ext cx="5809827" cy="870495"/>
          </a:xfrm>
          <a:prstGeom prst="rect">
            <a:avLst/>
          </a:prstGeom>
          <a:noFill/>
        </p:spPr>
        <p:txBody>
          <a:bodyPr wrap="square" rtlCol="0">
            <a:spAutoFit/>
          </a:bodyPr>
          <a:lstStyle/>
          <a:p>
            <a:pPr>
              <a:lnSpc>
                <a:spcPct val="150000"/>
              </a:lnSpc>
            </a:pPr>
            <a:r>
              <a:rPr lang="en-PT" dirty="0">
                <a:solidFill>
                  <a:schemeClr val="bg1"/>
                </a:solidFill>
              </a:rPr>
              <a:t>Set and Gets during 10 minutes. &lt;20byte, 100byte&gt;</a:t>
            </a:r>
          </a:p>
          <a:p>
            <a:pPr>
              <a:lnSpc>
                <a:spcPct val="150000"/>
              </a:lnSpc>
            </a:pPr>
            <a:r>
              <a:rPr lang="en-PT" dirty="0">
                <a:solidFill>
                  <a:schemeClr val="bg1"/>
                </a:solidFill>
              </a:rPr>
              <a:t>Comparing </a:t>
            </a:r>
            <a:r>
              <a:rPr lang="en-PT" b="1" dirty="0">
                <a:solidFill>
                  <a:schemeClr val="bg1"/>
                </a:solidFill>
              </a:rPr>
              <a:t>Vanila </a:t>
            </a:r>
            <a:r>
              <a:rPr lang="en-PT" dirty="0">
                <a:solidFill>
                  <a:schemeClr val="bg1"/>
                </a:solidFill>
              </a:rPr>
              <a:t>vs </a:t>
            </a:r>
            <a:r>
              <a:rPr lang="en-PT" b="1" dirty="0">
                <a:solidFill>
                  <a:schemeClr val="bg1"/>
                </a:solidFill>
              </a:rPr>
              <a:t>Privacy Enhanced </a:t>
            </a:r>
            <a:r>
              <a:rPr lang="en-PT" dirty="0">
                <a:solidFill>
                  <a:schemeClr val="bg1"/>
                </a:solidFill>
              </a:rPr>
              <a:t>Solution</a:t>
            </a:r>
          </a:p>
        </p:txBody>
      </p:sp>
    </p:spTree>
    <p:extLst>
      <p:ext uri="{BB962C8B-B14F-4D97-AF65-F5344CB8AC3E}">
        <p14:creationId xmlns:p14="http://schemas.microsoft.com/office/powerpoint/2010/main" val="25845820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700E860-BE6C-C149-891C-4D7E0A3D9B38}"/>
              </a:ext>
            </a:extLst>
          </p:cNvPr>
          <p:cNvSpPr>
            <a:spLocks noGrp="1"/>
          </p:cNvSpPr>
          <p:nvPr>
            <p:ph type="title"/>
          </p:nvPr>
        </p:nvSpPr>
        <p:spPr>
          <a:xfrm>
            <a:off x="4379976" y="452842"/>
            <a:ext cx="7128852" cy="1261872"/>
          </a:xfrm>
        </p:spPr>
        <p:txBody>
          <a:bodyPr vert="horz" lIns="91440" tIns="45720" rIns="91440" bIns="45720" rtlCol="0" anchor="ctr">
            <a:normAutofit/>
          </a:bodyPr>
          <a:lstStyle/>
          <a:p>
            <a:r>
              <a:rPr lang="en-US" sz="4800" dirty="0">
                <a:solidFill>
                  <a:schemeClr val="tx1"/>
                </a:solidFill>
                <a:cs typeface="Arial" panose="020B0604020202020204" pitchFamily="34" charset="0"/>
              </a:rPr>
              <a:t>Standalone Redis</a:t>
            </a:r>
            <a:endParaRPr lang="en-US" sz="4800" kern="1200" dirty="0">
              <a:solidFill>
                <a:schemeClr val="tx1"/>
              </a:solidFill>
              <a:cs typeface="Arial" panose="020B0604020202020204" pitchFamily="34" charset="0"/>
            </a:endParaRPr>
          </a:p>
        </p:txBody>
      </p:sp>
      <p:sp>
        <p:nvSpPr>
          <p:cNvPr id="4" name="TextBox 3">
            <a:extLst>
              <a:ext uri="{FF2B5EF4-FFF2-40B4-BE49-F238E27FC236}">
                <a16:creationId xmlns:a16="http://schemas.microsoft.com/office/drawing/2014/main" id="{9FDBAC92-C4DA-BF49-B1C5-EB5B64D8A87B}"/>
              </a:ext>
            </a:extLst>
          </p:cNvPr>
          <p:cNvSpPr txBox="1"/>
          <p:nvPr/>
        </p:nvSpPr>
        <p:spPr>
          <a:xfrm>
            <a:off x="189195" y="452842"/>
            <a:ext cx="3541558" cy="1261872"/>
          </a:xfrm>
          <a:prstGeom prst="rect">
            <a:avLst/>
          </a:prstGeom>
          <a:ln>
            <a:noFill/>
          </a:ln>
        </p:spPr>
        <p:txBody>
          <a:bodyPr vert="horz" lIns="91440" tIns="45720" rIns="91440" bIns="45720" rtlCol="0" anchor="ctr">
            <a:normAutofit/>
          </a:bodyPr>
          <a:lstStyle/>
          <a:p>
            <a:pPr algn="r">
              <a:lnSpc>
                <a:spcPct val="90000"/>
              </a:lnSpc>
              <a:spcBef>
                <a:spcPts val="1000"/>
              </a:spcBef>
            </a:pPr>
            <a:r>
              <a:rPr lang="en-US" sz="2000" dirty="0"/>
              <a:t>Experimental Evaluation</a:t>
            </a:r>
          </a:p>
        </p:txBody>
      </p:sp>
      <p:cxnSp>
        <p:nvCxnSpPr>
          <p:cNvPr id="5" name="Straight Connector 4">
            <a:extLst>
              <a:ext uri="{FF2B5EF4-FFF2-40B4-BE49-F238E27FC236}">
                <a16:creationId xmlns:a16="http://schemas.microsoft.com/office/drawing/2014/main" id="{B5AFE14D-520C-BE42-9378-5586E93D1550}"/>
              </a:ext>
            </a:extLst>
          </p:cNvPr>
          <p:cNvCxnSpPr/>
          <p:nvPr/>
        </p:nvCxnSpPr>
        <p:spPr>
          <a:xfrm>
            <a:off x="4059936" y="623740"/>
            <a:ext cx="0" cy="914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2" name="Chart 1">
            <a:extLst>
              <a:ext uri="{FF2B5EF4-FFF2-40B4-BE49-F238E27FC236}">
                <a16:creationId xmlns:a16="http://schemas.microsoft.com/office/drawing/2014/main" id="{3490D66E-67A9-9043-84D3-69346D0936C6}"/>
              </a:ext>
            </a:extLst>
          </p:cNvPr>
          <p:cNvGraphicFramePr/>
          <p:nvPr>
            <p:extLst>
              <p:ext uri="{D42A27DB-BD31-4B8C-83A1-F6EECF244321}">
                <p14:modId xmlns:p14="http://schemas.microsoft.com/office/powerpoint/2010/main" val="2779870"/>
              </p:ext>
            </p:extLst>
          </p:nvPr>
        </p:nvGraphicFramePr>
        <p:xfrm>
          <a:off x="189200" y="2163600"/>
          <a:ext cx="6011569" cy="386572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7" name="Table 6">
            <a:extLst>
              <a:ext uri="{FF2B5EF4-FFF2-40B4-BE49-F238E27FC236}">
                <a16:creationId xmlns:a16="http://schemas.microsoft.com/office/drawing/2014/main" id="{7E972923-3C96-4742-9B74-5EC409107F53}"/>
              </a:ext>
            </a:extLst>
          </p:cNvPr>
          <p:cNvGraphicFramePr>
            <a:graphicFrameLocks noGrp="1"/>
          </p:cNvGraphicFramePr>
          <p:nvPr>
            <p:extLst>
              <p:ext uri="{D42A27DB-BD31-4B8C-83A1-F6EECF244321}">
                <p14:modId xmlns:p14="http://schemas.microsoft.com/office/powerpoint/2010/main" val="1028611252"/>
              </p:ext>
            </p:extLst>
          </p:nvPr>
        </p:nvGraphicFramePr>
        <p:xfrm>
          <a:off x="6557963" y="2900363"/>
          <a:ext cx="5472846" cy="2450982"/>
        </p:xfrm>
        <a:graphic>
          <a:graphicData uri="http://schemas.openxmlformats.org/drawingml/2006/table">
            <a:tbl>
              <a:tblPr firstRow="1" bandRow="1">
                <a:tableStyleId>{5C22544A-7EE6-4342-B048-85BDC9FD1C3A}</a:tableStyleId>
              </a:tblPr>
              <a:tblGrid>
                <a:gridCol w="2522679">
                  <a:extLst>
                    <a:ext uri="{9D8B030D-6E8A-4147-A177-3AD203B41FA5}">
                      <a16:colId xmlns:a16="http://schemas.microsoft.com/office/drawing/2014/main" val="1505248282"/>
                    </a:ext>
                  </a:extLst>
                </a:gridCol>
                <a:gridCol w="1052405">
                  <a:extLst>
                    <a:ext uri="{9D8B030D-6E8A-4147-A177-3AD203B41FA5}">
                      <a16:colId xmlns:a16="http://schemas.microsoft.com/office/drawing/2014/main" val="314865775"/>
                    </a:ext>
                  </a:extLst>
                </a:gridCol>
                <a:gridCol w="1005975">
                  <a:extLst>
                    <a:ext uri="{9D8B030D-6E8A-4147-A177-3AD203B41FA5}">
                      <a16:colId xmlns:a16="http://schemas.microsoft.com/office/drawing/2014/main" val="514818751"/>
                    </a:ext>
                  </a:extLst>
                </a:gridCol>
                <a:gridCol w="891787">
                  <a:extLst>
                    <a:ext uri="{9D8B030D-6E8A-4147-A177-3AD203B41FA5}">
                      <a16:colId xmlns:a16="http://schemas.microsoft.com/office/drawing/2014/main" val="2592928591"/>
                    </a:ext>
                  </a:extLst>
                </a:gridCol>
              </a:tblGrid>
              <a:tr h="686275">
                <a:tc>
                  <a:txBody>
                    <a:bodyPr/>
                    <a:lstStyle/>
                    <a:p>
                      <a:pPr algn="l"/>
                      <a:r>
                        <a:rPr lang="en-PT" dirty="0"/>
                        <a:t>Configuration</a:t>
                      </a:r>
                    </a:p>
                  </a:txBody>
                  <a:tcPr/>
                </a:tc>
                <a:tc>
                  <a:txBody>
                    <a:bodyPr/>
                    <a:lstStyle/>
                    <a:p>
                      <a:pPr algn="ctr"/>
                      <a:r>
                        <a:rPr lang="en-PT" dirty="0"/>
                        <a:t># Ops</a:t>
                      </a:r>
                    </a:p>
                  </a:txBody>
                  <a:tcPr/>
                </a:tc>
                <a:tc>
                  <a:txBody>
                    <a:bodyPr/>
                    <a:lstStyle/>
                    <a:p>
                      <a:pPr algn="ctr"/>
                      <a:r>
                        <a:rPr lang="en-PT" dirty="0"/>
                        <a:t>RTT</a:t>
                      </a:r>
                    </a:p>
                  </a:txBody>
                  <a:tcPr/>
                </a:tc>
                <a:tc>
                  <a:txBody>
                    <a:bodyPr/>
                    <a:lstStyle/>
                    <a:p>
                      <a:pPr algn="ctr"/>
                      <a:r>
                        <a:rPr lang="en-PT" dirty="0"/>
                        <a:t>A</a:t>
                      </a:r>
                      <a:r>
                        <a:rPr lang="en-GB" dirty="0"/>
                        <a:t>v</a:t>
                      </a:r>
                      <a:r>
                        <a:rPr lang="en-PT" dirty="0"/>
                        <a:t>g Loss</a:t>
                      </a:r>
                    </a:p>
                  </a:txBody>
                  <a:tcPr/>
                </a:tc>
                <a:extLst>
                  <a:ext uri="{0D108BD9-81ED-4DB2-BD59-A6C34878D82A}">
                    <a16:rowId xmlns:a16="http://schemas.microsoft.com/office/drawing/2014/main" val="659762212"/>
                  </a:ext>
                </a:extLst>
              </a:tr>
              <a:tr h="39215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kern="1200" dirty="0">
                          <a:solidFill>
                            <a:schemeClr val="dk1"/>
                          </a:solidFill>
                          <a:effectLst/>
                          <a:latin typeface="+mn-lt"/>
                          <a:ea typeface="+mn-ea"/>
                          <a:cs typeface="+mn-cs"/>
                        </a:rPr>
                        <a:t>Proxy &amp; Redis</a:t>
                      </a:r>
                      <a:endParaRPr lang="en-GB" dirty="0">
                        <a:effectLst/>
                      </a:endParaRPr>
                    </a:p>
                  </a:txBody>
                  <a:tcPr/>
                </a:tc>
                <a:tc>
                  <a:txBody>
                    <a:bodyPr/>
                    <a:lstStyle/>
                    <a:p>
                      <a:pPr algn="ctr"/>
                      <a:r>
                        <a:rPr lang="en-PT" sz="1800" kern="1200" dirty="0">
                          <a:solidFill>
                            <a:schemeClr val="dk1"/>
                          </a:solidFill>
                          <a:effectLst/>
                          <a:latin typeface="+mn-lt"/>
                          <a:ea typeface="+mn-ea"/>
                          <a:cs typeface="+mn-cs"/>
                        </a:rPr>
                        <a:t>14038 </a:t>
                      </a:r>
                      <a:endParaRPr lang="en-PT" dirty="0">
                        <a:effectLst/>
                      </a:endParaRPr>
                    </a:p>
                  </a:txBody>
                  <a:tcPr/>
                </a:tc>
                <a:tc>
                  <a:txBody>
                    <a:bodyPr/>
                    <a:lstStyle/>
                    <a:p>
                      <a:pPr algn="ctr"/>
                      <a:r>
                        <a:rPr lang="en-PT" dirty="0"/>
                        <a:t>42ms</a:t>
                      </a:r>
                    </a:p>
                  </a:txBody>
                  <a:tcPr/>
                </a:tc>
                <a:tc>
                  <a:txBody>
                    <a:bodyPr/>
                    <a:lstStyle/>
                    <a:p>
                      <a:pPr algn="ctr"/>
                      <a:r>
                        <a:rPr lang="en-PT" dirty="0"/>
                        <a:t>-</a:t>
                      </a:r>
                    </a:p>
                  </a:txBody>
                  <a:tcPr/>
                </a:tc>
                <a:extLst>
                  <a:ext uri="{0D108BD9-81ED-4DB2-BD59-A6C34878D82A}">
                    <a16:rowId xmlns:a16="http://schemas.microsoft.com/office/drawing/2014/main" val="3416887881"/>
                  </a:ext>
                </a:extLst>
              </a:tr>
              <a:tr h="68627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kern="1200" dirty="0">
                          <a:solidFill>
                            <a:schemeClr val="dk1"/>
                          </a:solidFill>
                          <a:effectLst/>
                          <a:latin typeface="+mn-lt"/>
                          <a:ea typeface="+mn-ea"/>
                          <a:cs typeface="+mn-cs"/>
                        </a:rPr>
                        <a:t>Proxy SGX &amp; Redis Encrypted </a:t>
                      </a:r>
                      <a:endParaRPr lang="en-GB" dirty="0">
                        <a:effectLst/>
                      </a:endParaRPr>
                    </a:p>
                  </a:txBody>
                  <a:tcPr/>
                </a:tc>
                <a:tc>
                  <a:txBody>
                    <a:bodyPr/>
                    <a:lstStyle/>
                    <a:p>
                      <a:pPr algn="ctr"/>
                      <a:r>
                        <a:rPr lang="en-PT" sz="1800" kern="1200" dirty="0">
                          <a:solidFill>
                            <a:schemeClr val="dk1"/>
                          </a:solidFill>
                          <a:effectLst/>
                          <a:latin typeface="+mn-lt"/>
                          <a:ea typeface="+mn-ea"/>
                          <a:cs typeface="+mn-cs"/>
                        </a:rPr>
                        <a:t>12773</a:t>
                      </a:r>
                      <a:endParaRPr lang="en-PT" dirty="0"/>
                    </a:p>
                  </a:txBody>
                  <a:tcPr/>
                </a:tc>
                <a:tc>
                  <a:txBody>
                    <a:bodyPr/>
                    <a:lstStyle/>
                    <a:p>
                      <a:pPr algn="ctr"/>
                      <a:r>
                        <a:rPr lang="en-PT" dirty="0"/>
                        <a:t>48ms</a:t>
                      </a:r>
                    </a:p>
                  </a:txBody>
                  <a:tcPr/>
                </a:tc>
                <a:tc>
                  <a:txBody>
                    <a:bodyPr/>
                    <a:lstStyle/>
                    <a:p>
                      <a:pPr algn="ctr"/>
                      <a:r>
                        <a:rPr lang="en-PT" dirty="0"/>
                        <a:t>14%</a:t>
                      </a:r>
                    </a:p>
                  </a:txBody>
                  <a:tcPr/>
                </a:tc>
                <a:extLst>
                  <a:ext uri="{0D108BD9-81ED-4DB2-BD59-A6C34878D82A}">
                    <a16:rowId xmlns:a16="http://schemas.microsoft.com/office/drawing/2014/main" val="2730949961"/>
                  </a:ext>
                </a:extLst>
              </a:tr>
              <a:tr h="68627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kern="1200" dirty="0">
                          <a:solidFill>
                            <a:schemeClr val="dk1"/>
                          </a:solidFill>
                          <a:effectLst/>
                          <a:latin typeface="+mn-lt"/>
                          <a:ea typeface="+mn-ea"/>
                          <a:cs typeface="+mn-cs"/>
                        </a:rPr>
                        <a:t>Proxy SGX &amp; Redis SGX </a:t>
                      </a:r>
                      <a:endParaRPr lang="en-GB" dirty="0">
                        <a:effectLst/>
                      </a:endParaRPr>
                    </a:p>
                  </a:txBody>
                  <a:tcPr/>
                </a:tc>
                <a:tc>
                  <a:txBody>
                    <a:bodyPr/>
                    <a:lstStyle/>
                    <a:p>
                      <a:pPr algn="ctr"/>
                      <a:r>
                        <a:rPr lang="en-PT" sz="1800" kern="1200" dirty="0">
                          <a:solidFill>
                            <a:schemeClr val="dk1"/>
                          </a:solidFill>
                          <a:effectLst/>
                          <a:latin typeface="+mn-lt"/>
                          <a:ea typeface="+mn-ea"/>
                          <a:cs typeface="+mn-cs"/>
                        </a:rPr>
                        <a:t>12013</a:t>
                      </a:r>
                      <a:endParaRPr lang="en-PT" dirty="0"/>
                    </a:p>
                  </a:txBody>
                  <a:tcPr/>
                </a:tc>
                <a:tc>
                  <a:txBody>
                    <a:bodyPr/>
                    <a:lstStyle/>
                    <a:p>
                      <a:pPr algn="ctr"/>
                      <a:r>
                        <a:rPr lang="en-PT" dirty="0"/>
                        <a:t>50ms</a:t>
                      </a:r>
                    </a:p>
                  </a:txBody>
                  <a:tcPr/>
                </a:tc>
                <a:tc>
                  <a:txBody>
                    <a:bodyPr/>
                    <a:lstStyle/>
                    <a:p>
                      <a:pPr algn="ctr"/>
                      <a:r>
                        <a:rPr lang="en-PT" dirty="0"/>
                        <a:t>16%</a:t>
                      </a:r>
                    </a:p>
                  </a:txBody>
                  <a:tcPr/>
                </a:tc>
                <a:extLst>
                  <a:ext uri="{0D108BD9-81ED-4DB2-BD59-A6C34878D82A}">
                    <a16:rowId xmlns:a16="http://schemas.microsoft.com/office/drawing/2014/main" val="554258469"/>
                  </a:ext>
                </a:extLst>
              </a:tr>
            </a:tbl>
          </a:graphicData>
        </a:graphic>
      </p:graphicFrame>
      <p:sp>
        <p:nvSpPr>
          <p:cNvPr id="9" name="Slide Number Placeholder 5">
            <a:extLst>
              <a:ext uri="{FF2B5EF4-FFF2-40B4-BE49-F238E27FC236}">
                <a16:creationId xmlns:a16="http://schemas.microsoft.com/office/drawing/2014/main" id="{B030C811-1B80-B04C-9217-A573DA183637}"/>
              </a:ext>
            </a:extLst>
          </p:cNvPr>
          <p:cNvSpPr>
            <a:spLocks noGrp="1"/>
          </p:cNvSpPr>
          <p:nvPr>
            <p:ph type="sldNum" sz="quarter" idx="12"/>
          </p:nvPr>
        </p:nvSpPr>
        <p:spPr>
          <a:xfrm>
            <a:off x="11008650" y="6235360"/>
            <a:ext cx="1062155" cy="490599"/>
          </a:xfrm>
        </p:spPr>
        <p:txBody>
          <a:bodyPr/>
          <a:lstStyle/>
          <a:p>
            <a:fld id="{A9135C31-6AD0-CA46-9D97-A5A6BD1305E0}" type="slidenum">
              <a:rPr lang="pt-PT" smtClean="0"/>
              <a:t>29</a:t>
            </a:fld>
            <a:endParaRPr lang="pt-PT" dirty="0"/>
          </a:p>
        </p:txBody>
      </p:sp>
      <p:pic>
        <p:nvPicPr>
          <p:cNvPr id="10" name="Picture 9">
            <a:extLst>
              <a:ext uri="{FF2B5EF4-FFF2-40B4-BE49-F238E27FC236}">
                <a16:creationId xmlns:a16="http://schemas.microsoft.com/office/drawing/2014/main" id="{5E0EFF19-4C8B-3949-8E88-7FC365FDBDA1}"/>
              </a:ext>
            </a:extLst>
          </p:cNvPr>
          <p:cNvPicPr>
            <a:picLocks noChangeAspect="1"/>
          </p:cNvPicPr>
          <p:nvPr/>
        </p:nvPicPr>
        <p:blipFill>
          <a:blip r:embed="rId4"/>
          <a:stretch>
            <a:fillRect/>
          </a:stretch>
        </p:blipFill>
        <p:spPr>
          <a:xfrm>
            <a:off x="1416848" y="6241147"/>
            <a:ext cx="9358304" cy="418548"/>
          </a:xfrm>
          <a:prstGeom prst="rect">
            <a:avLst/>
          </a:prstGeom>
        </p:spPr>
      </p:pic>
    </p:spTree>
    <p:extLst>
      <p:ext uri="{BB962C8B-B14F-4D97-AF65-F5344CB8AC3E}">
        <p14:creationId xmlns:p14="http://schemas.microsoft.com/office/powerpoint/2010/main" val="31324135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700E860-BE6C-C149-891C-4D7E0A3D9B38}"/>
              </a:ext>
            </a:extLst>
          </p:cNvPr>
          <p:cNvSpPr>
            <a:spLocks noGrp="1"/>
          </p:cNvSpPr>
          <p:nvPr>
            <p:ph type="title"/>
          </p:nvPr>
        </p:nvSpPr>
        <p:spPr>
          <a:xfrm>
            <a:off x="4379976" y="452842"/>
            <a:ext cx="6976872" cy="1261872"/>
          </a:xfrm>
        </p:spPr>
        <p:txBody>
          <a:bodyPr vert="horz" lIns="91440" tIns="45720" rIns="91440" bIns="45720" rtlCol="0" anchor="ctr">
            <a:normAutofit/>
          </a:bodyPr>
          <a:lstStyle/>
          <a:p>
            <a:r>
              <a:rPr lang="en-US" sz="4800" kern="1200" dirty="0">
                <a:solidFill>
                  <a:schemeClr val="tx1"/>
                </a:solidFill>
                <a:cs typeface="Arial" panose="020B0604020202020204" pitchFamily="34" charset="0"/>
              </a:rPr>
              <a:t>Outline</a:t>
            </a:r>
          </a:p>
        </p:txBody>
      </p:sp>
      <p:sp>
        <p:nvSpPr>
          <p:cNvPr id="4" name="TextBox 3">
            <a:extLst>
              <a:ext uri="{FF2B5EF4-FFF2-40B4-BE49-F238E27FC236}">
                <a16:creationId xmlns:a16="http://schemas.microsoft.com/office/drawing/2014/main" id="{9FDBAC92-C4DA-BF49-B1C5-EB5B64D8A87B}"/>
              </a:ext>
            </a:extLst>
          </p:cNvPr>
          <p:cNvSpPr txBox="1"/>
          <p:nvPr/>
        </p:nvSpPr>
        <p:spPr>
          <a:xfrm>
            <a:off x="412385" y="452842"/>
            <a:ext cx="3318368" cy="1261872"/>
          </a:xfrm>
          <a:prstGeom prst="rect">
            <a:avLst/>
          </a:prstGeom>
          <a:ln>
            <a:noFill/>
          </a:ln>
        </p:spPr>
        <p:txBody>
          <a:bodyPr vert="horz" lIns="91440" tIns="45720" rIns="91440" bIns="45720" rtlCol="0" anchor="ctr">
            <a:normAutofit/>
          </a:bodyPr>
          <a:lstStyle/>
          <a:p>
            <a:pPr algn="r">
              <a:lnSpc>
                <a:spcPct val="90000"/>
              </a:lnSpc>
              <a:spcBef>
                <a:spcPts val="1000"/>
              </a:spcBef>
            </a:pPr>
            <a:r>
              <a:rPr lang="en-US" sz="2000" kern="1200" dirty="0">
                <a:latin typeface="+mn-lt"/>
                <a:ea typeface="+mn-ea"/>
                <a:cs typeface="+mn-cs"/>
              </a:rPr>
              <a:t>Dissertation </a:t>
            </a:r>
            <a:r>
              <a:rPr lang="en-US" sz="2000" dirty="0"/>
              <a:t>Elaboration</a:t>
            </a:r>
            <a:endParaRPr lang="en-US" sz="2000" kern="1200" dirty="0">
              <a:latin typeface="+mn-lt"/>
              <a:ea typeface="+mn-ea"/>
              <a:cs typeface="+mn-cs"/>
            </a:endParaRPr>
          </a:p>
        </p:txBody>
      </p:sp>
      <p:cxnSp>
        <p:nvCxnSpPr>
          <p:cNvPr id="5" name="Straight Connector 4">
            <a:extLst>
              <a:ext uri="{FF2B5EF4-FFF2-40B4-BE49-F238E27FC236}">
                <a16:creationId xmlns:a16="http://schemas.microsoft.com/office/drawing/2014/main" id="{B5AFE14D-520C-BE42-9378-5586E93D1550}"/>
              </a:ext>
            </a:extLst>
          </p:cNvPr>
          <p:cNvCxnSpPr/>
          <p:nvPr/>
        </p:nvCxnSpPr>
        <p:spPr>
          <a:xfrm>
            <a:off x="4059936" y="623740"/>
            <a:ext cx="0" cy="914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AA895083-1890-4142-BA95-9113E2DD0EE1}"/>
              </a:ext>
            </a:extLst>
          </p:cNvPr>
          <p:cNvSpPr txBox="1"/>
          <p:nvPr/>
        </p:nvSpPr>
        <p:spPr>
          <a:xfrm>
            <a:off x="1030101" y="2507149"/>
            <a:ext cx="6059669" cy="3727111"/>
          </a:xfrm>
          <a:prstGeom prst="rect">
            <a:avLst/>
          </a:prstGeom>
          <a:noFill/>
        </p:spPr>
        <p:txBody>
          <a:bodyPr wrap="square" rtlCol="0">
            <a:spAutoFit/>
          </a:bodyPr>
          <a:lstStyle/>
          <a:p>
            <a:pPr marL="342900" indent="-342900" algn="just">
              <a:lnSpc>
                <a:spcPct val="150000"/>
              </a:lnSpc>
              <a:buFont typeface="+mj-lt"/>
              <a:buAutoNum type="arabicPeriod"/>
            </a:pPr>
            <a:r>
              <a:rPr lang="en-PT" sz="2000" b="1" dirty="0">
                <a:solidFill>
                  <a:schemeClr val="bg1"/>
                </a:solidFill>
              </a:rPr>
              <a:t>Introduction</a:t>
            </a:r>
            <a:r>
              <a:rPr lang="en-PT" sz="2000" dirty="0">
                <a:solidFill>
                  <a:schemeClr val="tx1">
                    <a:lumMod val="65000"/>
                  </a:schemeClr>
                </a:solidFill>
              </a:rPr>
              <a:t> </a:t>
            </a:r>
          </a:p>
          <a:p>
            <a:pPr marL="800100" lvl="1" indent="-342900" algn="just">
              <a:lnSpc>
                <a:spcPct val="150000"/>
              </a:lnSpc>
              <a:buFont typeface="+mj-lt"/>
              <a:buAutoNum type="arabicPeriod"/>
            </a:pPr>
            <a:r>
              <a:rPr lang="en-PT" sz="2000" dirty="0">
                <a:solidFill>
                  <a:schemeClr val="bg1"/>
                </a:solidFill>
              </a:rPr>
              <a:t>Context and Motivation</a:t>
            </a:r>
          </a:p>
          <a:p>
            <a:pPr marL="800100" lvl="1" indent="-342900" algn="just">
              <a:lnSpc>
                <a:spcPct val="150000"/>
              </a:lnSpc>
              <a:buFont typeface="+mj-lt"/>
              <a:buAutoNum type="arabicPeriod"/>
            </a:pPr>
            <a:r>
              <a:rPr lang="en-PT" sz="2000" dirty="0">
                <a:solidFill>
                  <a:schemeClr val="bg1"/>
                </a:solidFill>
              </a:rPr>
              <a:t>Problem and Contributions </a:t>
            </a:r>
          </a:p>
          <a:p>
            <a:pPr marL="342900" indent="-342900" algn="just">
              <a:lnSpc>
                <a:spcPct val="150000"/>
              </a:lnSpc>
              <a:buFont typeface="+mj-lt"/>
              <a:buAutoNum type="arabicPeriod"/>
            </a:pPr>
            <a:r>
              <a:rPr lang="en-PT" sz="2000" b="1" dirty="0">
                <a:solidFill>
                  <a:schemeClr val="tx1">
                    <a:lumMod val="65000"/>
                  </a:schemeClr>
                </a:solidFill>
              </a:rPr>
              <a:t>Proposed Solution</a:t>
            </a:r>
          </a:p>
          <a:p>
            <a:pPr marL="800100" lvl="1" indent="-342900" algn="just">
              <a:lnSpc>
                <a:spcPct val="150000"/>
              </a:lnSpc>
              <a:buFont typeface="+mj-lt"/>
              <a:buAutoNum type="arabicPeriod"/>
            </a:pPr>
            <a:r>
              <a:rPr lang="en-PT" sz="2000" dirty="0">
                <a:solidFill>
                  <a:schemeClr val="tx1">
                    <a:lumMod val="65000"/>
                  </a:schemeClr>
                </a:solidFill>
              </a:rPr>
              <a:t>System Model and Architecture</a:t>
            </a:r>
          </a:p>
          <a:p>
            <a:pPr marL="800100" lvl="1" indent="-342900" algn="just">
              <a:lnSpc>
                <a:spcPct val="150000"/>
              </a:lnSpc>
              <a:buFont typeface="+mj-lt"/>
              <a:buAutoNum type="arabicPeriod"/>
            </a:pPr>
            <a:r>
              <a:rPr lang="en-PT" sz="2000" dirty="0">
                <a:solidFill>
                  <a:schemeClr val="tx1">
                    <a:lumMod val="65000"/>
                  </a:schemeClr>
                </a:solidFill>
              </a:rPr>
              <a:t>Prototype Implementation </a:t>
            </a:r>
          </a:p>
          <a:p>
            <a:pPr marL="342900" indent="-342900" algn="just">
              <a:lnSpc>
                <a:spcPct val="150000"/>
              </a:lnSpc>
              <a:buFont typeface="+mj-lt"/>
              <a:buAutoNum type="arabicPeriod"/>
            </a:pPr>
            <a:r>
              <a:rPr lang="en-PT" sz="2000" b="1" dirty="0">
                <a:solidFill>
                  <a:schemeClr val="tx1">
                    <a:lumMod val="65000"/>
                  </a:schemeClr>
                </a:solidFill>
              </a:rPr>
              <a:t>Experimental Evaluation</a:t>
            </a:r>
          </a:p>
          <a:p>
            <a:pPr marL="342900" indent="-342900" algn="just">
              <a:lnSpc>
                <a:spcPct val="150000"/>
              </a:lnSpc>
              <a:buFont typeface="+mj-lt"/>
              <a:buAutoNum type="arabicPeriod"/>
            </a:pPr>
            <a:r>
              <a:rPr lang="en-PT" sz="2000" b="1" dirty="0">
                <a:solidFill>
                  <a:schemeClr val="tx1">
                    <a:lumMod val="65000"/>
                  </a:schemeClr>
                </a:solidFill>
              </a:rPr>
              <a:t>Conclusion and Future Work</a:t>
            </a:r>
            <a:endParaRPr lang="en-PT" b="1" dirty="0">
              <a:solidFill>
                <a:schemeClr val="tx1">
                  <a:lumMod val="65000"/>
                </a:schemeClr>
              </a:solidFill>
            </a:endParaRPr>
          </a:p>
        </p:txBody>
      </p:sp>
      <p:sp>
        <p:nvSpPr>
          <p:cNvPr id="8" name="Slide Number Placeholder 5">
            <a:extLst>
              <a:ext uri="{FF2B5EF4-FFF2-40B4-BE49-F238E27FC236}">
                <a16:creationId xmlns:a16="http://schemas.microsoft.com/office/drawing/2014/main" id="{C0F1273A-2C30-9C4E-A940-CF57EF74F617}"/>
              </a:ext>
            </a:extLst>
          </p:cNvPr>
          <p:cNvSpPr>
            <a:spLocks noGrp="1"/>
          </p:cNvSpPr>
          <p:nvPr>
            <p:ph type="sldNum" sz="quarter" idx="12"/>
          </p:nvPr>
        </p:nvSpPr>
        <p:spPr>
          <a:xfrm>
            <a:off x="11008650" y="6235360"/>
            <a:ext cx="1062155" cy="490599"/>
          </a:xfrm>
        </p:spPr>
        <p:txBody>
          <a:bodyPr/>
          <a:lstStyle/>
          <a:p>
            <a:fld id="{A9135C31-6AD0-CA46-9D97-A5A6BD1305E0}" type="slidenum">
              <a:rPr lang="pt-PT" smtClean="0"/>
              <a:t>3</a:t>
            </a:fld>
            <a:endParaRPr lang="pt-PT" dirty="0"/>
          </a:p>
        </p:txBody>
      </p:sp>
    </p:spTree>
    <p:extLst>
      <p:ext uri="{BB962C8B-B14F-4D97-AF65-F5344CB8AC3E}">
        <p14:creationId xmlns:p14="http://schemas.microsoft.com/office/powerpoint/2010/main" val="299146082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700E860-BE6C-C149-891C-4D7E0A3D9B38}"/>
              </a:ext>
            </a:extLst>
          </p:cNvPr>
          <p:cNvSpPr>
            <a:spLocks noGrp="1"/>
          </p:cNvSpPr>
          <p:nvPr>
            <p:ph type="title"/>
          </p:nvPr>
        </p:nvSpPr>
        <p:spPr>
          <a:xfrm>
            <a:off x="4379976" y="452842"/>
            <a:ext cx="7128852" cy="1261872"/>
          </a:xfrm>
        </p:spPr>
        <p:txBody>
          <a:bodyPr vert="horz" lIns="91440" tIns="45720" rIns="91440" bIns="45720" rtlCol="0" anchor="ctr">
            <a:normAutofit/>
          </a:bodyPr>
          <a:lstStyle/>
          <a:p>
            <a:r>
              <a:rPr lang="en-US" sz="4800" dirty="0">
                <a:solidFill>
                  <a:schemeClr val="tx1"/>
                </a:solidFill>
                <a:cs typeface="Arial" panose="020B0604020202020204" pitchFamily="34" charset="0"/>
              </a:rPr>
              <a:t>Clustered Redis</a:t>
            </a:r>
            <a:endParaRPr lang="en-US" sz="4800" kern="1200" dirty="0">
              <a:solidFill>
                <a:schemeClr val="tx1"/>
              </a:solidFill>
              <a:cs typeface="Arial" panose="020B0604020202020204" pitchFamily="34" charset="0"/>
            </a:endParaRPr>
          </a:p>
        </p:txBody>
      </p:sp>
      <p:sp>
        <p:nvSpPr>
          <p:cNvPr id="4" name="TextBox 3">
            <a:extLst>
              <a:ext uri="{FF2B5EF4-FFF2-40B4-BE49-F238E27FC236}">
                <a16:creationId xmlns:a16="http://schemas.microsoft.com/office/drawing/2014/main" id="{9FDBAC92-C4DA-BF49-B1C5-EB5B64D8A87B}"/>
              </a:ext>
            </a:extLst>
          </p:cNvPr>
          <p:cNvSpPr txBox="1"/>
          <p:nvPr/>
        </p:nvSpPr>
        <p:spPr>
          <a:xfrm>
            <a:off x="189195" y="452842"/>
            <a:ext cx="3541558" cy="1261872"/>
          </a:xfrm>
          <a:prstGeom prst="rect">
            <a:avLst/>
          </a:prstGeom>
          <a:ln>
            <a:noFill/>
          </a:ln>
        </p:spPr>
        <p:txBody>
          <a:bodyPr vert="horz" lIns="91440" tIns="45720" rIns="91440" bIns="45720" rtlCol="0" anchor="ctr">
            <a:normAutofit/>
          </a:bodyPr>
          <a:lstStyle/>
          <a:p>
            <a:pPr algn="r">
              <a:lnSpc>
                <a:spcPct val="90000"/>
              </a:lnSpc>
              <a:spcBef>
                <a:spcPts val="1000"/>
              </a:spcBef>
            </a:pPr>
            <a:r>
              <a:rPr lang="en-US" sz="2000" dirty="0"/>
              <a:t>Experimental Evaluation</a:t>
            </a:r>
          </a:p>
        </p:txBody>
      </p:sp>
      <p:cxnSp>
        <p:nvCxnSpPr>
          <p:cNvPr id="5" name="Straight Connector 4">
            <a:extLst>
              <a:ext uri="{FF2B5EF4-FFF2-40B4-BE49-F238E27FC236}">
                <a16:creationId xmlns:a16="http://schemas.microsoft.com/office/drawing/2014/main" id="{B5AFE14D-520C-BE42-9378-5586E93D1550}"/>
              </a:ext>
            </a:extLst>
          </p:cNvPr>
          <p:cNvCxnSpPr/>
          <p:nvPr/>
        </p:nvCxnSpPr>
        <p:spPr>
          <a:xfrm>
            <a:off x="4059936" y="623740"/>
            <a:ext cx="0" cy="914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8" name="Chart 7">
            <a:extLst>
              <a:ext uri="{FF2B5EF4-FFF2-40B4-BE49-F238E27FC236}">
                <a16:creationId xmlns:a16="http://schemas.microsoft.com/office/drawing/2014/main" id="{400ABBEC-963D-784D-9490-D622BBED290B}"/>
              </a:ext>
            </a:extLst>
          </p:cNvPr>
          <p:cNvGraphicFramePr/>
          <p:nvPr>
            <p:extLst>
              <p:ext uri="{D42A27DB-BD31-4B8C-83A1-F6EECF244321}">
                <p14:modId xmlns:p14="http://schemas.microsoft.com/office/powerpoint/2010/main" val="2543695626"/>
              </p:ext>
            </p:extLst>
          </p:nvPr>
        </p:nvGraphicFramePr>
        <p:xfrm>
          <a:off x="189195" y="2163957"/>
          <a:ext cx="6012000" cy="3866400"/>
        </p:xfrm>
        <a:graphic>
          <a:graphicData uri="http://schemas.openxmlformats.org/drawingml/2006/chart">
            <c:chart xmlns:c="http://schemas.openxmlformats.org/drawingml/2006/chart" xmlns:r="http://schemas.openxmlformats.org/officeDocument/2006/relationships" r:id="rId2"/>
          </a:graphicData>
        </a:graphic>
      </p:graphicFrame>
      <p:sp>
        <p:nvSpPr>
          <p:cNvPr id="9" name="Slide Number Placeholder 5">
            <a:extLst>
              <a:ext uri="{FF2B5EF4-FFF2-40B4-BE49-F238E27FC236}">
                <a16:creationId xmlns:a16="http://schemas.microsoft.com/office/drawing/2014/main" id="{51158792-A62D-B24F-A384-9D02DA93F770}"/>
              </a:ext>
            </a:extLst>
          </p:cNvPr>
          <p:cNvSpPr>
            <a:spLocks noGrp="1"/>
          </p:cNvSpPr>
          <p:nvPr>
            <p:ph type="sldNum" sz="quarter" idx="12"/>
          </p:nvPr>
        </p:nvSpPr>
        <p:spPr>
          <a:xfrm>
            <a:off x="11008650" y="6235360"/>
            <a:ext cx="1062155" cy="490599"/>
          </a:xfrm>
        </p:spPr>
        <p:txBody>
          <a:bodyPr/>
          <a:lstStyle/>
          <a:p>
            <a:fld id="{A9135C31-6AD0-CA46-9D97-A5A6BD1305E0}" type="slidenum">
              <a:rPr lang="pt-PT" smtClean="0"/>
              <a:t>30</a:t>
            </a:fld>
            <a:endParaRPr lang="pt-PT" dirty="0"/>
          </a:p>
        </p:txBody>
      </p:sp>
      <p:pic>
        <p:nvPicPr>
          <p:cNvPr id="10" name="Picture 9">
            <a:extLst>
              <a:ext uri="{FF2B5EF4-FFF2-40B4-BE49-F238E27FC236}">
                <a16:creationId xmlns:a16="http://schemas.microsoft.com/office/drawing/2014/main" id="{456E421F-CE94-6F49-B28B-F04C877CF610}"/>
              </a:ext>
            </a:extLst>
          </p:cNvPr>
          <p:cNvPicPr>
            <a:picLocks noChangeAspect="1"/>
          </p:cNvPicPr>
          <p:nvPr/>
        </p:nvPicPr>
        <p:blipFill>
          <a:blip r:embed="rId3"/>
          <a:stretch>
            <a:fillRect/>
          </a:stretch>
        </p:blipFill>
        <p:spPr>
          <a:xfrm>
            <a:off x="1416848" y="6241147"/>
            <a:ext cx="9358304" cy="418548"/>
          </a:xfrm>
          <a:prstGeom prst="rect">
            <a:avLst/>
          </a:prstGeom>
        </p:spPr>
      </p:pic>
      <p:graphicFrame>
        <p:nvGraphicFramePr>
          <p:cNvPr id="12" name="Table 11">
            <a:extLst>
              <a:ext uri="{FF2B5EF4-FFF2-40B4-BE49-F238E27FC236}">
                <a16:creationId xmlns:a16="http://schemas.microsoft.com/office/drawing/2014/main" id="{49DFCCFC-5B2D-AA44-8555-052C109AD0DD}"/>
              </a:ext>
            </a:extLst>
          </p:cNvPr>
          <p:cNvGraphicFramePr>
            <a:graphicFrameLocks noGrp="1"/>
          </p:cNvGraphicFramePr>
          <p:nvPr>
            <p:extLst>
              <p:ext uri="{D42A27DB-BD31-4B8C-83A1-F6EECF244321}">
                <p14:modId xmlns:p14="http://schemas.microsoft.com/office/powerpoint/2010/main" val="4115458358"/>
              </p:ext>
            </p:extLst>
          </p:nvPr>
        </p:nvGraphicFramePr>
        <p:xfrm>
          <a:off x="6557963" y="2900363"/>
          <a:ext cx="5472846" cy="2450982"/>
        </p:xfrm>
        <a:graphic>
          <a:graphicData uri="http://schemas.openxmlformats.org/drawingml/2006/table">
            <a:tbl>
              <a:tblPr firstRow="1" bandRow="1">
                <a:tableStyleId>{5C22544A-7EE6-4342-B048-85BDC9FD1C3A}</a:tableStyleId>
              </a:tblPr>
              <a:tblGrid>
                <a:gridCol w="2522679">
                  <a:extLst>
                    <a:ext uri="{9D8B030D-6E8A-4147-A177-3AD203B41FA5}">
                      <a16:colId xmlns:a16="http://schemas.microsoft.com/office/drawing/2014/main" val="1505248282"/>
                    </a:ext>
                  </a:extLst>
                </a:gridCol>
                <a:gridCol w="1052405">
                  <a:extLst>
                    <a:ext uri="{9D8B030D-6E8A-4147-A177-3AD203B41FA5}">
                      <a16:colId xmlns:a16="http://schemas.microsoft.com/office/drawing/2014/main" val="314865775"/>
                    </a:ext>
                  </a:extLst>
                </a:gridCol>
                <a:gridCol w="1005975">
                  <a:extLst>
                    <a:ext uri="{9D8B030D-6E8A-4147-A177-3AD203B41FA5}">
                      <a16:colId xmlns:a16="http://schemas.microsoft.com/office/drawing/2014/main" val="514818751"/>
                    </a:ext>
                  </a:extLst>
                </a:gridCol>
                <a:gridCol w="891787">
                  <a:extLst>
                    <a:ext uri="{9D8B030D-6E8A-4147-A177-3AD203B41FA5}">
                      <a16:colId xmlns:a16="http://schemas.microsoft.com/office/drawing/2014/main" val="2592928591"/>
                    </a:ext>
                  </a:extLst>
                </a:gridCol>
              </a:tblGrid>
              <a:tr h="686275">
                <a:tc>
                  <a:txBody>
                    <a:bodyPr/>
                    <a:lstStyle/>
                    <a:p>
                      <a:pPr algn="l"/>
                      <a:r>
                        <a:rPr lang="en-PT" dirty="0"/>
                        <a:t>Configuration</a:t>
                      </a:r>
                    </a:p>
                  </a:txBody>
                  <a:tcPr/>
                </a:tc>
                <a:tc>
                  <a:txBody>
                    <a:bodyPr/>
                    <a:lstStyle/>
                    <a:p>
                      <a:pPr algn="ctr"/>
                      <a:r>
                        <a:rPr lang="en-PT" dirty="0"/>
                        <a:t># Ops</a:t>
                      </a:r>
                    </a:p>
                  </a:txBody>
                  <a:tcPr/>
                </a:tc>
                <a:tc>
                  <a:txBody>
                    <a:bodyPr/>
                    <a:lstStyle/>
                    <a:p>
                      <a:pPr algn="ctr"/>
                      <a:r>
                        <a:rPr lang="en-PT" dirty="0"/>
                        <a:t>RTT</a:t>
                      </a:r>
                    </a:p>
                  </a:txBody>
                  <a:tcPr/>
                </a:tc>
                <a:tc>
                  <a:txBody>
                    <a:bodyPr/>
                    <a:lstStyle/>
                    <a:p>
                      <a:pPr algn="ctr"/>
                      <a:r>
                        <a:rPr lang="en-PT" dirty="0"/>
                        <a:t>A</a:t>
                      </a:r>
                      <a:r>
                        <a:rPr lang="en-GB" dirty="0"/>
                        <a:t>v</a:t>
                      </a:r>
                      <a:r>
                        <a:rPr lang="en-PT" dirty="0"/>
                        <a:t>g Loss</a:t>
                      </a:r>
                    </a:p>
                  </a:txBody>
                  <a:tcPr/>
                </a:tc>
                <a:extLst>
                  <a:ext uri="{0D108BD9-81ED-4DB2-BD59-A6C34878D82A}">
                    <a16:rowId xmlns:a16="http://schemas.microsoft.com/office/drawing/2014/main" val="659762212"/>
                  </a:ext>
                </a:extLst>
              </a:tr>
              <a:tr h="39215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kern="1200" dirty="0">
                          <a:solidFill>
                            <a:schemeClr val="dk1"/>
                          </a:solidFill>
                          <a:effectLst/>
                          <a:latin typeface="+mn-lt"/>
                          <a:ea typeface="+mn-ea"/>
                          <a:cs typeface="+mn-cs"/>
                        </a:rPr>
                        <a:t>Proxy &amp; Redis</a:t>
                      </a:r>
                      <a:endParaRPr lang="en-GB" dirty="0">
                        <a:effectLst/>
                      </a:endParaRPr>
                    </a:p>
                  </a:txBody>
                  <a:tcPr/>
                </a:tc>
                <a:tc>
                  <a:txBody>
                    <a:bodyPr/>
                    <a:lstStyle/>
                    <a:p>
                      <a:pPr algn="ctr"/>
                      <a:r>
                        <a:rPr lang="en-PT" sz="1800" kern="1200" dirty="0">
                          <a:solidFill>
                            <a:schemeClr val="dk1"/>
                          </a:solidFill>
                          <a:effectLst/>
                          <a:latin typeface="+mn-lt"/>
                          <a:ea typeface="+mn-ea"/>
                          <a:cs typeface="+mn-cs"/>
                        </a:rPr>
                        <a:t>14219 </a:t>
                      </a:r>
                      <a:endParaRPr lang="en-PT" dirty="0">
                        <a:effectLst/>
                      </a:endParaRPr>
                    </a:p>
                  </a:txBody>
                  <a:tcPr/>
                </a:tc>
                <a:tc>
                  <a:txBody>
                    <a:bodyPr/>
                    <a:lstStyle/>
                    <a:p>
                      <a:pPr algn="ctr"/>
                      <a:r>
                        <a:rPr lang="en-PT" dirty="0"/>
                        <a:t>41ms</a:t>
                      </a:r>
                    </a:p>
                  </a:txBody>
                  <a:tcPr/>
                </a:tc>
                <a:tc>
                  <a:txBody>
                    <a:bodyPr/>
                    <a:lstStyle/>
                    <a:p>
                      <a:pPr algn="ctr"/>
                      <a:r>
                        <a:rPr lang="en-PT" dirty="0"/>
                        <a:t>-</a:t>
                      </a:r>
                    </a:p>
                  </a:txBody>
                  <a:tcPr/>
                </a:tc>
                <a:extLst>
                  <a:ext uri="{0D108BD9-81ED-4DB2-BD59-A6C34878D82A}">
                    <a16:rowId xmlns:a16="http://schemas.microsoft.com/office/drawing/2014/main" val="3416887881"/>
                  </a:ext>
                </a:extLst>
              </a:tr>
              <a:tr h="68627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kern="1200" dirty="0">
                          <a:solidFill>
                            <a:schemeClr val="dk1"/>
                          </a:solidFill>
                          <a:effectLst/>
                          <a:latin typeface="+mn-lt"/>
                          <a:ea typeface="+mn-ea"/>
                          <a:cs typeface="+mn-cs"/>
                        </a:rPr>
                        <a:t>Proxy SGX &amp; Redis Encrypted </a:t>
                      </a:r>
                      <a:endParaRPr lang="en-GB" dirty="0">
                        <a:effectLst/>
                      </a:endParaRPr>
                    </a:p>
                  </a:txBody>
                  <a:tcPr/>
                </a:tc>
                <a:tc>
                  <a:txBody>
                    <a:bodyPr/>
                    <a:lstStyle/>
                    <a:p>
                      <a:pPr algn="ctr"/>
                      <a:r>
                        <a:rPr lang="en-PT" sz="1800" kern="1200" dirty="0">
                          <a:solidFill>
                            <a:schemeClr val="dk1"/>
                          </a:solidFill>
                          <a:effectLst/>
                          <a:latin typeface="+mn-lt"/>
                          <a:ea typeface="+mn-ea"/>
                          <a:cs typeface="+mn-cs"/>
                        </a:rPr>
                        <a:t>13131</a:t>
                      </a:r>
                      <a:endParaRPr lang="en-PT" dirty="0"/>
                    </a:p>
                  </a:txBody>
                  <a:tcPr/>
                </a:tc>
                <a:tc>
                  <a:txBody>
                    <a:bodyPr/>
                    <a:lstStyle/>
                    <a:p>
                      <a:pPr algn="ctr"/>
                      <a:r>
                        <a:rPr lang="en-PT" dirty="0"/>
                        <a:t>46ms</a:t>
                      </a:r>
                    </a:p>
                  </a:txBody>
                  <a:tcPr/>
                </a:tc>
                <a:tc>
                  <a:txBody>
                    <a:bodyPr/>
                    <a:lstStyle/>
                    <a:p>
                      <a:pPr algn="ctr"/>
                      <a:r>
                        <a:rPr lang="en-PT" dirty="0"/>
                        <a:t>13%</a:t>
                      </a:r>
                    </a:p>
                  </a:txBody>
                  <a:tcPr/>
                </a:tc>
                <a:extLst>
                  <a:ext uri="{0D108BD9-81ED-4DB2-BD59-A6C34878D82A}">
                    <a16:rowId xmlns:a16="http://schemas.microsoft.com/office/drawing/2014/main" val="2730949961"/>
                  </a:ext>
                </a:extLst>
              </a:tr>
              <a:tr h="68627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kern="1200" dirty="0">
                          <a:solidFill>
                            <a:schemeClr val="dk1"/>
                          </a:solidFill>
                          <a:effectLst/>
                          <a:latin typeface="+mn-lt"/>
                          <a:ea typeface="+mn-ea"/>
                          <a:cs typeface="+mn-cs"/>
                        </a:rPr>
                        <a:t>Proxy SGX &amp; Redis SGX </a:t>
                      </a:r>
                      <a:endParaRPr lang="en-GB" dirty="0">
                        <a:effectLst/>
                      </a:endParaRPr>
                    </a:p>
                  </a:txBody>
                  <a:tcPr/>
                </a:tc>
                <a:tc>
                  <a:txBody>
                    <a:bodyPr/>
                    <a:lstStyle/>
                    <a:p>
                      <a:pPr algn="ctr"/>
                      <a:r>
                        <a:rPr lang="en-PT" sz="1800" kern="1200" dirty="0">
                          <a:solidFill>
                            <a:schemeClr val="dk1"/>
                          </a:solidFill>
                          <a:effectLst/>
                          <a:latin typeface="+mn-lt"/>
                          <a:ea typeface="+mn-ea"/>
                          <a:cs typeface="+mn-cs"/>
                        </a:rPr>
                        <a:t>12229</a:t>
                      </a:r>
                      <a:endParaRPr lang="en-PT" dirty="0"/>
                    </a:p>
                  </a:txBody>
                  <a:tcPr/>
                </a:tc>
                <a:tc>
                  <a:txBody>
                    <a:bodyPr/>
                    <a:lstStyle/>
                    <a:p>
                      <a:pPr algn="ctr"/>
                      <a:r>
                        <a:rPr lang="en-PT" dirty="0"/>
                        <a:t>49ms</a:t>
                      </a:r>
                    </a:p>
                  </a:txBody>
                  <a:tcPr/>
                </a:tc>
                <a:tc>
                  <a:txBody>
                    <a:bodyPr/>
                    <a:lstStyle/>
                    <a:p>
                      <a:pPr algn="ctr"/>
                      <a:r>
                        <a:rPr lang="en-PT" dirty="0"/>
                        <a:t>19%</a:t>
                      </a:r>
                    </a:p>
                  </a:txBody>
                  <a:tcPr/>
                </a:tc>
                <a:extLst>
                  <a:ext uri="{0D108BD9-81ED-4DB2-BD59-A6C34878D82A}">
                    <a16:rowId xmlns:a16="http://schemas.microsoft.com/office/drawing/2014/main" val="554258469"/>
                  </a:ext>
                </a:extLst>
              </a:tr>
            </a:tbl>
          </a:graphicData>
        </a:graphic>
      </p:graphicFrame>
    </p:spTree>
    <p:extLst>
      <p:ext uri="{BB962C8B-B14F-4D97-AF65-F5344CB8AC3E}">
        <p14:creationId xmlns:p14="http://schemas.microsoft.com/office/powerpoint/2010/main" val="7923474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700E860-BE6C-C149-891C-4D7E0A3D9B38}"/>
              </a:ext>
            </a:extLst>
          </p:cNvPr>
          <p:cNvSpPr>
            <a:spLocks noGrp="1"/>
          </p:cNvSpPr>
          <p:nvPr>
            <p:ph type="title"/>
          </p:nvPr>
        </p:nvSpPr>
        <p:spPr>
          <a:xfrm>
            <a:off x="4379976" y="452842"/>
            <a:ext cx="7128852" cy="1261872"/>
          </a:xfrm>
        </p:spPr>
        <p:txBody>
          <a:bodyPr vert="horz" lIns="91440" tIns="45720" rIns="91440" bIns="45720" rtlCol="0" anchor="ctr">
            <a:normAutofit/>
          </a:bodyPr>
          <a:lstStyle/>
          <a:p>
            <a:r>
              <a:rPr lang="en-US" sz="4800" dirty="0">
                <a:solidFill>
                  <a:schemeClr val="tx1"/>
                </a:solidFill>
                <a:cs typeface="Arial" panose="020B0604020202020204" pitchFamily="34" charset="0"/>
              </a:rPr>
              <a:t>Resources</a:t>
            </a:r>
            <a:endParaRPr lang="en-US" sz="4800" kern="1200" dirty="0">
              <a:solidFill>
                <a:schemeClr val="tx1"/>
              </a:solidFill>
              <a:cs typeface="Arial" panose="020B0604020202020204" pitchFamily="34" charset="0"/>
            </a:endParaRPr>
          </a:p>
        </p:txBody>
      </p:sp>
      <p:sp>
        <p:nvSpPr>
          <p:cNvPr id="4" name="TextBox 3">
            <a:extLst>
              <a:ext uri="{FF2B5EF4-FFF2-40B4-BE49-F238E27FC236}">
                <a16:creationId xmlns:a16="http://schemas.microsoft.com/office/drawing/2014/main" id="{9FDBAC92-C4DA-BF49-B1C5-EB5B64D8A87B}"/>
              </a:ext>
            </a:extLst>
          </p:cNvPr>
          <p:cNvSpPr txBox="1"/>
          <p:nvPr/>
        </p:nvSpPr>
        <p:spPr>
          <a:xfrm>
            <a:off x="189195" y="452842"/>
            <a:ext cx="3541558" cy="1261872"/>
          </a:xfrm>
          <a:prstGeom prst="rect">
            <a:avLst/>
          </a:prstGeom>
          <a:ln>
            <a:noFill/>
          </a:ln>
        </p:spPr>
        <p:txBody>
          <a:bodyPr vert="horz" lIns="91440" tIns="45720" rIns="91440" bIns="45720" rtlCol="0" anchor="ctr">
            <a:normAutofit/>
          </a:bodyPr>
          <a:lstStyle/>
          <a:p>
            <a:pPr algn="r">
              <a:lnSpc>
                <a:spcPct val="90000"/>
              </a:lnSpc>
              <a:spcBef>
                <a:spcPts val="1000"/>
              </a:spcBef>
            </a:pPr>
            <a:r>
              <a:rPr lang="en-US" sz="2000" dirty="0"/>
              <a:t>Experimental Evaluation</a:t>
            </a:r>
          </a:p>
        </p:txBody>
      </p:sp>
      <p:cxnSp>
        <p:nvCxnSpPr>
          <p:cNvPr id="5" name="Straight Connector 4">
            <a:extLst>
              <a:ext uri="{FF2B5EF4-FFF2-40B4-BE49-F238E27FC236}">
                <a16:creationId xmlns:a16="http://schemas.microsoft.com/office/drawing/2014/main" id="{B5AFE14D-520C-BE42-9378-5586E93D1550}"/>
              </a:ext>
            </a:extLst>
          </p:cNvPr>
          <p:cNvCxnSpPr/>
          <p:nvPr/>
        </p:nvCxnSpPr>
        <p:spPr>
          <a:xfrm>
            <a:off x="4059936" y="623740"/>
            <a:ext cx="0" cy="914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2" name="Chart 1">
            <a:extLst>
              <a:ext uri="{FF2B5EF4-FFF2-40B4-BE49-F238E27FC236}">
                <a16:creationId xmlns:a16="http://schemas.microsoft.com/office/drawing/2014/main" id="{10C74D00-EC65-EB46-AC69-EE71F1347E34}"/>
              </a:ext>
            </a:extLst>
          </p:cNvPr>
          <p:cNvGraphicFramePr/>
          <p:nvPr>
            <p:extLst>
              <p:ext uri="{D42A27DB-BD31-4B8C-83A1-F6EECF244321}">
                <p14:modId xmlns:p14="http://schemas.microsoft.com/office/powerpoint/2010/main" val="1484777284"/>
              </p:ext>
            </p:extLst>
          </p:nvPr>
        </p:nvGraphicFramePr>
        <p:xfrm>
          <a:off x="189196" y="2277224"/>
          <a:ext cx="6199248" cy="373461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Chart 8">
            <a:extLst>
              <a:ext uri="{FF2B5EF4-FFF2-40B4-BE49-F238E27FC236}">
                <a16:creationId xmlns:a16="http://schemas.microsoft.com/office/drawing/2014/main" id="{B12757DE-7B90-8B49-9855-69B0AFEF6D4F}"/>
              </a:ext>
            </a:extLst>
          </p:cNvPr>
          <p:cNvGraphicFramePr/>
          <p:nvPr>
            <p:extLst>
              <p:ext uri="{D42A27DB-BD31-4B8C-83A1-F6EECF244321}">
                <p14:modId xmlns:p14="http://schemas.microsoft.com/office/powerpoint/2010/main" val="3962887623"/>
              </p:ext>
            </p:extLst>
          </p:nvPr>
        </p:nvGraphicFramePr>
        <p:xfrm>
          <a:off x="6237695" y="2285810"/>
          <a:ext cx="5954305" cy="3734615"/>
        </p:xfrm>
        <a:graphic>
          <a:graphicData uri="http://schemas.openxmlformats.org/drawingml/2006/chart">
            <c:chart xmlns:c="http://schemas.openxmlformats.org/drawingml/2006/chart" xmlns:r="http://schemas.openxmlformats.org/officeDocument/2006/relationships" r:id="rId4"/>
          </a:graphicData>
        </a:graphic>
      </p:graphicFrame>
      <p:sp>
        <p:nvSpPr>
          <p:cNvPr id="10" name="Slide Number Placeholder 5">
            <a:extLst>
              <a:ext uri="{FF2B5EF4-FFF2-40B4-BE49-F238E27FC236}">
                <a16:creationId xmlns:a16="http://schemas.microsoft.com/office/drawing/2014/main" id="{CC29D349-05E0-7148-8466-C1248B0F2D95}"/>
              </a:ext>
            </a:extLst>
          </p:cNvPr>
          <p:cNvSpPr>
            <a:spLocks noGrp="1"/>
          </p:cNvSpPr>
          <p:nvPr>
            <p:ph type="sldNum" sz="quarter" idx="12"/>
          </p:nvPr>
        </p:nvSpPr>
        <p:spPr>
          <a:xfrm>
            <a:off x="11008650" y="6235360"/>
            <a:ext cx="1062155" cy="490599"/>
          </a:xfrm>
        </p:spPr>
        <p:txBody>
          <a:bodyPr/>
          <a:lstStyle/>
          <a:p>
            <a:fld id="{A9135C31-6AD0-CA46-9D97-A5A6BD1305E0}" type="slidenum">
              <a:rPr lang="pt-PT" smtClean="0"/>
              <a:t>31</a:t>
            </a:fld>
            <a:endParaRPr lang="pt-PT" dirty="0"/>
          </a:p>
        </p:txBody>
      </p:sp>
      <p:pic>
        <p:nvPicPr>
          <p:cNvPr id="11" name="Picture 10">
            <a:extLst>
              <a:ext uri="{FF2B5EF4-FFF2-40B4-BE49-F238E27FC236}">
                <a16:creationId xmlns:a16="http://schemas.microsoft.com/office/drawing/2014/main" id="{67A7B6F4-B9E3-524B-8B28-B395B5E5566A}"/>
              </a:ext>
            </a:extLst>
          </p:cNvPr>
          <p:cNvPicPr>
            <a:picLocks noChangeAspect="1"/>
          </p:cNvPicPr>
          <p:nvPr/>
        </p:nvPicPr>
        <p:blipFill>
          <a:blip r:embed="rId5"/>
          <a:stretch>
            <a:fillRect/>
          </a:stretch>
        </p:blipFill>
        <p:spPr>
          <a:xfrm>
            <a:off x="1416848" y="6241147"/>
            <a:ext cx="9358304" cy="418548"/>
          </a:xfrm>
          <a:prstGeom prst="rect">
            <a:avLst/>
          </a:prstGeom>
        </p:spPr>
      </p:pic>
    </p:spTree>
    <p:extLst>
      <p:ext uri="{BB962C8B-B14F-4D97-AF65-F5344CB8AC3E}">
        <p14:creationId xmlns:p14="http://schemas.microsoft.com/office/powerpoint/2010/main" val="9159796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700E860-BE6C-C149-891C-4D7E0A3D9B38}"/>
              </a:ext>
            </a:extLst>
          </p:cNvPr>
          <p:cNvSpPr>
            <a:spLocks noGrp="1"/>
          </p:cNvSpPr>
          <p:nvPr>
            <p:ph type="title"/>
          </p:nvPr>
        </p:nvSpPr>
        <p:spPr>
          <a:xfrm>
            <a:off x="4379976" y="452842"/>
            <a:ext cx="7128852" cy="1261872"/>
          </a:xfrm>
        </p:spPr>
        <p:txBody>
          <a:bodyPr vert="horz" lIns="91440" tIns="45720" rIns="91440" bIns="45720" rtlCol="0" anchor="ctr">
            <a:normAutofit fontScale="90000"/>
          </a:bodyPr>
          <a:lstStyle/>
          <a:p>
            <a:r>
              <a:rPr lang="en-US" sz="4800" dirty="0">
                <a:solidFill>
                  <a:schemeClr val="tx1"/>
                </a:solidFill>
                <a:cs typeface="Arial" panose="020B0604020202020204" pitchFamily="34" charset="0"/>
              </a:rPr>
              <a:t>Homomorphic Encryption</a:t>
            </a:r>
            <a:endParaRPr lang="en-US" sz="4800" kern="1200" dirty="0">
              <a:solidFill>
                <a:schemeClr val="tx1"/>
              </a:solidFill>
              <a:cs typeface="Arial" panose="020B0604020202020204" pitchFamily="34" charset="0"/>
            </a:endParaRPr>
          </a:p>
        </p:txBody>
      </p:sp>
      <p:sp>
        <p:nvSpPr>
          <p:cNvPr id="4" name="TextBox 3">
            <a:extLst>
              <a:ext uri="{FF2B5EF4-FFF2-40B4-BE49-F238E27FC236}">
                <a16:creationId xmlns:a16="http://schemas.microsoft.com/office/drawing/2014/main" id="{9FDBAC92-C4DA-BF49-B1C5-EB5B64D8A87B}"/>
              </a:ext>
            </a:extLst>
          </p:cNvPr>
          <p:cNvSpPr txBox="1"/>
          <p:nvPr/>
        </p:nvSpPr>
        <p:spPr>
          <a:xfrm>
            <a:off x="189195" y="452842"/>
            <a:ext cx="3541558" cy="1261872"/>
          </a:xfrm>
          <a:prstGeom prst="rect">
            <a:avLst/>
          </a:prstGeom>
          <a:ln>
            <a:noFill/>
          </a:ln>
        </p:spPr>
        <p:txBody>
          <a:bodyPr vert="horz" lIns="91440" tIns="45720" rIns="91440" bIns="45720" rtlCol="0" anchor="ctr">
            <a:normAutofit/>
          </a:bodyPr>
          <a:lstStyle/>
          <a:p>
            <a:pPr algn="r">
              <a:lnSpc>
                <a:spcPct val="90000"/>
              </a:lnSpc>
              <a:spcBef>
                <a:spcPts val="1000"/>
              </a:spcBef>
            </a:pPr>
            <a:r>
              <a:rPr lang="en-US" sz="2000" dirty="0"/>
              <a:t>Experimental Evaluation</a:t>
            </a:r>
          </a:p>
        </p:txBody>
      </p:sp>
      <p:cxnSp>
        <p:nvCxnSpPr>
          <p:cNvPr id="5" name="Straight Connector 4">
            <a:extLst>
              <a:ext uri="{FF2B5EF4-FFF2-40B4-BE49-F238E27FC236}">
                <a16:creationId xmlns:a16="http://schemas.microsoft.com/office/drawing/2014/main" id="{B5AFE14D-520C-BE42-9378-5586E93D1550}"/>
              </a:ext>
            </a:extLst>
          </p:cNvPr>
          <p:cNvCxnSpPr/>
          <p:nvPr/>
        </p:nvCxnSpPr>
        <p:spPr>
          <a:xfrm>
            <a:off x="4059936" y="623740"/>
            <a:ext cx="0" cy="914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7" name="Chart 6">
            <a:extLst>
              <a:ext uri="{FF2B5EF4-FFF2-40B4-BE49-F238E27FC236}">
                <a16:creationId xmlns:a16="http://schemas.microsoft.com/office/drawing/2014/main" id="{797B6009-5CEE-224E-858A-25AE63365F08}"/>
              </a:ext>
            </a:extLst>
          </p:cNvPr>
          <p:cNvGraphicFramePr/>
          <p:nvPr>
            <p:extLst>
              <p:ext uri="{D42A27DB-BD31-4B8C-83A1-F6EECF244321}">
                <p14:modId xmlns:p14="http://schemas.microsoft.com/office/powerpoint/2010/main" val="4188380545"/>
              </p:ext>
            </p:extLst>
          </p:nvPr>
        </p:nvGraphicFramePr>
        <p:xfrm>
          <a:off x="-102661" y="2150415"/>
          <a:ext cx="6026074" cy="3236991"/>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8" name="Chart 7">
            <a:extLst>
              <a:ext uri="{FF2B5EF4-FFF2-40B4-BE49-F238E27FC236}">
                <a16:creationId xmlns:a16="http://schemas.microsoft.com/office/drawing/2014/main" id="{E78844DF-EA8C-C64E-A3AF-EB637B3C55F9}"/>
              </a:ext>
            </a:extLst>
          </p:cNvPr>
          <p:cNvGraphicFramePr/>
          <p:nvPr>
            <p:extLst>
              <p:ext uri="{D42A27DB-BD31-4B8C-83A1-F6EECF244321}">
                <p14:modId xmlns:p14="http://schemas.microsoft.com/office/powerpoint/2010/main" val="2621261804"/>
              </p:ext>
            </p:extLst>
          </p:nvPr>
        </p:nvGraphicFramePr>
        <p:xfrm>
          <a:off x="5923413" y="2150416"/>
          <a:ext cx="6277864" cy="3236990"/>
        </p:xfrm>
        <a:graphic>
          <a:graphicData uri="http://schemas.openxmlformats.org/drawingml/2006/chart">
            <c:chart xmlns:c="http://schemas.openxmlformats.org/drawingml/2006/chart" xmlns:r="http://schemas.openxmlformats.org/officeDocument/2006/relationships" r:id="rId4"/>
          </a:graphicData>
        </a:graphic>
      </p:graphicFrame>
      <p:sp>
        <p:nvSpPr>
          <p:cNvPr id="2" name="TextBox 1">
            <a:extLst>
              <a:ext uri="{FF2B5EF4-FFF2-40B4-BE49-F238E27FC236}">
                <a16:creationId xmlns:a16="http://schemas.microsoft.com/office/drawing/2014/main" id="{015852A1-21C0-E546-BE46-4D904658CF0F}"/>
              </a:ext>
            </a:extLst>
          </p:cNvPr>
          <p:cNvSpPr txBox="1"/>
          <p:nvPr/>
        </p:nvSpPr>
        <p:spPr>
          <a:xfrm>
            <a:off x="3061252" y="5658678"/>
            <a:ext cx="4139275" cy="923330"/>
          </a:xfrm>
          <a:prstGeom prst="rect">
            <a:avLst/>
          </a:prstGeom>
          <a:noFill/>
        </p:spPr>
        <p:txBody>
          <a:bodyPr wrap="none" rtlCol="0">
            <a:spAutoFit/>
          </a:bodyPr>
          <a:lstStyle/>
          <a:p>
            <a:r>
              <a:rPr lang="en-PT" dirty="0">
                <a:solidFill>
                  <a:schemeClr val="bg1"/>
                </a:solidFill>
              </a:rPr>
              <a:t>Proxy SGX &amp; Plain Redis</a:t>
            </a:r>
          </a:p>
          <a:p>
            <a:r>
              <a:rPr lang="en-PT" dirty="0">
                <a:solidFill>
                  <a:schemeClr val="bg1"/>
                </a:solidFill>
              </a:rPr>
              <a:t>Proxy SGX &amp; Homo Encrypted Redis</a:t>
            </a:r>
          </a:p>
          <a:p>
            <a:r>
              <a:rPr lang="en-PT" dirty="0">
                <a:solidFill>
                  <a:schemeClr val="bg1"/>
                </a:solidFill>
              </a:rPr>
              <a:t>Proxy SGX &amp; Encrypted Redis</a:t>
            </a:r>
          </a:p>
        </p:txBody>
      </p:sp>
      <p:cxnSp>
        <p:nvCxnSpPr>
          <p:cNvPr id="12" name="Straight Connector 11">
            <a:extLst>
              <a:ext uri="{FF2B5EF4-FFF2-40B4-BE49-F238E27FC236}">
                <a16:creationId xmlns:a16="http://schemas.microsoft.com/office/drawing/2014/main" id="{2985B781-476D-844F-B57B-29BB84FCB157}"/>
              </a:ext>
            </a:extLst>
          </p:cNvPr>
          <p:cNvCxnSpPr/>
          <p:nvPr/>
        </p:nvCxnSpPr>
        <p:spPr>
          <a:xfrm>
            <a:off x="2759500" y="5861304"/>
            <a:ext cx="301752" cy="0"/>
          </a:xfrm>
          <a:prstGeom prst="line">
            <a:avLst/>
          </a:prstGeom>
          <a:ln w="38100">
            <a:solidFill>
              <a:srgbClr val="4875C5"/>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5F150867-0F9A-594A-9CCA-866C3A3A9188}"/>
              </a:ext>
            </a:extLst>
          </p:cNvPr>
          <p:cNvCxnSpPr/>
          <p:nvPr/>
        </p:nvCxnSpPr>
        <p:spPr>
          <a:xfrm>
            <a:off x="2759500" y="6123432"/>
            <a:ext cx="301752" cy="0"/>
          </a:xfrm>
          <a:prstGeom prst="line">
            <a:avLst/>
          </a:prstGeom>
          <a:ln w="38100">
            <a:solidFill>
              <a:srgbClr val="33C078"/>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94CA39CA-5479-CF46-9E9B-D968CE956B50}"/>
              </a:ext>
            </a:extLst>
          </p:cNvPr>
          <p:cNvCxnSpPr/>
          <p:nvPr/>
        </p:nvCxnSpPr>
        <p:spPr>
          <a:xfrm>
            <a:off x="2761024" y="6394704"/>
            <a:ext cx="301752" cy="0"/>
          </a:xfrm>
          <a:prstGeom prst="line">
            <a:avLst/>
          </a:prstGeom>
          <a:ln w="38100">
            <a:solidFill>
              <a:srgbClr val="FF69F9"/>
            </a:solidFill>
          </a:ln>
        </p:spPr>
        <p:style>
          <a:lnRef idx="1">
            <a:schemeClr val="accent1"/>
          </a:lnRef>
          <a:fillRef idx="0">
            <a:schemeClr val="accent1"/>
          </a:fillRef>
          <a:effectRef idx="0">
            <a:schemeClr val="accent1"/>
          </a:effectRef>
          <a:fontRef idx="minor">
            <a:schemeClr val="tx1"/>
          </a:fontRef>
        </p:style>
      </p:cxnSp>
      <p:sp>
        <p:nvSpPr>
          <p:cNvPr id="15" name="Slide Number Placeholder 5">
            <a:extLst>
              <a:ext uri="{FF2B5EF4-FFF2-40B4-BE49-F238E27FC236}">
                <a16:creationId xmlns:a16="http://schemas.microsoft.com/office/drawing/2014/main" id="{0D22B389-DD87-D846-8D3F-BD45E35FA6AC}"/>
              </a:ext>
            </a:extLst>
          </p:cNvPr>
          <p:cNvSpPr>
            <a:spLocks noGrp="1"/>
          </p:cNvSpPr>
          <p:nvPr>
            <p:ph type="sldNum" sz="quarter" idx="12"/>
          </p:nvPr>
        </p:nvSpPr>
        <p:spPr>
          <a:xfrm>
            <a:off x="11008650" y="6235360"/>
            <a:ext cx="1062155" cy="490599"/>
          </a:xfrm>
        </p:spPr>
        <p:txBody>
          <a:bodyPr/>
          <a:lstStyle/>
          <a:p>
            <a:fld id="{A9135C31-6AD0-CA46-9D97-A5A6BD1305E0}" type="slidenum">
              <a:rPr lang="pt-PT" smtClean="0"/>
              <a:t>32</a:t>
            </a:fld>
            <a:endParaRPr lang="pt-PT" dirty="0"/>
          </a:p>
        </p:txBody>
      </p:sp>
    </p:spTree>
    <p:extLst>
      <p:ext uri="{BB962C8B-B14F-4D97-AF65-F5344CB8AC3E}">
        <p14:creationId xmlns:p14="http://schemas.microsoft.com/office/powerpoint/2010/main" val="263405281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700E860-BE6C-C149-891C-4D7E0A3D9B38}"/>
              </a:ext>
            </a:extLst>
          </p:cNvPr>
          <p:cNvSpPr>
            <a:spLocks noGrp="1"/>
          </p:cNvSpPr>
          <p:nvPr>
            <p:ph type="title"/>
          </p:nvPr>
        </p:nvSpPr>
        <p:spPr>
          <a:xfrm>
            <a:off x="4379976" y="452842"/>
            <a:ext cx="6976872" cy="1261872"/>
          </a:xfrm>
        </p:spPr>
        <p:txBody>
          <a:bodyPr vert="horz" lIns="91440" tIns="45720" rIns="91440" bIns="45720" rtlCol="0" anchor="ctr">
            <a:normAutofit/>
          </a:bodyPr>
          <a:lstStyle/>
          <a:p>
            <a:r>
              <a:rPr lang="en-US" sz="4800" kern="1200" dirty="0">
                <a:solidFill>
                  <a:schemeClr val="tx1"/>
                </a:solidFill>
                <a:cs typeface="Arial" panose="020B0604020202020204" pitchFamily="34" charset="0"/>
              </a:rPr>
              <a:t>Outline</a:t>
            </a:r>
          </a:p>
        </p:txBody>
      </p:sp>
      <p:sp>
        <p:nvSpPr>
          <p:cNvPr id="4" name="TextBox 3">
            <a:extLst>
              <a:ext uri="{FF2B5EF4-FFF2-40B4-BE49-F238E27FC236}">
                <a16:creationId xmlns:a16="http://schemas.microsoft.com/office/drawing/2014/main" id="{9FDBAC92-C4DA-BF49-B1C5-EB5B64D8A87B}"/>
              </a:ext>
            </a:extLst>
          </p:cNvPr>
          <p:cNvSpPr txBox="1"/>
          <p:nvPr/>
        </p:nvSpPr>
        <p:spPr>
          <a:xfrm>
            <a:off x="412385" y="452842"/>
            <a:ext cx="3318368" cy="1261872"/>
          </a:xfrm>
          <a:prstGeom prst="rect">
            <a:avLst/>
          </a:prstGeom>
          <a:ln>
            <a:noFill/>
          </a:ln>
        </p:spPr>
        <p:txBody>
          <a:bodyPr vert="horz" lIns="91440" tIns="45720" rIns="91440" bIns="45720" rtlCol="0" anchor="ctr">
            <a:normAutofit/>
          </a:bodyPr>
          <a:lstStyle/>
          <a:p>
            <a:pPr algn="r">
              <a:lnSpc>
                <a:spcPct val="90000"/>
              </a:lnSpc>
              <a:spcBef>
                <a:spcPts val="1000"/>
              </a:spcBef>
            </a:pPr>
            <a:r>
              <a:rPr lang="en-US" sz="2000" kern="1200" dirty="0">
                <a:latin typeface="+mn-lt"/>
                <a:ea typeface="+mn-ea"/>
                <a:cs typeface="+mn-cs"/>
              </a:rPr>
              <a:t>Dissertation </a:t>
            </a:r>
            <a:r>
              <a:rPr lang="en-US" sz="2000" dirty="0"/>
              <a:t>Elaboration</a:t>
            </a:r>
            <a:endParaRPr lang="en-US" sz="2000" kern="1200" dirty="0">
              <a:latin typeface="+mn-lt"/>
              <a:ea typeface="+mn-ea"/>
              <a:cs typeface="+mn-cs"/>
            </a:endParaRPr>
          </a:p>
        </p:txBody>
      </p:sp>
      <p:cxnSp>
        <p:nvCxnSpPr>
          <p:cNvPr id="5" name="Straight Connector 4">
            <a:extLst>
              <a:ext uri="{FF2B5EF4-FFF2-40B4-BE49-F238E27FC236}">
                <a16:creationId xmlns:a16="http://schemas.microsoft.com/office/drawing/2014/main" id="{B5AFE14D-520C-BE42-9378-5586E93D1550}"/>
              </a:ext>
            </a:extLst>
          </p:cNvPr>
          <p:cNvCxnSpPr/>
          <p:nvPr/>
        </p:nvCxnSpPr>
        <p:spPr>
          <a:xfrm>
            <a:off x="4059936" y="623740"/>
            <a:ext cx="0" cy="914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AA895083-1890-4142-BA95-9113E2DD0EE1}"/>
              </a:ext>
            </a:extLst>
          </p:cNvPr>
          <p:cNvSpPr txBox="1"/>
          <p:nvPr/>
        </p:nvSpPr>
        <p:spPr>
          <a:xfrm>
            <a:off x="1030101" y="2507149"/>
            <a:ext cx="6059669" cy="3727111"/>
          </a:xfrm>
          <a:prstGeom prst="rect">
            <a:avLst/>
          </a:prstGeom>
          <a:noFill/>
        </p:spPr>
        <p:txBody>
          <a:bodyPr wrap="square" rtlCol="0">
            <a:spAutoFit/>
          </a:bodyPr>
          <a:lstStyle/>
          <a:p>
            <a:pPr marL="342900" indent="-342900" algn="just">
              <a:lnSpc>
                <a:spcPct val="150000"/>
              </a:lnSpc>
              <a:buFont typeface="+mj-lt"/>
              <a:buAutoNum type="arabicPeriod"/>
            </a:pPr>
            <a:r>
              <a:rPr lang="en-PT" sz="2000" b="1" dirty="0">
                <a:solidFill>
                  <a:schemeClr val="tx1">
                    <a:lumMod val="65000"/>
                  </a:schemeClr>
                </a:solidFill>
              </a:rPr>
              <a:t>Introduction</a:t>
            </a:r>
            <a:r>
              <a:rPr lang="en-PT" sz="2000" dirty="0">
                <a:solidFill>
                  <a:schemeClr val="tx1">
                    <a:lumMod val="65000"/>
                  </a:schemeClr>
                </a:solidFill>
              </a:rPr>
              <a:t> </a:t>
            </a:r>
          </a:p>
          <a:p>
            <a:pPr marL="800100" lvl="1" indent="-342900" algn="just">
              <a:lnSpc>
                <a:spcPct val="150000"/>
              </a:lnSpc>
              <a:buFont typeface="+mj-lt"/>
              <a:buAutoNum type="arabicPeriod"/>
            </a:pPr>
            <a:r>
              <a:rPr lang="en-PT" sz="2000" dirty="0">
                <a:solidFill>
                  <a:schemeClr val="tx1">
                    <a:lumMod val="65000"/>
                  </a:schemeClr>
                </a:solidFill>
              </a:rPr>
              <a:t>Context and Motivation</a:t>
            </a:r>
          </a:p>
          <a:p>
            <a:pPr marL="800100" lvl="1" indent="-342900" algn="just">
              <a:lnSpc>
                <a:spcPct val="150000"/>
              </a:lnSpc>
              <a:buFont typeface="+mj-lt"/>
              <a:buAutoNum type="arabicPeriod"/>
            </a:pPr>
            <a:r>
              <a:rPr lang="en-PT" sz="2000" dirty="0">
                <a:solidFill>
                  <a:schemeClr val="tx1">
                    <a:lumMod val="65000"/>
                  </a:schemeClr>
                </a:solidFill>
              </a:rPr>
              <a:t>Problem and Contributions </a:t>
            </a:r>
          </a:p>
          <a:p>
            <a:pPr marL="342900" indent="-342900" algn="just">
              <a:lnSpc>
                <a:spcPct val="150000"/>
              </a:lnSpc>
              <a:buFont typeface="+mj-lt"/>
              <a:buAutoNum type="arabicPeriod"/>
            </a:pPr>
            <a:r>
              <a:rPr lang="en-PT" sz="2000" b="1" dirty="0">
                <a:solidFill>
                  <a:schemeClr val="tx1">
                    <a:lumMod val="65000"/>
                  </a:schemeClr>
                </a:solidFill>
              </a:rPr>
              <a:t>Proposed Solution</a:t>
            </a:r>
          </a:p>
          <a:p>
            <a:pPr marL="800100" lvl="1" indent="-342900" algn="just">
              <a:lnSpc>
                <a:spcPct val="150000"/>
              </a:lnSpc>
              <a:buFont typeface="+mj-lt"/>
              <a:buAutoNum type="arabicPeriod"/>
            </a:pPr>
            <a:r>
              <a:rPr lang="en-PT" sz="2000" dirty="0">
                <a:solidFill>
                  <a:schemeClr val="tx1">
                    <a:lumMod val="65000"/>
                  </a:schemeClr>
                </a:solidFill>
              </a:rPr>
              <a:t>System Model and Architecture</a:t>
            </a:r>
          </a:p>
          <a:p>
            <a:pPr marL="800100" lvl="1" indent="-342900" algn="just">
              <a:lnSpc>
                <a:spcPct val="150000"/>
              </a:lnSpc>
              <a:buFont typeface="+mj-lt"/>
              <a:buAutoNum type="arabicPeriod"/>
            </a:pPr>
            <a:r>
              <a:rPr lang="en-PT" sz="2000" dirty="0">
                <a:solidFill>
                  <a:schemeClr val="tx1">
                    <a:lumMod val="65000"/>
                  </a:schemeClr>
                </a:solidFill>
              </a:rPr>
              <a:t>Prototype Implementation</a:t>
            </a:r>
          </a:p>
          <a:p>
            <a:pPr marL="342900" indent="-342900" algn="just">
              <a:lnSpc>
                <a:spcPct val="150000"/>
              </a:lnSpc>
              <a:buFont typeface="+mj-lt"/>
              <a:buAutoNum type="arabicPeriod"/>
            </a:pPr>
            <a:r>
              <a:rPr lang="en-PT" sz="2000" b="1" dirty="0">
                <a:solidFill>
                  <a:schemeClr val="tx1">
                    <a:lumMod val="65000"/>
                  </a:schemeClr>
                </a:solidFill>
              </a:rPr>
              <a:t>Experimental Evaluation</a:t>
            </a:r>
          </a:p>
          <a:p>
            <a:pPr marL="342900" indent="-342900" algn="just">
              <a:lnSpc>
                <a:spcPct val="150000"/>
              </a:lnSpc>
              <a:buFont typeface="+mj-lt"/>
              <a:buAutoNum type="arabicPeriod"/>
            </a:pPr>
            <a:r>
              <a:rPr lang="en-PT" sz="2000" b="1" dirty="0">
                <a:solidFill>
                  <a:schemeClr val="bg1"/>
                </a:solidFill>
              </a:rPr>
              <a:t>Conclusion and Future Work</a:t>
            </a:r>
            <a:endParaRPr lang="en-PT" b="1" dirty="0">
              <a:solidFill>
                <a:schemeClr val="bg1"/>
              </a:solidFill>
            </a:endParaRPr>
          </a:p>
        </p:txBody>
      </p:sp>
      <p:sp>
        <p:nvSpPr>
          <p:cNvPr id="8" name="Slide Number Placeholder 5">
            <a:extLst>
              <a:ext uri="{FF2B5EF4-FFF2-40B4-BE49-F238E27FC236}">
                <a16:creationId xmlns:a16="http://schemas.microsoft.com/office/drawing/2014/main" id="{C48D42CB-8C68-9E48-88C9-EB744A325173}"/>
              </a:ext>
            </a:extLst>
          </p:cNvPr>
          <p:cNvSpPr>
            <a:spLocks noGrp="1"/>
          </p:cNvSpPr>
          <p:nvPr>
            <p:ph type="sldNum" sz="quarter" idx="12"/>
          </p:nvPr>
        </p:nvSpPr>
        <p:spPr>
          <a:xfrm>
            <a:off x="11008650" y="6235360"/>
            <a:ext cx="1062155" cy="490599"/>
          </a:xfrm>
        </p:spPr>
        <p:txBody>
          <a:bodyPr/>
          <a:lstStyle/>
          <a:p>
            <a:fld id="{A9135C31-6AD0-CA46-9D97-A5A6BD1305E0}" type="slidenum">
              <a:rPr lang="pt-PT" smtClean="0"/>
              <a:t>33</a:t>
            </a:fld>
            <a:endParaRPr lang="pt-PT" dirty="0"/>
          </a:p>
        </p:txBody>
      </p:sp>
    </p:spTree>
    <p:extLst>
      <p:ext uri="{BB962C8B-B14F-4D97-AF65-F5344CB8AC3E}">
        <p14:creationId xmlns:p14="http://schemas.microsoft.com/office/powerpoint/2010/main" val="342167378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700E860-BE6C-C149-891C-4D7E0A3D9B38}"/>
              </a:ext>
            </a:extLst>
          </p:cNvPr>
          <p:cNvSpPr>
            <a:spLocks noGrp="1"/>
          </p:cNvSpPr>
          <p:nvPr>
            <p:ph type="title"/>
          </p:nvPr>
        </p:nvSpPr>
        <p:spPr>
          <a:xfrm>
            <a:off x="4379976" y="452842"/>
            <a:ext cx="7128852" cy="1261872"/>
          </a:xfrm>
        </p:spPr>
        <p:txBody>
          <a:bodyPr vert="horz" lIns="91440" tIns="45720" rIns="91440" bIns="45720" rtlCol="0" anchor="ctr">
            <a:normAutofit/>
          </a:bodyPr>
          <a:lstStyle/>
          <a:p>
            <a:r>
              <a:rPr lang="en-US" sz="4800" dirty="0">
                <a:solidFill>
                  <a:schemeClr val="tx1"/>
                </a:solidFill>
                <a:cs typeface="Arial" panose="020B0604020202020204" pitchFamily="34" charset="0"/>
              </a:rPr>
              <a:t>Conclusion</a:t>
            </a:r>
            <a:endParaRPr lang="en-US" sz="4800" kern="1200" dirty="0">
              <a:solidFill>
                <a:schemeClr val="tx1"/>
              </a:solidFill>
              <a:cs typeface="Arial" panose="020B0604020202020204" pitchFamily="34" charset="0"/>
            </a:endParaRPr>
          </a:p>
        </p:txBody>
      </p:sp>
      <p:sp>
        <p:nvSpPr>
          <p:cNvPr id="4" name="TextBox 3">
            <a:extLst>
              <a:ext uri="{FF2B5EF4-FFF2-40B4-BE49-F238E27FC236}">
                <a16:creationId xmlns:a16="http://schemas.microsoft.com/office/drawing/2014/main" id="{9FDBAC92-C4DA-BF49-B1C5-EB5B64D8A87B}"/>
              </a:ext>
            </a:extLst>
          </p:cNvPr>
          <p:cNvSpPr txBox="1"/>
          <p:nvPr/>
        </p:nvSpPr>
        <p:spPr>
          <a:xfrm>
            <a:off x="189195" y="452842"/>
            <a:ext cx="3541558" cy="1261872"/>
          </a:xfrm>
          <a:prstGeom prst="rect">
            <a:avLst/>
          </a:prstGeom>
          <a:ln>
            <a:noFill/>
          </a:ln>
        </p:spPr>
        <p:txBody>
          <a:bodyPr vert="horz" lIns="91440" tIns="45720" rIns="91440" bIns="45720" rtlCol="0" anchor="ctr">
            <a:normAutofit/>
          </a:bodyPr>
          <a:lstStyle/>
          <a:p>
            <a:pPr algn="r">
              <a:lnSpc>
                <a:spcPct val="90000"/>
              </a:lnSpc>
              <a:spcBef>
                <a:spcPts val="1000"/>
              </a:spcBef>
            </a:pPr>
            <a:r>
              <a:rPr lang="en-US" sz="2000" dirty="0"/>
              <a:t>Final Notes</a:t>
            </a:r>
            <a:endParaRPr lang="en-US" sz="2000" kern="1200" dirty="0">
              <a:latin typeface="+mn-lt"/>
              <a:ea typeface="+mn-ea"/>
              <a:cs typeface="+mn-cs"/>
            </a:endParaRPr>
          </a:p>
        </p:txBody>
      </p:sp>
      <p:cxnSp>
        <p:nvCxnSpPr>
          <p:cNvPr id="5" name="Straight Connector 4">
            <a:extLst>
              <a:ext uri="{FF2B5EF4-FFF2-40B4-BE49-F238E27FC236}">
                <a16:creationId xmlns:a16="http://schemas.microsoft.com/office/drawing/2014/main" id="{B5AFE14D-520C-BE42-9378-5586E93D1550}"/>
              </a:ext>
            </a:extLst>
          </p:cNvPr>
          <p:cNvCxnSpPr/>
          <p:nvPr/>
        </p:nvCxnSpPr>
        <p:spPr>
          <a:xfrm>
            <a:off x="4059936" y="623740"/>
            <a:ext cx="0" cy="914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E9C08E42-453D-9E47-BD57-01D3836F0570}"/>
              </a:ext>
            </a:extLst>
          </p:cNvPr>
          <p:cNvSpPr txBox="1"/>
          <p:nvPr/>
        </p:nvSpPr>
        <p:spPr>
          <a:xfrm>
            <a:off x="1061888" y="4288040"/>
            <a:ext cx="8896224" cy="2117118"/>
          </a:xfrm>
          <a:prstGeom prst="rect">
            <a:avLst/>
          </a:prstGeom>
          <a:noFill/>
        </p:spPr>
        <p:txBody>
          <a:bodyPr wrap="square" rtlCol="0">
            <a:spAutoFit/>
          </a:bodyPr>
          <a:lstStyle/>
          <a:p>
            <a:pPr>
              <a:lnSpc>
                <a:spcPct val="150000"/>
              </a:lnSpc>
            </a:pPr>
            <a:r>
              <a:rPr lang="en-GB" dirty="0">
                <a:solidFill>
                  <a:schemeClr val="bg1"/>
                </a:solidFill>
              </a:rPr>
              <a:t>We were able to implement a </a:t>
            </a:r>
            <a:r>
              <a:rPr lang="en-GB" b="1" dirty="0">
                <a:solidFill>
                  <a:schemeClr val="bg1"/>
                </a:solidFill>
              </a:rPr>
              <a:t>Cloud-enabled Privacy-Enhanced Solution:</a:t>
            </a:r>
          </a:p>
          <a:p>
            <a:pPr marL="285750" indent="-285750">
              <a:lnSpc>
                <a:spcPct val="150000"/>
              </a:lnSpc>
              <a:buFont typeface="Wingdings" pitchFamily="2" charset="2"/>
              <a:buChar char="ü"/>
            </a:pPr>
            <a:r>
              <a:rPr lang="pt-PT" dirty="0">
                <a:solidFill>
                  <a:schemeClr val="bg1"/>
                </a:solidFill>
              </a:rPr>
              <a:t>KVS-as-a-</a:t>
            </a:r>
            <a:r>
              <a:rPr lang="pt-PT" dirty="0" err="1">
                <a:solidFill>
                  <a:schemeClr val="bg1"/>
                </a:solidFill>
              </a:rPr>
              <a:t>Service</a:t>
            </a:r>
            <a:endParaRPr lang="en-GB" dirty="0">
              <a:solidFill>
                <a:schemeClr val="bg1"/>
              </a:solidFill>
            </a:endParaRPr>
          </a:p>
          <a:p>
            <a:pPr marL="285750" indent="-285750">
              <a:lnSpc>
                <a:spcPct val="150000"/>
              </a:lnSpc>
              <a:buFont typeface="Wingdings" pitchFamily="2" charset="2"/>
              <a:buChar char="ü"/>
            </a:pPr>
            <a:r>
              <a:rPr lang="en-PT" dirty="0">
                <a:solidFill>
                  <a:schemeClr val="bg1"/>
                </a:solidFill>
              </a:rPr>
              <a:t>Privacy and Integrity Preservation</a:t>
            </a:r>
          </a:p>
          <a:p>
            <a:pPr marL="285750" indent="-285750">
              <a:lnSpc>
                <a:spcPct val="150000"/>
              </a:lnSpc>
              <a:buFont typeface="Wingdings" pitchFamily="2" charset="2"/>
              <a:buChar char="ü"/>
            </a:pPr>
            <a:r>
              <a:rPr lang="en-PT" dirty="0">
                <a:solidFill>
                  <a:schemeClr val="bg1"/>
                </a:solidFill>
              </a:rPr>
              <a:t>Reduced Trusted Computing Base</a:t>
            </a:r>
          </a:p>
          <a:p>
            <a:pPr marL="285750" indent="-285750">
              <a:lnSpc>
                <a:spcPct val="150000"/>
              </a:lnSpc>
              <a:buFont typeface="Wingdings" pitchFamily="2" charset="2"/>
              <a:buChar char="ü"/>
            </a:pPr>
            <a:r>
              <a:rPr lang="en-PT" dirty="0">
                <a:solidFill>
                  <a:schemeClr val="bg1"/>
                </a:solidFill>
              </a:rPr>
              <a:t>About 20% trade-off (bearable depending on the use case)</a:t>
            </a:r>
          </a:p>
        </p:txBody>
      </p:sp>
      <p:pic>
        <p:nvPicPr>
          <p:cNvPr id="18" name="Graphic 17" descr="Monitor with solid fill">
            <a:extLst>
              <a:ext uri="{FF2B5EF4-FFF2-40B4-BE49-F238E27FC236}">
                <a16:creationId xmlns:a16="http://schemas.microsoft.com/office/drawing/2014/main" id="{0CA09DA1-C13B-2A46-8F54-8E8A9B1D326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53138" y="2861779"/>
            <a:ext cx="914400" cy="914400"/>
          </a:xfrm>
          <a:prstGeom prst="rect">
            <a:avLst/>
          </a:prstGeom>
        </p:spPr>
      </p:pic>
      <p:pic>
        <p:nvPicPr>
          <p:cNvPr id="19" name="Graphic 18" descr="Database with solid fill">
            <a:extLst>
              <a:ext uri="{FF2B5EF4-FFF2-40B4-BE49-F238E27FC236}">
                <a16:creationId xmlns:a16="http://schemas.microsoft.com/office/drawing/2014/main" id="{C739AD37-5198-F847-876A-803B17890F6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251276" y="2676248"/>
            <a:ext cx="914400" cy="914400"/>
          </a:xfrm>
          <a:prstGeom prst="rect">
            <a:avLst/>
          </a:prstGeom>
        </p:spPr>
      </p:pic>
      <p:sp>
        <p:nvSpPr>
          <p:cNvPr id="20" name="Rounded Rectangle 19">
            <a:extLst>
              <a:ext uri="{FF2B5EF4-FFF2-40B4-BE49-F238E27FC236}">
                <a16:creationId xmlns:a16="http://schemas.microsoft.com/office/drawing/2014/main" id="{FE735FB6-EDB8-0B46-A203-A6AAEF0F7FF0}"/>
              </a:ext>
            </a:extLst>
          </p:cNvPr>
          <p:cNvSpPr/>
          <p:nvPr/>
        </p:nvSpPr>
        <p:spPr>
          <a:xfrm>
            <a:off x="1108628" y="2500657"/>
            <a:ext cx="2500996" cy="1457739"/>
          </a:xfrm>
          <a:prstGeom prst="roundRect">
            <a:avLst/>
          </a:prstGeom>
          <a:noFill/>
          <a:ln w="57150" cap="flat" cmpd="sng" algn="ctr">
            <a:solidFill>
              <a:srgbClr val="00B050"/>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PT"/>
          </a:p>
        </p:txBody>
      </p:sp>
      <p:pic>
        <p:nvPicPr>
          <p:cNvPr id="21" name="Graphic 20" descr="Badge Tick with solid fill">
            <a:extLst>
              <a:ext uri="{FF2B5EF4-FFF2-40B4-BE49-F238E27FC236}">
                <a16:creationId xmlns:a16="http://schemas.microsoft.com/office/drawing/2014/main" id="{9FEF1745-E5AD-0E48-936E-480D4961B06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992616" y="3318979"/>
            <a:ext cx="914400" cy="914400"/>
          </a:xfrm>
          <a:prstGeom prst="rect">
            <a:avLst/>
          </a:prstGeom>
        </p:spPr>
      </p:pic>
      <p:sp>
        <p:nvSpPr>
          <p:cNvPr id="22" name="Rounded Rectangle 21">
            <a:extLst>
              <a:ext uri="{FF2B5EF4-FFF2-40B4-BE49-F238E27FC236}">
                <a16:creationId xmlns:a16="http://schemas.microsoft.com/office/drawing/2014/main" id="{93ACF5D9-43EC-8E41-AC4E-85748DAC1118}"/>
              </a:ext>
            </a:extLst>
          </p:cNvPr>
          <p:cNvSpPr/>
          <p:nvPr/>
        </p:nvSpPr>
        <p:spPr>
          <a:xfrm>
            <a:off x="6699525" y="2357185"/>
            <a:ext cx="1486304" cy="689112"/>
          </a:xfrm>
          <a:prstGeom prst="roundRect">
            <a:avLst/>
          </a:prstGeom>
          <a:solidFill>
            <a:srgbClr val="D1E8F7"/>
          </a:solidFill>
          <a:ln w="28575">
            <a:solidFill>
              <a:srgbClr val="C00000"/>
            </a:solidFill>
          </a:ln>
        </p:spPr>
        <p:style>
          <a:lnRef idx="2">
            <a:schemeClr val="dk1"/>
          </a:lnRef>
          <a:fillRef idx="1">
            <a:schemeClr val="lt1"/>
          </a:fillRef>
          <a:effectRef idx="0">
            <a:schemeClr val="dk1"/>
          </a:effectRef>
          <a:fontRef idx="minor">
            <a:schemeClr val="dk1"/>
          </a:fontRef>
        </p:style>
        <p:txBody>
          <a:bodyPr rtlCol="0" anchor="ctr"/>
          <a:lstStyle/>
          <a:p>
            <a:pPr algn="ctr"/>
            <a:r>
              <a:rPr lang="en-PT" dirty="0"/>
              <a:t>Hypervisor</a:t>
            </a:r>
          </a:p>
        </p:txBody>
      </p:sp>
      <p:sp>
        <p:nvSpPr>
          <p:cNvPr id="23" name="Rounded Rectangle 22">
            <a:extLst>
              <a:ext uri="{FF2B5EF4-FFF2-40B4-BE49-F238E27FC236}">
                <a16:creationId xmlns:a16="http://schemas.microsoft.com/office/drawing/2014/main" id="{BE60F5F2-7FC4-EC49-B6BE-25057DA106BD}"/>
              </a:ext>
            </a:extLst>
          </p:cNvPr>
          <p:cNvSpPr/>
          <p:nvPr/>
        </p:nvSpPr>
        <p:spPr>
          <a:xfrm>
            <a:off x="5839994" y="2931852"/>
            <a:ext cx="1205948" cy="689112"/>
          </a:xfrm>
          <a:prstGeom prst="roundRect">
            <a:avLst/>
          </a:prstGeom>
          <a:solidFill>
            <a:srgbClr val="D1E8F7"/>
          </a:solidFill>
          <a:ln w="28575">
            <a:solidFill>
              <a:srgbClr val="C00000"/>
            </a:solidFill>
          </a:ln>
        </p:spPr>
        <p:style>
          <a:lnRef idx="2">
            <a:schemeClr val="dk1"/>
          </a:lnRef>
          <a:fillRef idx="1">
            <a:schemeClr val="lt1"/>
          </a:fillRef>
          <a:effectRef idx="0">
            <a:schemeClr val="dk1"/>
          </a:effectRef>
          <a:fontRef idx="minor">
            <a:schemeClr val="dk1"/>
          </a:fontRef>
        </p:style>
        <p:txBody>
          <a:bodyPr rtlCol="0" anchor="ctr"/>
          <a:lstStyle/>
          <a:p>
            <a:pPr algn="ctr"/>
            <a:r>
              <a:rPr lang="en-PT" dirty="0"/>
              <a:t>OS</a:t>
            </a:r>
          </a:p>
        </p:txBody>
      </p:sp>
      <p:sp>
        <p:nvSpPr>
          <p:cNvPr id="24" name="Rounded Rectangle 23">
            <a:extLst>
              <a:ext uri="{FF2B5EF4-FFF2-40B4-BE49-F238E27FC236}">
                <a16:creationId xmlns:a16="http://schemas.microsoft.com/office/drawing/2014/main" id="{77109F11-18B7-4A4E-ABD9-14C5122F1C2C}"/>
              </a:ext>
            </a:extLst>
          </p:cNvPr>
          <p:cNvSpPr/>
          <p:nvPr/>
        </p:nvSpPr>
        <p:spPr>
          <a:xfrm>
            <a:off x="5049664" y="3495358"/>
            <a:ext cx="1993650" cy="689112"/>
          </a:xfrm>
          <a:prstGeom prst="roundRect">
            <a:avLst/>
          </a:prstGeom>
          <a:solidFill>
            <a:srgbClr val="D1E8F7"/>
          </a:solid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PT" dirty="0">
                <a:solidFill>
                  <a:sysClr val="windowText" lastClr="000000"/>
                </a:solidFill>
              </a:rPr>
              <a:t>Dependencies</a:t>
            </a:r>
          </a:p>
        </p:txBody>
      </p:sp>
      <p:sp>
        <p:nvSpPr>
          <p:cNvPr id="25" name="Rounded Rectangle 24">
            <a:extLst>
              <a:ext uri="{FF2B5EF4-FFF2-40B4-BE49-F238E27FC236}">
                <a16:creationId xmlns:a16="http://schemas.microsoft.com/office/drawing/2014/main" id="{10341083-6D1E-C449-8210-F6557335F336}"/>
              </a:ext>
            </a:extLst>
          </p:cNvPr>
          <p:cNvSpPr/>
          <p:nvPr/>
        </p:nvSpPr>
        <p:spPr>
          <a:xfrm>
            <a:off x="6906035" y="3253218"/>
            <a:ext cx="1205948" cy="689112"/>
          </a:xfrm>
          <a:prstGeom prst="roundRect">
            <a:avLst/>
          </a:prstGeom>
          <a:solidFill>
            <a:srgbClr val="D1E8F7"/>
          </a:solid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PT" dirty="0">
                <a:solidFill>
                  <a:sysClr val="windowText" lastClr="000000"/>
                </a:solidFill>
              </a:rPr>
              <a:t>Drivers</a:t>
            </a:r>
          </a:p>
        </p:txBody>
      </p:sp>
      <p:sp>
        <p:nvSpPr>
          <p:cNvPr id="26" name="Rounded Rectangle 25">
            <a:extLst>
              <a:ext uri="{FF2B5EF4-FFF2-40B4-BE49-F238E27FC236}">
                <a16:creationId xmlns:a16="http://schemas.microsoft.com/office/drawing/2014/main" id="{814C413D-8489-CE48-90F8-138FB317A1F0}"/>
              </a:ext>
            </a:extLst>
          </p:cNvPr>
          <p:cNvSpPr/>
          <p:nvPr/>
        </p:nvSpPr>
        <p:spPr>
          <a:xfrm>
            <a:off x="5216496" y="2315627"/>
            <a:ext cx="1378425" cy="689112"/>
          </a:xfrm>
          <a:prstGeom prst="roundRect">
            <a:avLst/>
          </a:prstGeom>
          <a:solidFill>
            <a:srgbClr val="D1E8F7"/>
          </a:solidFill>
          <a:ln w="28575">
            <a:solidFill>
              <a:srgbClr val="C00000"/>
            </a:solidFill>
          </a:ln>
        </p:spPr>
        <p:style>
          <a:lnRef idx="2">
            <a:schemeClr val="dk1"/>
          </a:lnRef>
          <a:fillRef idx="1">
            <a:schemeClr val="lt1"/>
          </a:fillRef>
          <a:effectRef idx="0">
            <a:schemeClr val="dk1"/>
          </a:effectRef>
          <a:fontRef idx="minor">
            <a:schemeClr val="dk1"/>
          </a:fontRef>
        </p:style>
        <p:txBody>
          <a:bodyPr rtlCol="0" anchor="ctr"/>
          <a:lstStyle/>
          <a:p>
            <a:pPr algn="ctr"/>
            <a:r>
              <a:rPr lang="en-PT" dirty="0"/>
              <a:t>Hardware</a:t>
            </a:r>
          </a:p>
        </p:txBody>
      </p:sp>
      <p:pic>
        <p:nvPicPr>
          <p:cNvPr id="27" name="Graphic 26" descr="Document outline">
            <a:extLst>
              <a:ext uri="{FF2B5EF4-FFF2-40B4-BE49-F238E27FC236}">
                <a16:creationId xmlns:a16="http://schemas.microsoft.com/office/drawing/2014/main" id="{EDD4B3C5-EE5D-2D49-90A5-F12452BB479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846858" y="2172267"/>
            <a:ext cx="1748060" cy="1748060"/>
          </a:xfrm>
          <a:prstGeom prst="rect">
            <a:avLst/>
          </a:prstGeom>
        </p:spPr>
      </p:pic>
      <p:pic>
        <p:nvPicPr>
          <p:cNvPr id="28" name="Graphic 27" descr="Cloud with solid fill">
            <a:extLst>
              <a:ext uri="{FF2B5EF4-FFF2-40B4-BE49-F238E27FC236}">
                <a16:creationId xmlns:a16="http://schemas.microsoft.com/office/drawing/2014/main" id="{DA7A0D7B-F149-C445-BF8C-82CEB74E336C}"/>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62276" y="2177490"/>
            <a:ext cx="914400" cy="914400"/>
          </a:xfrm>
          <a:prstGeom prst="rect">
            <a:avLst/>
          </a:prstGeom>
        </p:spPr>
      </p:pic>
      <p:sp>
        <p:nvSpPr>
          <p:cNvPr id="29" name="Slide Number Placeholder 5">
            <a:extLst>
              <a:ext uri="{FF2B5EF4-FFF2-40B4-BE49-F238E27FC236}">
                <a16:creationId xmlns:a16="http://schemas.microsoft.com/office/drawing/2014/main" id="{C0BED8AB-CB3E-904A-838F-631906E3889C}"/>
              </a:ext>
            </a:extLst>
          </p:cNvPr>
          <p:cNvSpPr>
            <a:spLocks noGrp="1"/>
          </p:cNvSpPr>
          <p:nvPr>
            <p:ph type="sldNum" sz="quarter" idx="12"/>
          </p:nvPr>
        </p:nvSpPr>
        <p:spPr>
          <a:xfrm>
            <a:off x="11008650" y="6235360"/>
            <a:ext cx="1062155" cy="490599"/>
          </a:xfrm>
        </p:spPr>
        <p:txBody>
          <a:bodyPr/>
          <a:lstStyle/>
          <a:p>
            <a:fld id="{A9135C31-6AD0-CA46-9D97-A5A6BD1305E0}" type="slidenum">
              <a:rPr lang="pt-PT" smtClean="0"/>
              <a:t>34</a:t>
            </a:fld>
            <a:endParaRPr lang="pt-PT" dirty="0"/>
          </a:p>
        </p:txBody>
      </p:sp>
    </p:spTree>
    <p:extLst>
      <p:ext uri="{BB962C8B-B14F-4D97-AF65-F5344CB8AC3E}">
        <p14:creationId xmlns:p14="http://schemas.microsoft.com/office/powerpoint/2010/main" val="250680583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700E860-BE6C-C149-891C-4D7E0A3D9B38}"/>
              </a:ext>
            </a:extLst>
          </p:cNvPr>
          <p:cNvSpPr>
            <a:spLocks noGrp="1"/>
          </p:cNvSpPr>
          <p:nvPr>
            <p:ph type="title"/>
          </p:nvPr>
        </p:nvSpPr>
        <p:spPr>
          <a:xfrm>
            <a:off x="4379976" y="452842"/>
            <a:ext cx="7128852" cy="1261872"/>
          </a:xfrm>
        </p:spPr>
        <p:txBody>
          <a:bodyPr vert="horz" lIns="91440" tIns="45720" rIns="91440" bIns="45720" rtlCol="0" anchor="ctr">
            <a:normAutofit/>
          </a:bodyPr>
          <a:lstStyle/>
          <a:p>
            <a:r>
              <a:rPr lang="en-US" sz="4800" dirty="0">
                <a:solidFill>
                  <a:schemeClr val="tx1"/>
                </a:solidFill>
                <a:cs typeface="Arial" panose="020B0604020202020204" pitchFamily="34" charset="0"/>
              </a:rPr>
              <a:t>Future Work</a:t>
            </a:r>
            <a:endParaRPr lang="en-US" sz="4800" kern="1200" dirty="0">
              <a:solidFill>
                <a:schemeClr val="tx1"/>
              </a:solidFill>
              <a:cs typeface="Arial" panose="020B0604020202020204" pitchFamily="34" charset="0"/>
            </a:endParaRPr>
          </a:p>
        </p:txBody>
      </p:sp>
      <p:sp>
        <p:nvSpPr>
          <p:cNvPr id="4" name="TextBox 3">
            <a:extLst>
              <a:ext uri="{FF2B5EF4-FFF2-40B4-BE49-F238E27FC236}">
                <a16:creationId xmlns:a16="http://schemas.microsoft.com/office/drawing/2014/main" id="{9FDBAC92-C4DA-BF49-B1C5-EB5B64D8A87B}"/>
              </a:ext>
            </a:extLst>
          </p:cNvPr>
          <p:cNvSpPr txBox="1"/>
          <p:nvPr/>
        </p:nvSpPr>
        <p:spPr>
          <a:xfrm>
            <a:off x="189195" y="452842"/>
            <a:ext cx="3541558" cy="1261872"/>
          </a:xfrm>
          <a:prstGeom prst="rect">
            <a:avLst/>
          </a:prstGeom>
          <a:ln>
            <a:noFill/>
          </a:ln>
        </p:spPr>
        <p:txBody>
          <a:bodyPr vert="horz" lIns="91440" tIns="45720" rIns="91440" bIns="45720" rtlCol="0" anchor="ctr">
            <a:normAutofit/>
          </a:bodyPr>
          <a:lstStyle/>
          <a:p>
            <a:pPr algn="r">
              <a:lnSpc>
                <a:spcPct val="90000"/>
              </a:lnSpc>
              <a:spcBef>
                <a:spcPts val="1000"/>
              </a:spcBef>
            </a:pPr>
            <a:r>
              <a:rPr lang="en-US" sz="2000" kern="1200" dirty="0">
                <a:latin typeface="+mn-lt"/>
                <a:ea typeface="+mn-ea"/>
                <a:cs typeface="+mn-cs"/>
              </a:rPr>
              <a:t>Final Notes</a:t>
            </a:r>
          </a:p>
        </p:txBody>
      </p:sp>
      <p:cxnSp>
        <p:nvCxnSpPr>
          <p:cNvPr id="5" name="Straight Connector 4">
            <a:extLst>
              <a:ext uri="{FF2B5EF4-FFF2-40B4-BE49-F238E27FC236}">
                <a16:creationId xmlns:a16="http://schemas.microsoft.com/office/drawing/2014/main" id="{B5AFE14D-520C-BE42-9378-5586E93D1550}"/>
              </a:ext>
            </a:extLst>
          </p:cNvPr>
          <p:cNvCxnSpPr/>
          <p:nvPr/>
        </p:nvCxnSpPr>
        <p:spPr>
          <a:xfrm>
            <a:off x="4059936" y="623740"/>
            <a:ext cx="0" cy="914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7" name="Diagram 6">
            <a:extLst>
              <a:ext uri="{FF2B5EF4-FFF2-40B4-BE49-F238E27FC236}">
                <a16:creationId xmlns:a16="http://schemas.microsoft.com/office/drawing/2014/main" id="{378F7989-15FF-A945-895C-A9F1C8BBE4AB}"/>
              </a:ext>
            </a:extLst>
          </p:cNvPr>
          <p:cNvGraphicFramePr/>
          <p:nvPr>
            <p:extLst>
              <p:ext uri="{D42A27DB-BD31-4B8C-83A1-F6EECF244321}">
                <p14:modId xmlns:p14="http://schemas.microsoft.com/office/powerpoint/2010/main" val="3412878794"/>
              </p:ext>
            </p:extLst>
          </p:nvPr>
        </p:nvGraphicFramePr>
        <p:xfrm>
          <a:off x="2434896" y="2238217"/>
          <a:ext cx="7322207" cy="461978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Slide Number Placeholder 5">
            <a:extLst>
              <a:ext uri="{FF2B5EF4-FFF2-40B4-BE49-F238E27FC236}">
                <a16:creationId xmlns:a16="http://schemas.microsoft.com/office/drawing/2014/main" id="{93EDF000-6CB0-BE4E-9033-2DCE3C03A3BA}"/>
              </a:ext>
            </a:extLst>
          </p:cNvPr>
          <p:cNvSpPr>
            <a:spLocks noGrp="1"/>
          </p:cNvSpPr>
          <p:nvPr>
            <p:ph type="sldNum" sz="quarter" idx="12"/>
          </p:nvPr>
        </p:nvSpPr>
        <p:spPr>
          <a:xfrm>
            <a:off x="11008650" y="6235360"/>
            <a:ext cx="1062155" cy="490599"/>
          </a:xfrm>
        </p:spPr>
        <p:txBody>
          <a:bodyPr/>
          <a:lstStyle/>
          <a:p>
            <a:fld id="{A9135C31-6AD0-CA46-9D97-A5A6BD1305E0}" type="slidenum">
              <a:rPr lang="pt-PT" smtClean="0"/>
              <a:t>35</a:t>
            </a:fld>
            <a:endParaRPr lang="pt-PT" dirty="0"/>
          </a:p>
        </p:txBody>
      </p:sp>
    </p:spTree>
    <p:extLst>
      <p:ext uri="{BB962C8B-B14F-4D97-AF65-F5344CB8AC3E}">
        <p14:creationId xmlns:p14="http://schemas.microsoft.com/office/powerpoint/2010/main" val="207569788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D2E7F6"/>
        </a:solidFill>
        <a:effectLst/>
      </p:bgPr>
    </p:bg>
    <p:spTree>
      <p:nvGrpSpPr>
        <p:cNvPr id="1" name=""/>
        <p:cNvGrpSpPr/>
        <p:nvPr/>
      </p:nvGrpSpPr>
      <p:grpSpPr>
        <a:xfrm>
          <a:off x="0" y="0"/>
          <a:ext cx="0" cy="0"/>
          <a:chOff x="0" y="0"/>
          <a:chExt cx="0" cy="0"/>
        </a:xfrm>
      </p:grpSpPr>
      <p:sp>
        <p:nvSpPr>
          <p:cNvPr id="4" name="Manual Input 3">
            <a:extLst>
              <a:ext uri="{FF2B5EF4-FFF2-40B4-BE49-F238E27FC236}">
                <a16:creationId xmlns:a16="http://schemas.microsoft.com/office/drawing/2014/main" id="{A51E9FA9-B0CE-2846-848D-C644DA48FF1E}"/>
              </a:ext>
            </a:extLst>
          </p:cNvPr>
          <p:cNvSpPr/>
          <p:nvPr/>
        </p:nvSpPr>
        <p:spPr>
          <a:xfrm rot="5400000">
            <a:off x="934449" y="-934455"/>
            <a:ext cx="6858003" cy="8726907"/>
          </a:xfrm>
          <a:prstGeom prst="flowChartManualInput">
            <a:avLst/>
          </a:prstGeom>
          <a:solidFill>
            <a:srgbClr val="9DDC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2" name="Manual Input 1">
            <a:extLst>
              <a:ext uri="{FF2B5EF4-FFF2-40B4-BE49-F238E27FC236}">
                <a16:creationId xmlns:a16="http://schemas.microsoft.com/office/drawing/2014/main" id="{E14C037C-09E7-194C-92FB-1A1CCE8C40DE}"/>
              </a:ext>
            </a:extLst>
          </p:cNvPr>
          <p:cNvSpPr>
            <a:spLocks/>
          </p:cNvSpPr>
          <p:nvPr/>
        </p:nvSpPr>
        <p:spPr>
          <a:xfrm rot="5400000">
            <a:off x="324851" y="-324854"/>
            <a:ext cx="6858001" cy="7507712"/>
          </a:xfrm>
          <a:prstGeom prst="flowChartManualInput">
            <a:avLst/>
          </a:prstGeom>
          <a:pattFill prst="wdUpDiag">
            <a:fgClr>
              <a:srgbClr val="1AA8DD"/>
            </a:fgClr>
            <a:bgClr>
              <a:srgbClr val="35B0E5"/>
            </a:bgClr>
          </a:patt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7" name="TextBox 6">
            <a:extLst>
              <a:ext uri="{FF2B5EF4-FFF2-40B4-BE49-F238E27FC236}">
                <a16:creationId xmlns:a16="http://schemas.microsoft.com/office/drawing/2014/main" id="{5C3AC842-39B2-4446-84D0-0159DD012A6A}"/>
              </a:ext>
            </a:extLst>
          </p:cNvPr>
          <p:cNvSpPr txBox="1"/>
          <p:nvPr/>
        </p:nvSpPr>
        <p:spPr>
          <a:xfrm>
            <a:off x="309508" y="2459504"/>
            <a:ext cx="6493628" cy="2092881"/>
          </a:xfrm>
          <a:prstGeom prst="rect">
            <a:avLst/>
          </a:prstGeom>
          <a:noFill/>
        </p:spPr>
        <p:txBody>
          <a:bodyPr wrap="square" rtlCol="0">
            <a:spAutoFit/>
          </a:bodyPr>
          <a:lstStyle/>
          <a:p>
            <a:pPr>
              <a:spcAft>
                <a:spcPts val="600"/>
              </a:spcAft>
            </a:pPr>
            <a:r>
              <a:rPr lang="en-GB" sz="4000" b="1" dirty="0"/>
              <a:t>A Trusted and </a:t>
            </a:r>
          </a:p>
          <a:p>
            <a:pPr>
              <a:spcAft>
                <a:spcPts val="600"/>
              </a:spcAft>
            </a:pPr>
            <a:r>
              <a:rPr lang="en-GB" sz="4000" b="1" dirty="0"/>
              <a:t>Privacy-Enhanced </a:t>
            </a:r>
          </a:p>
          <a:p>
            <a:pPr>
              <a:spcAft>
                <a:spcPts val="600"/>
              </a:spcAft>
            </a:pPr>
            <a:r>
              <a:rPr lang="en-GB" sz="4000" b="1" dirty="0"/>
              <a:t>In-Memory Data Store </a:t>
            </a:r>
            <a:endParaRPr lang="en-GB" sz="4000" dirty="0">
              <a:effectLst/>
            </a:endParaRPr>
          </a:p>
        </p:txBody>
      </p:sp>
      <p:sp>
        <p:nvSpPr>
          <p:cNvPr id="10" name="TextBox 9">
            <a:extLst>
              <a:ext uri="{FF2B5EF4-FFF2-40B4-BE49-F238E27FC236}">
                <a16:creationId xmlns:a16="http://schemas.microsoft.com/office/drawing/2014/main" id="{76E9C32C-EE84-9148-A97E-2A4C54046511}"/>
              </a:ext>
            </a:extLst>
          </p:cNvPr>
          <p:cNvSpPr txBox="1"/>
          <p:nvPr/>
        </p:nvSpPr>
        <p:spPr>
          <a:xfrm>
            <a:off x="5180837" y="5991296"/>
            <a:ext cx="1543371" cy="369332"/>
          </a:xfrm>
          <a:prstGeom prst="rect">
            <a:avLst/>
          </a:prstGeom>
          <a:noFill/>
        </p:spPr>
        <p:txBody>
          <a:bodyPr wrap="none" rtlCol="0">
            <a:spAutoFit/>
          </a:bodyPr>
          <a:lstStyle/>
          <a:p>
            <a:pPr>
              <a:spcAft>
                <a:spcPts val="600"/>
              </a:spcAft>
            </a:pPr>
            <a:r>
              <a:rPr lang="en-PT" dirty="0"/>
              <a:t>February 2021</a:t>
            </a:r>
          </a:p>
        </p:txBody>
      </p:sp>
      <p:pic>
        <p:nvPicPr>
          <p:cNvPr id="13" name="Picture 12" descr="A close up of a logo&#10;&#10;Description automatically generated">
            <a:extLst>
              <a:ext uri="{FF2B5EF4-FFF2-40B4-BE49-F238E27FC236}">
                <a16:creationId xmlns:a16="http://schemas.microsoft.com/office/drawing/2014/main" id="{86A63777-FB8A-3642-9EB3-27479C957CE3}"/>
              </a:ext>
            </a:extLst>
          </p:cNvPr>
          <p:cNvPicPr>
            <a:picLocks noChangeAspect="1"/>
          </p:cNvPicPr>
          <p:nvPr/>
        </p:nvPicPr>
        <p:blipFill>
          <a:blip r:embed="rId2"/>
          <a:stretch>
            <a:fillRect/>
          </a:stretch>
        </p:blipFill>
        <p:spPr>
          <a:xfrm>
            <a:off x="7358063" y="294543"/>
            <a:ext cx="4555155" cy="706048"/>
          </a:xfrm>
          <a:prstGeom prst="rect">
            <a:avLst/>
          </a:prstGeom>
        </p:spPr>
      </p:pic>
    </p:spTree>
    <p:extLst>
      <p:ext uri="{BB962C8B-B14F-4D97-AF65-F5344CB8AC3E}">
        <p14:creationId xmlns:p14="http://schemas.microsoft.com/office/powerpoint/2010/main" val="95169980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4449B2F-26E5-7646-81F6-45F39E5C164D}"/>
              </a:ext>
            </a:extLst>
          </p:cNvPr>
          <p:cNvSpPr>
            <a:spLocks noGrp="1"/>
          </p:cNvSpPr>
          <p:nvPr>
            <p:ph type="ctrTitle"/>
          </p:nvPr>
        </p:nvSpPr>
        <p:spPr/>
        <p:txBody>
          <a:bodyPr/>
          <a:lstStyle/>
          <a:p>
            <a:endParaRPr lang="pt-PT" dirty="0"/>
          </a:p>
        </p:txBody>
      </p:sp>
      <p:sp>
        <p:nvSpPr>
          <p:cNvPr id="3" name="Subtítulo 2">
            <a:extLst>
              <a:ext uri="{FF2B5EF4-FFF2-40B4-BE49-F238E27FC236}">
                <a16:creationId xmlns:a16="http://schemas.microsoft.com/office/drawing/2014/main" id="{B9FB409B-5BCF-3544-8896-6F13B9E01A4D}"/>
              </a:ext>
            </a:extLst>
          </p:cNvPr>
          <p:cNvSpPr>
            <a:spLocks noGrp="1"/>
          </p:cNvSpPr>
          <p:nvPr>
            <p:ph type="subTitle" idx="1"/>
          </p:nvPr>
        </p:nvSpPr>
        <p:spPr/>
        <p:txBody>
          <a:bodyPr/>
          <a:lstStyle/>
          <a:p>
            <a:endParaRPr lang="pt-PT"/>
          </a:p>
        </p:txBody>
      </p:sp>
    </p:spTree>
    <p:extLst>
      <p:ext uri="{BB962C8B-B14F-4D97-AF65-F5344CB8AC3E}">
        <p14:creationId xmlns:p14="http://schemas.microsoft.com/office/powerpoint/2010/main" val="4703785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89A69AF-D57B-49B4-886C-D4A5DC1944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CABDC08D-6093-4397-92D4-54D00E2BB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a:off x="-650724" y="650724"/>
            <a:ext cx="6858000" cy="5556552"/>
          </a:xfrm>
          <a:custGeom>
            <a:avLst/>
            <a:gdLst>
              <a:gd name="connsiteX0" fmla="*/ 6858000 w 6858000"/>
              <a:gd name="connsiteY0" fmla="*/ 3445704 h 5556552"/>
              <a:gd name="connsiteX1" fmla="*/ 3829242 w 6858000"/>
              <a:gd name="connsiteY1" fmla="*/ 5433322 h 5556552"/>
              <a:gd name="connsiteX2" fmla="*/ 3827369 w 6858000"/>
              <a:gd name="connsiteY2" fmla="*/ 5434867 h 5556552"/>
              <a:gd name="connsiteX3" fmla="*/ 3824583 w 6858000"/>
              <a:gd name="connsiteY3" fmla="*/ 5436378 h 5556552"/>
              <a:gd name="connsiteX4" fmla="*/ 3798693 w 6858000"/>
              <a:gd name="connsiteY4" fmla="*/ 5453370 h 5556552"/>
              <a:gd name="connsiteX5" fmla="*/ 3785011 w 6858000"/>
              <a:gd name="connsiteY5" fmla="*/ 5457858 h 5556552"/>
              <a:gd name="connsiteX6" fmla="*/ 3706339 w 6858000"/>
              <a:gd name="connsiteY6" fmla="*/ 5500559 h 5556552"/>
              <a:gd name="connsiteX7" fmla="*/ 3428998 w 6858000"/>
              <a:gd name="connsiteY7" fmla="*/ 5556552 h 5556552"/>
              <a:gd name="connsiteX8" fmla="*/ 3151658 w 6858000"/>
              <a:gd name="connsiteY8" fmla="*/ 5500559 h 5556552"/>
              <a:gd name="connsiteX9" fmla="*/ 3072996 w 6858000"/>
              <a:gd name="connsiteY9" fmla="*/ 5457863 h 5556552"/>
              <a:gd name="connsiteX10" fmla="*/ 3059298 w 6858000"/>
              <a:gd name="connsiteY10" fmla="*/ 5453370 h 5556552"/>
              <a:gd name="connsiteX11" fmla="*/ 3033383 w 6858000"/>
              <a:gd name="connsiteY11" fmla="*/ 5436362 h 5556552"/>
              <a:gd name="connsiteX12" fmla="*/ 3030627 w 6858000"/>
              <a:gd name="connsiteY12" fmla="*/ 5434867 h 5556552"/>
              <a:gd name="connsiteX13" fmla="*/ 3028775 w 6858000"/>
              <a:gd name="connsiteY13" fmla="*/ 5433338 h 5556552"/>
              <a:gd name="connsiteX14" fmla="*/ 0 w 6858000"/>
              <a:gd name="connsiteY14" fmla="*/ 3445704 h 5556552"/>
              <a:gd name="connsiteX15" fmla="*/ 6858000 w 6858000"/>
              <a:gd name="connsiteY15" fmla="*/ 0 h 5556552"/>
              <a:gd name="connsiteX16" fmla="*/ 6858000 w 6858000"/>
              <a:gd name="connsiteY16" fmla="*/ 349336 h 5556552"/>
              <a:gd name="connsiteX17" fmla="*/ 6858000 w 6858000"/>
              <a:gd name="connsiteY17" fmla="*/ 3445703 h 5556552"/>
              <a:gd name="connsiteX18" fmla="*/ 0 w 6858000"/>
              <a:gd name="connsiteY18" fmla="*/ 3445703 h 5556552"/>
              <a:gd name="connsiteX19" fmla="*/ 0 w 6858000"/>
              <a:gd name="connsiteY19" fmla="*/ 0 h 5556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858000" h="5556552">
                <a:moveTo>
                  <a:pt x="6858000" y="3445704"/>
                </a:moveTo>
                <a:lnTo>
                  <a:pt x="3829242" y="5433322"/>
                </a:lnTo>
                <a:lnTo>
                  <a:pt x="3827369" y="5434867"/>
                </a:lnTo>
                <a:lnTo>
                  <a:pt x="3824583" y="5436378"/>
                </a:lnTo>
                <a:lnTo>
                  <a:pt x="3798693" y="5453370"/>
                </a:lnTo>
                <a:lnTo>
                  <a:pt x="3785011" y="5457858"/>
                </a:lnTo>
                <a:lnTo>
                  <a:pt x="3706339" y="5500559"/>
                </a:lnTo>
                <a:cubicBezTo>
                  <a:pt x="3621096" y="5536614"/>
                  <a:pt x="3527375" y="5556552"/>
                  <a:pt x="3428998" y="5556552"/>
                </a:cubicBezTo>
                <a:cubicBezTo>
                  <a:pt x="3330621" y="5556552"/>
                  <a:pt x="3236901" y="5536614"/>
                  <a:pt x="3151658" y="5500559"/>
                </a:cubicBezTo>
                <a:lnTo>
                  <a:pt x="3072996" y="5457863"/>
                </a:lnTo>
                <a:lnTo>
                  <a:pt x="3059298" y="5453370"/>
                </a:lnTo>
                <a:lnTo>
                  <a:pt x="3033383" y="5436362"/>
                </a:lnTo>
                <a:lnTo>
                  <a:pt x="3030627" y="5434867"/>
                </a:lnTo>
                <a:lnTo>
                  <a:pt x="3028775" y="5433338"/>
                </a:lnTo>
                <a:lnTo>
                  <a:pt x="0" y="3445704"/>
                </a:lnTo>
                <a:close/>
                <a:moveTo>
                  <a:pt x="6858000" y="0"/>
                </a:moveTo>
                <a:lnTo>
                  <a:pt x="6858000" y="349336"/>
                </a:lnTo>
                <a:lnTo>
                  <a:pt x="6858000" y="3445703"/>
                </a:lnTo>
                <a:lnTo>
                  <a:pt x="0" y="3445703"/>
                </a:lnTo>
                <a:lnTo>
                  <a:pt x="0" y="0"/>
                </a:lnTo>
                <a:close/>
              </a:path>
            </a:pathLst>
          </a:custGeom>
          <a:ln>
            <a:noFill/>
          </a:ln>
          <a:effectLst/>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4" name="TextBox 3">
            <a:extLst>
              <a:ext uri="{FF2B5EF4-FFF2-40B4-BE49-F238E27FC236}">
                <a16:creationId xmlns:a16="http://schemas.microsoft.com/office/drawing/2014/main" id="{8A202F1C-3E1B-9048-A328-F90A1FAEEA3F}"/>
              </a:ext>
            </a:extLst>
          </p:cNvPr>
          <p:cNvSpPr txBox="1"/>
          <p:nvPr/>
        </p:nvSpPr>
        <p:spPr>
          <a:xfrm>
            <a:off x="6600825" y="1671638"/>
            <a:ext cx="2105063" cy="369332"/>
          </a:xfrm>
          <a:prstGeom prst="rect">
            <a:avLst/>
          </a:prstGeom>
          <a:noFill/>
        </p:spPr>
        <p:txBody>
          <a:bodyPr wrap="none" rtlCol="0">
            <a:spAutoFit/>
          </a:bodyPr>
          <a:lstStyle/>
          <a:p>
            <a:r>
              <a:rPr lang="en-PT"/>
              <a:t>Slide Design Idea</a:t>
            </a:r>
            <a:endParaRPr lang="en-PT" dirty="0"/>
          </a:p>
        </p:txBody>
      </p:sp>
      <p:sp>
        <p:nvSpPr>
          <p:cNvPr id="3" name="Slide Number Placeholder 2">
            <a:extLst>
              <a:ext uri="{FF2B5EF4-FFF2-40B4-BE49-F238E27FC236}">
                <a16:creationId xmlns:a16="http://schemas.microsoft.com/office/drawing/2014/main" id="{DB939AD2-33DE-2E4B-855C-A91257453949}"/>
              </a:ext>
            </a:extLst>
          </p:cNvPr>
          <p:cNvSpPr>
            <a:spLocks noGrp="1"/>
          </p:cNvSpPr>
          <p:nvPr>
            <p:ph type="sldNum" sz="quarter" idx="12"/>
          </p:nvPr>
        </p:nvSpPr>
        <p:spPr/>
        <p:txBody>
          <a:bodyPr/>
          <a:lstStyle/>
          <a:p>
            <a:fld id="{A9135C31-6AD0-CA46-9D97-A5A6BD1305E0}" type="slidenum">
              <a:rPr lang="pt-PT" smtClean="0"/>
              <a:t>38</a:t>
            </a:fld>
            <a:endParaRPr lang="pt-PT"/>
          </a:p>
        </p:txBody>
      </p:sp>
    </p:spTree>
    <p:extLst>
      <p:ext uri="{BB962C8B-B14F-4D97-AF65-F5344CB8AC3E}">
        <p14:creationId xmlns:p14="http://schemas.microsoft.com/office/powerpoint/2010/main" val="3674655288"/>
      </p:ext>
    </p:extLst>
  </p:cSld>
  <p:clrMapOvr>
    <a:overrideClrMapping bg1="lt1" tx1="dk1" bg2="lt2" tx2="dk2" accent1="accent1" accent2="accent2" accent3="accent3" accent4="accent4" accent5="accent5" accent6="accent6" hlink="hlink" folHlink="folHlink"/>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700E860-BE6C-C149-891C-4D7E0A3D9B38}"/>
              </a:ext>
            </a:extLst>
          </p:cNvPr>
          <p:cNvSpPr>
            <a:spLocks noGrp="1"/>
          </p:cNvSpPr>
          <p:nvPr>
            <p:ph type="title"/>
          </p:nvPr>
        </p:nvSpPr>
        <p:spPr>
          <a:xfrm>
            <a:off x="4379976" y="452842"/>
            <a:ext cx="6976872" cy="1261872"/>
          </a:xfrm>
        </p:spPr>
        <p:txBody>
          <a:bodyPr vert="horz" lIns="91440" tIns="45720" rIns="91440" bIns="45720" rtlCol="0" anchor="ctr">
            <a:normAutofit/>
          </a:bodyPr>
          <a:lstStyle/>
          <a:p>
            <a:r>
              <a:rPr lang="en-US" sz="4800" kern="1200" dirty="0">
                <a:solidFill>
                  <a:schemeClr val="tx1"/>
                </a:solidFill>
                <a:cs typeface="Arial" panose="020B0604020202020204" pitchFamily="34" charset="0"/>
              </a:rPr>
              <a:t>Dissertation Storyline</a:t>
            </a:r>
          </a:p>
        </p:txBody>
      </p:sp>
      <p:sp>
        <p:nvSpPr>
          <p:cNvPr id="4" name="TextBox 3">
            <a:extLst>
              <a:ext uri="{FF2B5EF4-FFF2-40B4-BE49-F238E27FC236}">
                <a16:creationId xmlns:a16="http://schemas.microsoft.com/office/drawing/2014/main" id="{9FDBAC92-C4DA-BF49-B1C5-EB5B64D8A87B}"/>
              </a:ext>
            </a:extLst>
          </p:cNvPr>
          <p:cNvSpPr txBox="1"/>
          <p:nvPr/>
        </p:nvSpPr>
        <p:spPr>
          <a:xfrm>
            <a:off x="412385" y="452842"/>
            <a:ext cx="3318368" cy="1261872"/>
          </a:xfrm>
          <a:prstGeom prst="rect">
            <a:avLst/>
          </a:prstGeom>
          <a:ln>
            <a:noFill/>
          </a:ln>
        </p:spPr>
        <p:txBody>
          <a:bodyPr vert="horz" lIns="91440" tIns="45720" rIns="91440" bIns="45720" rtlCol="0" anchor="ctr">
            <a:normAutofit/>
          </a:bodyPr>
          <a:lstStyle/>
          <a:p>
            <a:pPr algn="r">
              <a:lnSpc>
                <a:spcPct val="90000"/>
              </a:lnSpc>
              <a:spcBef>
                <a:spcPts val="1000"/>
              </a:spcBef>
            </a:pPr>
            <a:r>
              <a:rPr lang="en-US" sz="2000" kern="1200" dirty="0">
                <a:latin typeface="+mn-lt"/>
                <a:ea typeface="+mn-ea"/>
                <a:cs typeface="+mn-cs"/>
              </a:rPr>
              <a:t>Dissertation </a:t>
            </a:r>
            <a:r>
              <a:rPr lang="en-US" sz="2000" dirty="0"/>
              <a:t>Elaboration</a:t>
            </a:r>
            <a:endParaRPr lang="en-US" sz="2000" kern="1200" dirty="0">
              <a:latin typeface="+mn-lt"/>
              <a:ea typeface="+mn-ea"/>
              <a:cs typeface="+mn-cs"/>
            </a:endParaRPr>
          </a:p>
        </p:txBody>
      </p:sp>
      <p:cxnSp>
        <p:nvCxnSpPr>
          <p:cNvPr id="5" name="Straight Connector 4">
            <a:extLst>
              <a:ext uri="{FF2B5EF4-FFF2-40B4-BE49-F238E27FC236}">
                <a16:creationId xmlns:a16="http://schemas.microsoft.com/office/drawing/2014/main" id="{B5AFE14D-520C-BE42-9378-5586E93D1550}"/>
              </a:ext>
            </a:extLst>
          </p:cNvPr>
          <p:cNvCxnSpPr/>
          <p:nvPr/>
        </p:nvCxnSpPr>
        <p:spPr>
          <a:xfrm>
            <a:off x="4059936" y="623740"/>
            <a:ext cx="0" cy="914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F4A9B0EE-1DE4-5B4B-8BE0-7086C45CC172}"/>
              </a:ext>
            </a:extLst>
          </p:cNvPr>
          <p:cNvSpPr txBox="1"/>
          <p:nvPr/>
        </p:nvSpPr>
        <p:spPr>
          <a:xfrm>
            <a:off x="0" y="2284879"/>
            <a:ext cx="11981461" cy="4194610"/>
          </a:xfrm>
          <a:prstGeom prst="rect">
            <a:avLst/>
          </a:prstGeom>
          <a:noFill/>
        </p:spPr>
        <p:txBody>
          <a:bodyPr wrap="square" rtlCol="0">
            <a:spAutoFit/>
          </a:bodyPr>
          <a:lstStyle/>
          <a:p>
            <a:pPr algn="just">
              <a:lnSpc>
                <a:spcPct val="150000"/>
              </a:lnSpc>
            </a:pPr>
            <a:r>
              <a:rPr lang="en-PT" dirty="0">
                <a:solidFill>
                  <a:schemeClr val="bg1"/>
                </a:solidFill>
              </a:rPr>
              <a:t>There is a trend to move to cloud. A lot of data and processing is moving to the cloud, and cloud providers are working to adapt their services to allow for faster processing and secure data storage.</a:t>
            </a:r>
          </a:p>
          <a:p>
            <a:pPr algn="just">
              <a:lnSpc>
                <a:spcPct val="150000"/>
              </a:lnSpc>
            </a:pPr>
            <a:endParaRPr lang="en-PT" dirty="0">
              <a:solidFill>
                <a:schemeClr val="bg1"/>
              </a:solidFill>
            </a:endParaRPr>
          </a:p>
          <a:p>
            <a:pPr algn="just">
              <a:lnSpc>
                <a:spcPct val="150000"/>
              </a:lnSpc>
            </a:pPr>
            <a:r>
              <a:rPr lang="en-PT" dirty="0">
                <a:solidFill>
                  <a:schemeClr val="bg1"/>
                </a:solidFill>
              </a:rPr>
              <a:t>But why are people moving to the cloud? Reduced costs, scalability on demand, improved availability and increase productivity and agility. However with all that data in the cloud, there haven been more attacks than ever. Which leads to the biggest cloud adoption barrier becoming security.</a:t>
            </a:r>
          </a:p>
          <a:p>
            <a:pPr algn="just">
              <a:lnSpc>
                <a:spcPct val="150000"/>
              </a:lnSpc>
            </a:pPr>
            <a:endParaRPr lang="en-PT" dirty="0">
              <a:solidFill>
                <a:schemeClr val="bg1"/>
              </a:solidFill>
            </a:endParaRPr>
          </a:p>
          <a:p>
            <a:pPr algn="just">
              <a:lnSpc>
                <a:spcPct val="150000"/>
              </a:lnSpc>
            </a:pPr>
            <a:r>
              <a:rPr lang="en-PT" dirty="0">
                <a:solidFill>
                  <a:schemeClr val="bg1"/>
                </a:solidFill>
              </a:rPr>
              <a:t>With the cloud becoming a shared infrastructes it opens up direct, undirect memory attacks.</a:t>
            </a:r>
          </a:p>
          <a:p>
            <a:pPr algn="just">
              <a:lnSpc>
                <a:spcPct val="150000"/>
              </a:lnSpc>
            </a:pPr>
            <a:r>
              <a:rPr lang="en-PT" dirty="0">
                <a:solidFill>
                  <a:schemeClr val="bg1"/>
                </a:solidFill>
              </a:rPr>
              <a:t>To prevent these attacks, we will test an application that makes use of a TEE to isolate the application from everything. Use of a TEE virtualization framework to help with performance and integration.</a:t>
            </a:r>
          </a:p>
        </p:txBody>
      </p:sp>
      <p:sp>
        <p:nvSpPr>
          <p:cNvPr id="7" name="Slide Number Placeholder 6">
            <a:extLst>
              <a:ext uri="{FF2B5EF4-FFF2-40B4-BE49-F238E27FC236}">
                <a16:creationId xmlns:a16="http://schemas.microsoft.com/office/drawing/2014/main" id="{F89AE0C6-2A9C-6B4A-B777-2F2C10E35EC5}"/>
              </a:ext>
            </a:extLst>
          </p:cNvPr>
          <p:cNvSpPr>
            <a:spLocks noGrp="1"/>
          </p:cNvSpPr>
          <p:nvPr>
            <p:ph type="sldNum" sz="quarter" idx="12"/>
          </p:nvPr>
        </p:nvSpPr>
        <p:spPr/>
        <p:txBody>
          <a:bodyPr/>
          <a:lstStyle/>
          <a:p>
            <a:fld id="{A9135C31-6AD0-CA46-9D97-A5A6BD1305E0}" type="slidenum">
              <a:rPr lang="pt-PT" smtClean="0"/>
              <a:t>39</a:t>
            </a:fld>
            <a:endParaRPr lang="pt-PT"/>
          </a:p>
        </p:txBody>
      </p:sp>
    </p:spTree>
    <p:extLst>
      <p:ext uri="{BB962C8B-B14F-4D97-AF65-F5344CB8AC3E}">
        <p14:creationId xmlns:p14="http://schemas.microsoft.com/office/powerpoint/2010/main" val="25761198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700E860-BE6C-C149-891C-4D7E0A3D9B38}"/>
              </a:ext>
            </a:extLst>
          </p:cNvPr>
          <p:cNvSpPr>
            <a:spLocks noGrp="1"/>
          </p:cNvSpPr>
          <p:nvPr>
            <p:ph type="title"/>
          </p:nvPr>
        </p:nvSpPr>
        <p:spPr>
          <a:xfrm>
            <a:off x="4379976" y="452842"/>
            <a:ext cx="6976872" cy="1261872"/>
          </a:xfrm>
        </p:spPr>
        <p:txBody>
          <a:bodyPr vert="horz" lIns="91440" tIns="45720" rIns="91440" bIns="45720" rtlCol="0" anchor="ctr">
            <a:normAutofit fontScale="90000"/>
          </a:bodyPr>
          <a:lstStyle/>
          <a:p>
            <a:r>
              <a:rPr lang="en-US" sz="4800" kern="1200" dirty="0">
                <a:solidFill>
                  <a:schemeClr val="tx1"/>
                </a:solidFill>
                <a:cs typeface="Arial" panose="020B0604020202020204" pitchFamily="34" charset="0"/>
              </a:rPr>
              <a:t>Cloud Adoption: Data on the Cloud is Rising</a:t>
            </a:r>
          </a:p>
        </p:txBody>
      </p:sp>
      <p:sp>
        <p:nvSpPr>
          <p:cNvPr id="4" name="TextBox 3">
            <a:extLst>
              <a:ext uri="{FF2B5EF4-FFF2-40B4-BE49-F238E27FC236}">
                <a16:creationId xmlns:a16="http://schemas.microsoft.com/office/drawing/2014/main" id="{9FDBAC92-C4DA-BF49-B1C5-EB5B64D8A87B}"/>
              </a:ext>
            </a:extLst>
          </p:cNvPr>
          <p:cNvSpPr txBox="1"/>
          <p:nvPr/>
        </p:nvSpPr>
        <p:spPr>
          <a:xfrm>
            <a:off x="412385" y="452842"/>
            <a:ext cx="3318368" cy="1261872"/>
          </a:xfrm>
          <a:prstGeom prst="rect">
            <a:avLst/>
          </a:prstGeom>
          <a:ln>
            <a:noFill/>
          </a:ln>
        </p:spPr>
        <p:txBody>
          <a:bodyPr vert="horz" lIns="91440" tIns="45720" rIns="91440" bIns="45720" rtlCol="0" anchor="ctr">
            <a:normAutofit/>
          </a:bodyPr>
          <a:lstStyle/>
          <a:p>
            <a:pPr algn="r">
              <a:lnSpc>
                <a:spcPct val="90000"/>
              </a:lnSpc>
              <a:spcBef>
                <a:spcPts val="1000"/>
              </a:spcBef>
            </a:pPr>
            <a:r>
              <a:rPr lang="en-US" sz="2000" kern="1200" dirty="0">
                <a:latin typeface="+mn-lt"/>
                <a:ea typeface="+mn-ea"/>
                <a:cs typeface="+mn-cs"/>
              </a:rPr>
              <a:t>Context and Motivation</a:t>
            </a:r>
          </a:p>
        </p:txBody>
      </p:sp>
      <p:cxnSp>
        <p:nvCxnSpPr>
          <p:cNvPr id="5" name="Straight Connector 4">
            <a:extLst>
              <a:ext uri="{FF2B5EF4-FFF2-40B4-BE49-F238E27FC236}">
                <a16:creationId xmlns:a16="http://schemas.microsoft.com/office/drawing/2014/main" id="{B5AFE14D-520C-BE42-9378-5586E93D1550}"/>
              </a:ext>
            </a:extLst>
          </p:cNvPr>
          <p:cNvCxnSpPr/>
          <p:nvPr/>
        </p:nvCxnSpPr>
        <p:spPr>
          <a:xfrm>
            <a:off x="4059936" y="623740"/>
            <a:ext cx="0" cy="914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7" name="Chart 6">
            <a:extLst>
              <a:ext uri="{FF2B5EF4-FFF2-40B4-BE49-F238E27FC236}">
                <a16:creationId xmlns:a16="http://schemas.microsoft.com/office/drawing/2014/main" id="{E62E3D4B-8A51-4A4A-AD8E-7B9B547761BA}"/>
              </a:ext>
            </a:extLst>
          </p:cNvPr>
          <p:cNvGraphicFramePr/>
          <p:nvPr>
            <p:extLst>
              <p:ext uri="{D42A27DB-BD31-4B8C-83A1-F6EECF244321}">
                <p14:modId xmlns:p14="http://schemas.microsoft.com/office/powerpoint/2010/main" val="3119856073"/>
              </p:ext>
            </p:extLst>
          </p:nvPr>
        </p:nvGraphicFramePr>
        <p:xfrm>
          <a:off x="139179" y="2269417"/>
          <a:ext cx="6635852" cy="4051140"/>
        </p:xfrm>
        <a:graphic>
          <a:graphicData uri="http://schemas.openxmlformats.org/drawingml/2006/chart">
            <c:chart xmlns:c="http://schemas.openxmlformats.org/drawingml/2006/chart" xmlns:r="http://schemas.openxmlformats.org/officeDocument/2006/relationships" r:id="rId3"/>
          </a:graphicData>
        </a:graphic>
      </p:graphicFrame>
      <p:sp>
        <p:nvSpPr>
          <p:cNvPr id="8" name="TextBox 7">
            <a:extLst>
              <a:ext uri="{FF2B5EF4-FFF2-40B4-BE49-F238E27FC236}">
                <a16:creationId xmlns:a16="http://schemas.microsoft.com/office/drawing/2014/main" id="{519968A0-FE08-2A4B-A0AD-8535282C9869}"/>
              </a:ext>
            </a:extLst>
          </p:cNvPr>
          <p:cNvSpPr txBox="1"/>
          <p:nvPr/>
        </p:nvSpPr>
        <p:spPr>
          <a:xfrm>
            <a:off x="972748" y="5137361"/>
            <a:ext cx="620683" cy="369332"/>
          </a:xfrm>
          <a:prstGeom prst="rect">
            <a:avLst/>
          </a:prstGeom>
          <a:noFill/>
        </p:spPr>
        <p:txBody>
          <a:bodyPr wrap="none" rtlCol="0">
            <a:spAutoFit/>
          </a:bodyPr>
          <a:lstStyle/>
          <a:p>
            <a:r>
              <a:rPr lang="en-PT" dirty="0"/>
              <a:t>54%</a:t>
            </a:r>
          </a:p>
        </p:txBody>
      </p:sp>
      <p:sp>
        <p:nvSpPr>
          <p:cNvPr id="9" name="TextBox 8">
            <a:extLst>
              <a:ext uri="{FF2B5EF4-FFF2-40B4-BE49-F238E27FC236}">
                <a16:creationId xmlns:a16="http://schemas.microsoft.com/office/drawing/2014/main" id="{44A66BAB-D257-D341-99A1-B2CC4DC4994E}"/>
              </a:ext>
            </a:extLst>
          </p:cNvPr>
          <p:cNvSpPr txBox="1"/>
          <p:nvPr/>
        </p:nvSpPr>
        <p:spPr>
          <a:xfrm>
            <a:off x="972748" y="4712113"/>
            <a:ext cx="620683" cy="369332"/>
          </a:xfrm>
          <a:prstGeom prst="rect">
            <a:avLst/>
          </a:prstGeom>
          <a:noFill/>
        </p:spPr>
        <p:txBody>
          <a:bodyPr wrap="none" rtlCol="0">
            <a:spAutoFit/>
          </a:bodyPr>
          <a:lstStyle/>
          <a:p>
            <a:r>
              <a:rPr lang="en-PT" dirty="0"/>
              <a:t>46%</a:t>
            </a:r>
          </a:p>
        </p:txBody>
      </p:sp>
      <p:sp>
        <p:nvSpPr>
          <p:cNvPr id="10" name="TextBox 9">
            <a:extLst>
              <a:ext uri="{FF2B5EF4-FFF2-40B4-BE49-F238E27FC236}">
                <a16:creationId xmlns:a16="http://schemas.microsoft.com/office/drawing/2014/main" id="{3506A89E-799B-CB46-ACC4-551052CBAA13}"/>
              </a:ext>
            </a:extLst>
          </p:cNvPr>
          <p:cNvSpPr txBox="1"/>
          <p:nvPr/>
        </p:nvSpPr>
        <p:spPr>
          <a:xfrm>
            <a:off x="5846618" y="4342781"/>
            <a:ext cx="620683" cy="369332"/>
          </a:xfrm>
          <a:prstGeom prst="rect">
            <a:avLst/>
          </a:prstGeom>
          <a:noFill/>
        </p:spPr>
        <p:txBody>
          <a:bodyPr wrap="none" rtlCol="0">
            <a:spAutoFit/>
          </a:bodyPr>
          <a:lstStyle/>
          <a:p>
            <a:r>
              <a:rPr lang="en-PT" dirty="0"/>
              <a:t>76%</a:t>
            </a:r>
          </a:p>
        </p:txBody>
      </p:sp>
      <p:sp>
        <p:nvSpPr>
          <p:cNvPr id="11" name="TextBox 10">
            <a:extLst>
              <a:ext uri="{FF2B5EF4-FFF2-40B4-BE49-F238E27FC236}">
                <a16:creationId xmlns:a16="http://schemas.microsoft.com/office/drawing/2014/main" id="{5AF8B2F2-1DFB-C549-9148-8774B10961B4}"/>
              </a:ext>
            </a:extLst>
          </p:cNvPr>
          <p:cNvSpPr txBox="1"/>
          <p:nvPr/>
        </p:nvSpPr>
        <p:spPr>
          <a:xfrm>
            <a:off x="5846617" y="3303875"/>
            <a:ext cx="620683" cy="369332"/>
          </a:xfrm>
          <a:prstGeom prst="rect">
            <a:avLst/>
          </a:prstGeom>
          <a:noFill/>
        </p:spPr>
        <p:txBody>
          <a:bodyPr wrap="none" rtlCol="0">
            <a:spAutoFit/>
          </a:bodyPr>
          <a:lstStyle/>
          <a:p>
            <a:r>
              <a:rPr lang="en-PT" dirty="0"/>
              <a:t>24%</a:t>
            </a:r>
          </a:p>
        </p:txBody>
      </p:sp>
      <p:sp>
        <p:nvSpPr>
          <p:cNvPr id="12" name="TextBox 11">
            <a:extLst>
              <a:ext uri="{FF2B5EF4-FFF2-40B4-BE49-F238E27FC236}">
                <a16:creationId xmlns:a16="http://schemas.microsoft.com/office/drawing/2014/main" id="{52AE1EEB-CC65-C947-8C5C-5986FCB307B0}"/>
              </a:ext>
            </a:extLst>
          </p:cNvPr>
          <p:cNvSpPr txBox="1"/>
          <p:nvPr/>
        </p:nvSpPr>
        <p:spPr>
          <a:xfrm>
            <a:off x="410788" y="6301274"/>
            <a:ext cx="6364243" cy="369332"/>
          </a:xfrm>
          <a:prstGeom prst="rect">
            <a:avLst/>
          </a:prstGeom>
          <a:noFill/>
          <a:ln>
            <a:solidFill>
              <a:schemeClr val="tx2">
                <a:lumMod val="10000"/>
              </a:schemeClr>
            </a:solidFill>
          </a:ln>
        </p:spPr>
        <p:txBody>
          <a:bodyPr wrap="none" rtlCol="0">
            <a:spAutoFit/>
          </a:bodyPr>
          <a:lstStyle/>
          <a:p>
            <a:r>
              <a:rPr lang="en-PT" dirty="0">
                <a:solidFill>
                  <a:schemeClr val="bg1"/>
                </a:solidFill>
              </a:rPr>
              <a:t>Gigabyte &lt; Terabyte &lt; Petabyte &lt; Exabyte &lt; Zettabyte</a:t>
            </a:r>
          </a:p>
        </p:txBody>
      </p:sp>
      <p:sp>
        <p:nvSpPr>
          <p:cNvPr id="6" name="TextBox 5">
            <a:extLst>
              <a:ext uri="{FF2B5EF4-FFF2-40B4-BE49-F238E27FC236}">
                <a16:creationId xmlns:a16="http://schemas.microsoft.com/office/drawing/2014/main" id="{EB7FF33F-B2E3-AE43-A73C-A20062CA143A}"/>
              </a:ext>
            </a:extLst>
          </p:cNvPr>
          <p:cNvSpPr txBox="1"/>
          <p:nvPr/>
        </p:nvSpPr>
        <p:spPr>
          <a:xfrm>
            <a:off x="7355061" y="2558377"/>
            <a:ext cx="4385426" cy="870623"/>
          </a:xfrm>
          <a:prstGeom prst="rect">
            <a:avLst/>
          </a:prstGeom>
          <a:noFill/>
        </p:spPr>
        <p:txBody>
          <a:bodyPr wrap="square" rtlCol="0">
            <a:spAutoFit/>
          </a:bodyPr>
          <a:lstStyle/>
          <a:p>
            <a:pPr>
              <a:lnSpc>
                <a:spcPct val="150000"/>
              </a:lnSpc>
            </a:pPr>
            <a:r>
              <a:rPr lang="en-PT" dirty="0">
                <a:solidFill>
                  <a:schemeClr val="bg1"/>
                </a:solidFill>
              </a:rPr>
              <a:t>Rise of </a:t>
            </a:r>
            <a:r>
              <a:rPr lang="en-PT" b="1" dirty="0">
                <a:solidFill>
                  <a:schemeClr val="bg1"/>
                </a:solidFill>
              </a:rPr>
              <a:t>NoSQL</a:t>
            </a:r>
            <a:r>
              <a:rPr lang="en-PT" dirty="0">
                <a:solidFill>
                  <a:schemeClr val="bg1"/>
                </a:solidFill>
              </a:rPr>
              <a:t> databases “as cloud -storage-services”.</a:t>
            </a:r>
          </a:p>
        </p:txBody>
      </p:sp>
      <p:sp>
        <p:nvSpPr>
          <p:cNvPr id="16" name="TextBox 15">
            <a:extLst>
              <a:ext uri="{FF2B5EF4-FFF2-40B4-BE49-F238E27FC236}">
                <a16:creationId xmlns:a16="http://schemas.microsoft.com/office/drawing/2014/main" id="{37471A2F-94FE-A74A-8F8E-47044C710356}"/>
              </a:ext>
            </a:extLst>
          </p:cNvPr>
          <p:cNvSpPr txBox="1"/>
          <p:nvPr/>
        </p:nvSpPr>
        <p:spPr>
          <a:xfrm>
            <a:off x="7355061" y="3699720"/>
            <a:ext cx="4385425" cy="1286121"/>
          </a:xfrm>
          <a:prstGeom prst="rect">
            <a:avLst/>
          </a:prstGeom>
          <a:noFill/>
        </p:spPr>
        <p:txBody>
          <a:bodyPr wrap="square" rtlCol="0">
            <a:spAutoFit/>
          </a:bodyPr>
          <a:lstStyle/>
          <a:p>
            <a:pPr>
              <a:lnSpc>
                <a:spcPct val="150000"/>
              </a:lnSpc>
            </a:pPr>
            <a:r>
              <a:rPr lang="en-PT" dirty="0">
                <a:solidFill>
                  <a:schemeClr val="bg1"/>
                </a:solidFill>
              </a:rPr>
              <a:t>Applications deployed on cloud increasingly handle critical and </a:t>
            </a:r>
            <a:r>
              <a:rPr lang="en-PT" b="1" dirty="0">
                <a:solidFill>
                  <a:schemeClr val="bg1"/>
                </a:solidFill>
              </a:rPr>
              <a:t>sensitive information</a:t>
            </a:r>
            <a:r>
              <a:rPr lang="en-PT" dirty="0">
                <a:solidFill>
                  <a:schemeClr val="bg1"/>
                </a:solidFill>
              </a:rPr>
              <a:t>.</a:t>
            </a:r>
          </a:p>
        </p:txBody>
      </p:sp>
      <p:sp>
        <p:nvSpPr>
          <p:cNvPr id="17" name="TextBox 16">
            <a:extLst>
              <a:ext uri="{FF2B5EF4-FFF2-40B4-BE49-F238E27FC236}">
                <a16:creationId xmlns:a16="http://schemas.microsoft.com/office/drawing/2014/main" id="{A3338278-C848-7E42-987A-E2A632139643}"/>
              </a:ext>
            </a:extLst>
          </p:cNvPr>
          <p:cNvSpPr txBox="1"/>
          <p:nvPr/>
        </p:nvSpPr>
        <p:spPr>
          <a:xfrm>
            <a:off x="7355061" y="5256561"/>
            <a:ext cx="4257819" cy="1286121"/>
          </a:xfrm>
          <a:prstGeom prst="rect">
            <a:avLst/>
          </a:prstGeom>
          <a:noFill/>
        </p:spPr>
        <p:txBody>
          <a:bodyPr wrap="square" rtlCol="0">
            <a:spAutoFit/>
          </a:bodyPr>
          <a:lstStyle/>
          <a:p>
            <a:pPr>
              <a:lnSpc>
                <a:spcPct val="150000"/>
              </a:lnSpc>
            </a:pPr>
            <a:r>
              <a:rPr lang="en-PT" dirty="0">
                <a:solidFill>
                  <a:schemeClr val="bg1"/>
                </a:solidFill>
              </a:rPr>
              <a:t>Personal information, locations, financial details and medical records.</a:t>
            </a:r>
          </a:p>
        </p:txBody>
      </p:sp>
      <p:sp>
        <p:nvSpPr>
          <p:cNvPr id="15" name="Slide Number Placeholder 5">
            <a:extLst>
              <a:ext uri="{FF2B5EF4-FFF2-40B4-BE49-F238E27FC236}">
                <a16:creationId xmlns:a16="http://schemas.microsoft.com/office/drawing/2014/main" id="{755B8067-E04A-6243-9160-6D938E7E7459}"/>
              </a:ext>
            </a:extLst>
          </p:cNvPr>
          <p:cNvSpPr>
            <a:spLocks noGrp="1"/>
          </p:cNvSpPr>
          <p:nvPr>
            <p:ph type="sldNum" sz="quarter" idx="12"/>
          </p:nvPr>
        </p:nvSpPr>
        <p:spPr>
          <a:xfrm>
            <a:off x="11008650" y="6235360"/>
            <a:ext cx="1062155" cy="490599"/>
          </a:xfrm>
        </p:spPr>
        <p:txBody>
          <a:bodyPr/>
          <a:lstStyle/>
          <a:p>
            <a:fld id="{A9135C31-6AD0-CA46-9D97-A5A6BD1305E0}" type="slidenum">
              <a:rPr lang="pt-PT" smtClean="0"/>
              <a:t>4</a:t>
            </a:fld>
            <a:endParaRPr lang="pt-PT" dirty="0"/>
          </a:p>
        </p:txBody>
      </p:sp>
    </p:spTree>
    <p:extLst>
      <p:ext uri="{BB962C8B-B14F-4D97-AF65-F5344CB8AC3E}">
        <p14:creationId xmlns:p14="http://schemas.microsoft.com/office/powerpoint/2010/main" val="218734449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700E860-BE6C-C149-891C-4D7E0A3D9B38}"/>
              </a:ext>
            </a:extLst>
          </p:cNvPr>
          <p:cNvSpPr>
            <a:spLocks noGrp="1"/>
          </p:cNvSpPr>
          <p:nvPr>
            <p:ph type="title"/>
          </p:nvPr>
        </p:nvSpPr>
        <p:spPr>
          <a:xfrm>
            <a:off x="4379976" y="452842"/>
            <a:ext cx="6976872" cy="1261872"/>
          </a:xfrm>
        </p:spPr>
        <p:txBody>
          <a:bodyPr vert="horz" lIns="91440" tIns="45720" rIns="91440" bIns="45720" rtlCol="0" anchor="ctr">
            <a:normAutofit/>
          </a:bodyPr>
          <a:lstStyle/>
          <a:p>
            <a:r>
              <a:rPr lang="en-US" sz="4800" kern="1200" dirty="0">
                <a:solidFill>
                  <a:schemeClr val="tx1"/>
                </a:solidFill>
                <a:cs typeface="Arial" panose="020B0604020202020204" pitchFamily="34" charset="0"/>
              </a:rPr>
              <a:t>Dissertation Storyline</a:t>
            </a:r>
          </a:p>
        </p:txBody>
      </p:sp>
      <p:sp>
        <p:nvSpPr>
          <p:cNvPr id="4" name="TextBox 3">
            <a:extLst>
              <a:ext uri="{FF2B5EF4-FFF2-40B4-BE49-F238E27FC236}">
                <a16:creationId xmlns:a16="http://schemas.microsoft.com/office/drawing/2014/main" id="{9FDBAC92-C4DA-BF49-B1C5-EB5B64D8A87B}"/>
              </a:ext>
            </a:extLst>
          </p:cNvPr>
          <p:cNvSpPr txBox="1"/>
          <p:nvPr/>
        </p:nvSpPr>
        <p:spPr>
          <a:xfrm>
            <a:off x="412385" y="452842"/>
            <a:ext cx="3318368" cy="1261872"/>
          </a:xfrm>
          <a:prstGeom prst="rect">
            <a:avLst/>
          </a:prstGeom>
          <a:ln>
            <a:noFill/>
          </a:ln>
        </p:spPr>
        <p:txBody>
          <a:bodyPr vert="horz" lIns="91440" tIns="45720" rIns="91440" bIns="45720" rtlCol="0" anchor="ctr">
            <a:normAutofit/>
          </a:bodyPr>
          <a:lstStyle/>
          <a:p>
            <a:pPr algn="r">
              <a:lnSpc>
                <a:spcPct val="90000"/>
              </a:lnSpc>
              <a:spcBef>
                <a:spcPts val="1000"/>
              </a:spcBef>
            </a:pPr>
            <a:r>
              <a:rPr lang="en-US" sz="2000" kern="1200" dirty="0">
                <a:latin typeface="+mn-lt"/>
                <a:ea typeface="+mn-ea"/>
                <a:cs typeface="+mn-cs"/>
              </a:rPr>
              <a:t>Dissertation </a:t>
            </a:r>
            <a:r>
              <a:rPr lang="en-US" sz="2000" dirty="0"/>
              <a:t>Elaboration</a:t>
            </a:r>
            <a:endParaRPr lang="en-US" sz="2000" kern="1200" dirty="0">
              <a:latin typeface="+mn-lt"/>
              <a:ea typeface="+mn-ea"/>
              <a:cs typeface="+mn-cs"/>
            </a:endParaRPr>
          </a:p>
        </p:txBody>
      </p:sp>
      <p:cxnSp>
        <p:nvCxnSpPr>
          <p:cNvPr id="5" name="Straight Connector 4">
            <a:extLst>
              <a:ext uri="{FF2B5EF4-FFF2-40B4-BE49-F238E27FC236}">
                <a16:creationId xmlns:a16="http://schemas.microsoft.com/office/drawing/2014/main" id="{B5AFE14D-520C-BE42-9378-5586E93D1550}"/>
              </a:ext>
            </a:extLst>
          </p:cNvPr>
          <p:cNvCxnSpPr/>
          <p:nvPr/>
        </p:nvCxnSpPr>
        <p:spPr>
          <a:xfrm>
            <a:off x="4059936" y="623740"/>
            <a:ext cx="0" cy="914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F4A9B0EE-1DE4-5B4B-8BE0-7086C45CC172}"/>
              </a:ext>
            </a:extLst>
          </p:cNvPr>
          <p:cNvSpPr txBox="1"/>
          <p:nvPr/>
        </p:nvSpPr>
        <p:spPr>
          <a:xfrm>
            <a:off x="0" y="1832393"/>
            <a:ext cx="11981461" cy="5025607"/>
          </a:xfrm>
          <a:prstGeom prst="rect">
            <a:avLst/>
          </a:prstGeom>
          <a:noFill/>
        </p:spPr>
        <p:txBody>
          <a:bodyPr wrap="square" rtlCol="0">
            <a:spAutoFit/>
          </a:bodyPr>
          <a:lstStyle/>
          <a:p>
            <a:pPr>
              <a:lnSpc>
                <a:spcPct val="150000"/>
              </a:lnSpc>
            </a:pPr>
            <a:r>
              <a:rPr lang="en-PT" dirty="0">
                <a:solidFill>
                  <a:schemeClr val="bg1"/>
                </a:solidFill>
              </a:rPr>
              <a:t>So, we protect the normal stack by adding a TEE into the hardware. We make use of a tee virtualization framework to aid with integration and deployment. Also add an attestation service to make sure everything is correct during the runtime.</a:t>
            </a:r>
          </a:p>
          <a:p>
            <a:pPr>
              <a:lnSpc>
                <a:spcPct val="150000"/>
              </a:lnSpc>
            </a:pPr>
            <a:endParaRPr lang="en-PT" dirty="0">
              <a:solidFill>
                <a:schemeClr val="bg1"/>
              </a:solidFill>
            </a:endParaRPr>
          </a:p>
          <a:p>
            <a:pPr>
              <a:lnSpc>
                <a:spcPct val="150000"/>
              </a:lnSpc>
            </a:pPr>
            <a:r>
              <a:rPr lang="en-PT" dirty="0">
                <a:solidFill>
                  <a:schemeClr val="bg1"/>
                </a:solidFill>
              </a:rPr>
              <a:t>We use the presented stack to implement the compoments in the system model presented below. This system model has four main components, the proxy, the KVS, the authentication server, the attestation servers and the client. </a:t>
            </a:r>
          </a:p>
          <a:p>
            <a:pPr>
              <a:lnSpc>
                <a:spcPct val="150000"/>
              </a:lnSpc>
            </a:pPr>
            <a:r>
              <a:rPr lang="en-PT" dirty="0">
                <a:solidFill>
                  <a:schemeClr val="bg1"/>
                </a:solidFill>
              </a:rPr>
              <a:t>If we focus on the KVS, we can see two main configurations. The secure and nonsecure config. The secure works with the TEE and maintains the data in memory in plain text. To attack the memory limitations of the TEE, we maintain a larger dataset out of secure memory, (normal RAM) and maintain confidentiality by keeping all data actively encrypted. We also attck the performance issues by using an homomorphic encryption algorithm to perform operations over encrtyped data. </a:t>
            </a:r>
          </a:p>
        </p:txBody>
      </p:sp>
      <p:sp>
        <p:nvSpPr>
          <p:cNvPr id="7" name="Slide Number Placeholder 6">
            <a:extLst>
              <a:ext uri="{FF2B5EF4-FFF2-40B4-BE49-F238E27FC236}">
                <a16:creationId xmlns:a16="http://schemas.microsoft.com/office/drawing/2014/main" id="{DDD2B493-CA3F-D949-B20E-B0CB68D97778}"/>
              </a:ext>
            </a:extLst>
          </p:cNvPr>
          <p:cNvSpPr>
            <a:spLocks noGrp="1"/>
          </p:cNvSpPr>
          <p:nvPr>
            <p:ph type="sldNum" sz="quarter" idx="12"/>
          </p:nvPr>
        </p:nvSpPr>
        <p:spPr/>
        <p:txBody>
          <a:bodyPr/>
          <a:lstStyle/>
          <a:p>
            <a:fld id="{A9135C31-6AD0-CA46-9D97-A5A6BD1305E0}" type="slidenum">
              <a:rPr lang="pt-PT" smtClean="0"/>
              <a:t>40</a:t>
            </a:fld>
            <a:endParaRPr lang="pt-PT"/>
          </a:p>
        </p:txBody>
      </p:sp>
    </p:spTree>
    <p:extLst>
      <p:ext uri="{BB962C8B-B14F-4D97-AF65-F5344CB8AC3E}">
        <p14:creationId xmlns:p14="http://schemas.microsoft.com/office/powerpoint/2010/main" val="161024789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700E860-BE6C-C149-891C-4D7E0A3D9B38}"/>
              </a:ext>
            </a:extLst>
          </p:cNvPr>
          <p:cNvSpPr>
            <a:spLocks noGrp="1"/>
          </p:cNvSpPr>
          <p:nvPr>
            <p:ph type="title"/>
          </p:nvPr>
        </p:nvSpPr>
        <p:spPr>
          <a:xfrm>
            <a:off x="4379976" y="452842"/>
            <a:ext cx="6976872" cy="1261872"/>
          </a:xfrm>
        </p:spPr>
        <p:txBody>
          <a:bodyPr vert="horz" lIns="91440" tIns="45720" rIns="91440" bIns="45720" rtlCol="0" anchor="ctr">
            <a:normAutofit/>
          </a:bodyPr>
          <a:lstStyle/>
          <a:p>
            <a:r>
              <a:rPr lang="en-US" sz="4800" kern="1200" dirty="0">
                <a:solidFill>
                  <a:schemeClr val="tx1"/>
                </a:solidFill>
                <a:cs typeface="Arial" panose="020B0604020202020204" pitchFamily="34" charset="0"/>
              </a:rPr>
              <a:t>Outline</a:t>
            </a:r>
          </a:p>
        </p:txBody>
      </p:sp>
      <p:sp>
        <p:nvSpPr>
          <p:cNvPr id="4" name="TextBox 3">
            <a:extLst>
              <a:ext uri="{FF2B5EF4-FFF2-40B4-BE49-F238E27FC236}">
                <a16:creationId xmlns:a16="http://schemas.microsoft.com/office/drawing/2014/main" id="{9FDBAC92-C4DA-BF49-B1C5-EB5B64D8A87B}"/>
              </a:ext>
            </a:extLst>
          </p:cNvPr>
          <p:cNvSpPr txBox="1"/>
          <p:nvPr/>
        </p:nvSpPr>
        <p:spPr>
          <a:xfrm>
            <a:off x="412385" y="452842"/>
            <a:ext cx="3318368" cy="1261872"/>
          </a:xfrm>
          <a:prstGeom prst="rect">
            <a:avLst/>
          </a:prstGeom>
          <a:ln>
            <a:noFill/>
          </a:ln>
        </p:spPr>
        <p:txBody>
          <a:bodyPr vert="horz" lIns="91440" tIns="45720" rIns="91440" bIns="45720" rtlCol="0" anchor="ctr">
            <a:normAutofit/>
          </a:bodyPr>
          <a:lstStyle/>
          <a:p>
            <a:pPr algn="r">
              <a:lnSpc>
                <a:spcPct val="90000"/>
              </a:lnSpc>
              <a:spcBef>
                <a:spcPts val="1000"/>
              </a:spcBef>
            </a:pPr>
            <a:r>
              <a:rPr lang="en-US" sz="2000" kern="1200" dirty="0">
                <a:latin typeface="+mn-lt"/>
                <a:ea typeface="+mn-ea"/>
                <a:cs typeface="+mn-cs"/>
              </a:rPr>
              <a:t>Dissertation </a:t>
            </a:r>
            <a:r>
              <a:rPr lang="en-US" sz="2000" dirty="0"/>
              <a:t>Elaboration</a:t>
            </a:r>
            <a:endParaRPr lang="en-US" sz="2000" kern="1200" dirty="0">
              <a:latin typeface="+mn-lt"/>
              <a:ea typeface="+mn-ea"/>
              <a:cs typeface="+mn-cs"/>
            </a:endParaRPr>
          </a:p>
        </p:txBody>
      </p:sp>
      <p:cxnSp>
        <p:nvCxnSpPr>
          <p:cNvPr id="5" name="Straight Connector 4">
            <a:extLst>
              <a:ext uri="{FF2B5EF4-FFF2-40B4-BE49-F238E27FC236}">
                <a16:creationId xmlns:a16="http://schemas.microsoft.com/office/drawing/2014/main" id="{B5AFE14D-520C-BE42-9378-5586E93D1550}"/>
              </a:ext>
            </a:extLst>
          </p:cNvPr>
          <p:cNvCxnSpPr/>
          <p:nvPr/>
        </p:nvCxnSpPr>
        <p:spPr>
          <a:xfrm>
            <a:off x="4059936" y="623740"/>
            <a:ext cx="0" cy="914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AA895083-1890-4142-BA95-9113E2DD0EE1}"/>
              </a:ext>
            </a:extLst>
          </p:cNvPr>
          <p:cNvSpPr txBox="1"/>
          <p:nvPr/>
        </p:nvSpPr>
        <p:spPr>
          <a:xfrm>
            <a:off x="1030101" y="2507149"/>
            <a:ext cx="6059669" cy="3727111"/>
          </a:xfrm>
          <a:prstGeom prst="rect">
            <a:avLst/>
          </a:prstGeom>
          <a:noFill/>
        </p:spPr>
        <p:txBody>
          <a:bodyPr wrap="square" rtlCol="0">
            <a:spAutoFit/>
          </a:bodyPr>
          <a:lstStyle/>
          <a:p>
            <a:pPr marL="342900" indent="-342900" algn="just">
              <a:lnSpc>
                <a:spcPct val="150000"/>
              </a:lnSpc>
              <a:buFont typeface="+mj-lt"/>
              <a:buAutoNum type="arabicPeriod"/>
            </a:pPr>
            <a:r>
              <a:rPr lang="en-PT" sz="2000" b="1" dirty="0">
                <a:solidFill>
                  <a:schemeClr val="tx1">
                    <a:lumMod val="65000"/>
                  </a:schemeClr>
                </a:solidFill>
              </a:rPr>
              <a:t>Introduction</a:t>
            </a:r>
            <a:r>
              <a:rPr lang="en-PT" sz="2000" dirty="0">
                <a:solidFill>
                  <a:schemeClr val="tx1">
                    <a:lumMod val="65000"/>
                  </a:schemeClr>
                </a:solidFill>
              </a:rPr>
              <a:t> </a:t>
            </a:r>
          </a:p>
          <a:p>
            <a:pPr marL="800100" lvl="1" indent="-342900" algn="just">
              <a:lnSpc>
                <a:spcPct val="150000"/>
              </a:lnSpc>
              <a:buFont typeface="+mj-lt"/>
              <a:buAutoNum type="arabicPeriod"/>
            </a:pPr>
            <a:r>
              <a:rPr lang="en-PT" sz="2000" dirty="0">
                <a:solidFill>
                  <a:schemeClr val="tx1">
                    <a:lumMod val="65000"/>
                  </a:schemeClr>
                </a:solidFill>
              </a:rPr>
              <a:t>Context and Motivation</a:t>
            </a:r>
          </a:p>
          <a:p>
            <a:pPr marL="800100" lvl="1" indent="-342900" algn="just">
              <a:lnSpc>
                <a:spcPct val="150000"/>
              </a:lnSpc>
              <a:buFont typeface="+mj-lt"/>
              <a:buAutoNum type="arabicPeriod"/>
            </a:pPr>
            <a:r>
              <a:rPr lang="en-PT" sz="2000" dirty="0">
                <a:solidFill>
                  <a:schemeClr val="tx1">
                    <a:lumMod val="65000"/>
                  </a:schemeClr>
                </a:solidFill>
              </a:rPr>
              <a:t>Problem and Contributions </a:t>
            </a:r>
          </a:p>
          <a:p>
            <a:pPr marL="342900" indent="-342900" algn="just">
              <a:lnSpc>
                <a:spcPct val="150000"/>
              </a:lnSpc>
              <a:buFont typeface="+mj-lt"/>
              <a:buAutoNum type="arabicPeriod"/>
            </a:pPr>
            <a:r>
              <a:rPr lang="en-PT" sz="2000" b="1" dirty="0">
                <a:solidFill>
                  <a:schemeClr val="tx1">
                    <a:lumMod val="65000"/>
                  </a:schemeClr>
                </a:solidFill>
              </a:rPr>
              <a:t>Proposed Solution</a:t>
            </a:r>
          </a:p>
          <a:p>
            <a:pPr marL="800100" lvl="1" indent="-342900" algn="just">
              <a:lnSpc>
                <a:spcPct val="150000"/>
              </a:lnSpc>
              <a:buFont typeface="+mj-lt"/>
              <a:buAutoNum type="arabicPeriod"/>
            </a:pPr>
            <a:r>
              <a:rPr lang="en-PT" sz="2000" dirty="0">
                <a:solidFill>
                  <a:schemeClr val="tx1">
                    <a:lumMod val="65000"/>
                  </a:schemeClr>
                </a:solidFill>
              </a:rPr>
              <a:t>System Model and Architecture</a:t>
            </a:r>
          </a:p>
          <a:p>
            <a:pPr marL="800100" lvl="1" indent="-342900" algn="just">
              <a:lnSpc>
                <a:spcPct val="150000"/>
              </a:lnSpc>
              <a:buFont typeface="+mj-lt"/>
              <a:buAutoNum type="arabicPeriod"/>
            </a:pPr>
            <a:r>
              <a:rPr lang="en-PT" sz="2000" dirty="0">
                <a:solidFill>
                  <a:schemeClr val="tx1">
                    <a:lumMod val="65000"/>
                  </a:schemeClr>
                </a:solidFill>
              </a:rPr>
              <a:t>Prototype</a:t>
            </a:r>
          </a:p>
          <a:p>
            <a:pPr marL="342900" indent="-342900" algn="just">
              <a:lnSpc>
                <a:spcPct val="150000"/>
              </a:lnSpc>
              <a:buFont typeface="+mj-lt"/>
              <a:buAutoNum type="arabicPeriod"/>
            </a:pPr>
            <a:r>
              <a:rPr lang="en-PT" sz="2000" b="1" dirty="0">
                <a:solidFill>
                  <a:schemeClr val="tx1">
                    <a:lumMod val="65000"/>
                  </a:schemeClr>
                </a:solidFill>
              </a:rPr>
              <a:t>Experimental Evaluation</a:t>
            </a:r>
          </a:p>
          <a:p>
            <a:pPr marL="342900" indent="-342900" algn="just">
              <a:lnSpc>
                <a:spcPct val="150000"/>
              </a:lnSpc>
              <a:buFont typeface="+mj-lt"/>
              <a:buAutoNum type="arabicPeriod"/>
            </a:pPr>
            <a:r>
              <a:rPr lang="en-PT" sz="2000" b="1" dirty="0">
                <a:solidFill>
                  <a:schemeClr val="tx1">
                    <a:lumMod val="65000"/>
                  </a:schemeClr>
                </a:solidFill>
              </a:rPr>
              <a:t>Conclusion and Future Work</a:t>
            </a:r>
            <a:endParaRPr lang="en-PT" b="1" dirty="0">
              <a:solidFill>
                <a:schemeClr val="tx1">
                  <a:lumMod val="65000"/>
                </a:schemeClr>
              </a:solidFill>
            </a:endParaRPr>
          </a:p>
        </p:txBody>
      </p:sp>
      <p:sp>
        <p:nvSpPr>
          <p:cNvPr id="6" name="Slide Number Placeholder 5">
            <a:extLst>
              <a:ext uri="{FF2B5EF4-FFF2-40B4-BE49-F238E27FC236}">
                <a16:creationId xmlns:a16="http://schemas.microsoft.com/office/drawing/2014/main" id="{05681784-11CE-0E40-A81C-EA1CA5D1CF84}"/>
              </a:ext>
            </a:extLst>
          </p:cNvPr>
          <p:cNvSpPr>
            <a:spLocks noGrp="1"/>
          </p:cNvSpPr>
          <p:nvPr>
            <p:ph type="sldNum" sz="quarter" idx="12"/>
          </p:nvPr>
        </p:nvSpPr>
        <p:spPr/>
        <p:txBody>
          <a:bodyPr/>
          <a:lstStyle/>
          <a:p>
            <a:fld id="{A9135C31-6AD0-CA46-9D97-A5A6BD1305E0}" type="slidenum">
              <a:rPr lang="pt-PT" smtClean="0"/>
              <a:t>41</a:t>
            </a:fld>
            <a:endParaRPr lang="pt-PT"/>
          </a:p>
        </p:txBody>
      </p:sp>
    </p:spTree>
    <p:extLst>
      <p:ext uri="{BB962C8B-B14F-4D97-AF65-F5344CB8AC3E}">
        <p14:creationId xmlns:p14="http://schemas.microsoft.com/office/powerpoint/2010/main" val="419235973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700E860-BE6C-C149-891C-4D7E0A3D9B38}"/>
              </a:ext>
            </a:extLst>
          </p:cNvPr>
          <p:cNvSpPr>
            <a:spLocks noGrp="1"/>
          </p:cNvSpPr>
          <p:nvPr>
            <p:ph type="title"/>
          </p:nvPr>
        </p:nvSpPr>
        <p:spPr>
          <a:xfrm>
            <a:off x="4379976" y="452842"/>
            <a:ext cx="6976872" cy="1261872"/>
          </a:xfrm>
        </p:spPr>
        <p:txBody>
          <a:bodyPr vert="horz" lIns="91440" tIns="45720" rIns="91440" bIns="45720" rtlCol="0" anchor="ctr">
            <a:normAutofit/>
          </a:bodyPr>
          <a:lstStyle/>
          <a:p>
            <a:r>
              <a:rPr lang="en-US" sz="4800" kern="1200" dirty="0">
                <a:solidFill>
                  <a:schemeClr val="tx1"/>
                </a:solidFill>
                <a:cs typeface="Arial" panose="020B0604020202020204" pitchFamily="34" charset="0"/>
              </a:rPr>
              <a:t>Adoption Barriers</a:t>
            </a:r>
          </a:p>
        </p:txBody>
      </p:sp>
      <p:sp>
        <p:nvSpPr>
          <p:cNvPr id="4" name="TextBox 3">
            <a:extLst>
              <a:ext uri="{FF2B5EF4-FFF2-40B4-BE49-F238E27FC236}">
                <a16:creationId xmlns:a16="http://schemas.microsoft.com/office/drawing/2014/main" id="{9FDBAC92-C4DA-BF49-B1C5-EB5B64D8A87B}"/>
              </a:ext>
            </a:extLst>
          </p:cNvPr>
          <p:cNvSpPr txBox="1"/>
          <p:nvPr/>
        </p:nvSpPr>
        <p:spPr>
          <a:xfrm>
            <a:off x="412385" y="452842"/>
            <a:ext cx="3318368" cy="1261872"/>
          </a:xfrm>
          <a:prstGeom prst="rect">
            <a:avLst/>
          </a:prstGeom>
          <a:ln>
            <a:noFill/>
          </a:ln>
        </p:spPr>
        <p:txBody>
          <a:bodyPr vert="horz" lIns="91440" tIns="45720" rIns="91440" bIns="45720" rtlCol="0" anchor="ctr">
            <a:normAutofit/>
          </a:bodyPr>
          <a:lstStyle/>
          <a:p>
            <a:pPr algn="r">
              <a:lnSpc>
                <a:spcPct val="90000"/>
              </a:lnSpc>
              <a:spcBef>
                <a:spcPts val="1000"/>
              </a:spcBef>
            </a:pPr>
            <a:r>
              <a:rPr lang="en-US" sz="2000" kern="1200" dirty="0">
                <a:latin typeface="+mn-lt"/>
                <a:ea typeface="+mn-ea"/>
                <a:cs typeface="+mn-cs"/>
              </a:rPr>
              <a:t>Context and Motivation</a:t>
            </a:r>
          </a:p>
        </p:txBody>
      </p:sp>
      <p:cxnSp>
        <p:nvCxnSpPr>
          <p:cNvPr id="5" name="Straight Connector 4">
            <a:extLst>
              <a:ext uri="{FF2B5EF4-FFF2-40B4-BE49-F238E27FC236}">
                <a16:creationId xmlns:a16="http://schemas.microsoft.com/office/drawing/2014/main" id="{B5AFE14D-520C-BE42-9378-5586E93D1550}"/>
              </a:ext>
            </a:extLst>
          </p:cNvPr>
          <p:cNvCxnSpPr/>
          <p:nvPr/>
        </p:nvCxnSpPr>
        <p:spPr>
          <a:xfrm>
            <a:off x="4059936" y="623740"/>
            <a:ext cx="0" cy="914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004492F7-EB0E-E943-BB47-A7D754DF4369}"/>
              </a:ext>
            </a:extLst>
          </p:cNvPr>
          <p:cNvSpPr txBox="1"/>
          <p:nvPr/>
        </p:nvSpPr>
        <p:spPr>
          <a:xfrm>
            <a:off x="3069643" y="1919218"/>
            <a:ext cx="4368504" cy="369332"/>
          </a:xfrm>
          <a:prstGeom prst="rect">
            <a:avLst/>
          </a:prstGeom>
          <a:noFill/>
        </p:spPr>
        <p:txBody>
          <a:bodyPr wrap="none" rtlCol="0">
            <a:spAutoFit/>
          </a:bodyPr>
          <a:lstStyle/>
          <a:p>
            <a:r>
              <a:rPr lang="en-PT" dirty="0">
                <a:solidFill>
                  <a:schemeClr val="bg1"/>
                </a:solidFill>
              </a:rPr>
              <a:t>TODO: Maybe this slide is not needed</a:t>
            </a:r>
          </a:p>
        </p:txBody>
      </p:sp>
      <p:sp>
        <p:nvSpPr>
          <p:cNvPr id="6" name="TextBox 5">
            <a:extLst>
              <a:ext uri="{FF2B5EF4-FFF2-40B4-BE49-F238E27FC236}">
                <a16:creationId xmlns:a16="http://schemas.microsoft.com/office/drawing/2014/main" id="{D2081110-5C63-5942-8F63-1FE715D38726}"/>
              </a:ext>
            </a:extLst>
          </p:cNvPr>
          <p:cNvSpPr txBox="1"/>
          <p:nvPr/>
        </p:nvSpPr>
        <p:spPr>
          <a:xfrm>
            <a:off x="-102326" y="2584292"/>
            <a:ext cx="12396651" cy="4247317"/>
          </a:xfrm>
          <a:prstGeom prst="rect">
            <a:avLst/>
          </a:prstGeom>
          <a:noFill/>
        </p:spPr>
        <p:txBody>
          <a:bodyPr wrap="square" rtlCol="0">
            <a:spAutoFit/>
          </a:bodyPr>
          <a:lstStyle/>
          <a:p>
            <a:r>
              <a:rPr lang="en-PT" dirty="0">
                <a:solidFill>
                  <a:schemeClr val="bg1"/>
                </a:solidFill>
              </a:rPr>
              <a:t>Critical with large datasets with sensitive data</a:t>
            </a:r>
          </a:p>
          <a:p>
            <a:endParaRPr lang="en-PT" dirty="0">
              <a:solidFill>
                <a:schemeClr val="bg1"/>
              </a:solidFill>
            </a:endParaRPr>
          </a:p>
          <a:p>
            <a:r>
              <a:rPr lang="en-PT" dirty="0">
                <a:solidFill>
                  <a:schemeClr val="bg1"/>
                </a:solidFill>
              </a:rPr>
              <a:t>Critical applications</a:t>
            </a:r>
          </a:p>
          <a:p>
            <a:endParaRPr lang="en-PT" dirty="0">
              <a:solidFill>
                <a:schemeClr val="bg1"/>
              </a:solidFill>
            </a:endParaRPr>
          </a:p>
          <a:p>
            <a:r>
              <a:rPr lang="en-PT" dirty="0">
                <a:solidFill>
                  <a:schemeClr val="bg1"/>
                </a:solidFill>
              </a:rPr>
              <a:t>Add 2/3 better references</a:t>
            </a:r>
          </a:p>
          <a:p>
            <a:endParaRPr lang="en-PT" dirty="0">
              <a:solidFill>
                <a:schemeClr val="bg1"/>
              </a:solidFill>
            </a:endParaRPr>
          </a:p>
          <a:p>
            <a:r>
              <a:rPr lang="en-GB" dirty="0">
                <a:solidFill>
                  <a:schemeClr val="bg1"/>
                </a:solidFill>
              </a:rPr>
              <a:t>Thus, the top concerns among enterprises have been remarkably consistent over years of asking the question: What’s the major obstacle to cloud migration? </a:t>
            </a:r>
          </a:p>
          <a:p>
            <a:r>
              <a:rPr lang="en-GB" dirty="0">
                <a:solidFill>
                  <a:schemeClr val="bg1"/>
                </a:solidFill>
              </a:rPr>
              <a:t> Security/Compliance</a:t>
            </a:r>
            <a:br>
              <a:rPr lang="en-GB" dirty="0">
                <a:solidFill>
                  <a:schemeClr val="bg1"/>
                </a:solidFill>
              </a:rPr>
            </a:br>
            <a:r>
              <a:rPr lang="en-GB" dirty="0">
                <a:solidFill>
                  <a:schemeClr val="bg1"/>
                </a:solidFill>
              </a:rPr>
              <a:t> Migration/Integration/Skill Sets </a:t>
            </a:r>
          </a:p>
          <a:p>
            <a:r>
              <a:rPr lang="en-GB" dirty="0">
                <a:solidFill>
                  <a:schemeClr val="bg1"/>
                </a:solidFill>
              </a:rPr>
              <a:t> Cost </a:t>
            </a:r>
          </a:p>
          <a:p>
            <a:r>
              <a:rPr lang="en-GB" dirty="0">
                <a:solidFill>
                  <a:schemeClr val="bg1"/>
                </a:solidFill>
              </a:rPr>
              <a:t>More than 80% of all enterprises surveyed consistently respond that security and compliance are their top concerns in any cloud migration or transformation effort, followed by concerns over exactly how to effect a migration and how to identify and acquire new skills and resources. </a:t>
            </a:r>
          </a:p>
          <a:p>
            <a:endParaRPr lang="en-PT" dirty="0">
              <a:solidFill>
                <a:schemeClr val="bg1"/>
              </a:solidFill>
            </a:endParaRPr>
          </a:p>
        </p:txBody>
      </p:sp>
      <p:sp>
        <p:nvSpPr>
          <p:cNvPr id="8" name="Slide Number Placeholder 7">
            <a:extLst>
              <a:ext uri="{FF2B5EF4-FFF2-40B4-BE49-F238E27FC236}">
                <a16:creationId xmlns:a16="http://schemas.microsoft.com/office/drawing/2014/main" id="{A1C87CFB-CF32-A843-BDFD-6D203A973B9A}"/>
              </a:ext>
            </a:extLst>
          </p:cNvPr>
          <p:cNvSpPr>
            <a:spLocks noGrp="1"/>
          </p:cNvSpPr>
          <p:nvPr>
            <p:ph type="sldNum" sz="quarter" idx="12"/>
          </p:nvPr>
        </p:nvSpPr>
        <p:spPr/>
        <p:txBody>
          <a:bodyPr/>
          <a:lstStyle/>
          <a:p>
            <a:fld id="{A9135C31-6AD0-CA46-9D97-A5A6BD1305E0}" type="slidenum">
              <a:rPr lang="pt-PT" smtClean="0"/>
              <a:t>42</a:t>
            </a:fld>
            <a:endParaRPr lang="pt-PT"/>
          </a:p>
        </p:txBody>
      </p:sp>
    </p:spTree>
    <p:extLst>
      <p:ext uri="{BB962C8B-B14F-4D97-AF65-F5344CB8AC3E}">
        <p14:creationId xmlns:p14="http://schemas.microsoft.com/office/powerpoint/2010/main" val="217234859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700E860-BE6C-C149-891C-4D7E0A3D9B38}"/>
              </a:ext>
            </a:extLst>
          </p:cNvPr>
          <p:cNvSpPr>
            <a:spLocks noGrp="1"/>
          </p:cNvSpPr>
          <p:nvPr>
            <p:ph type="title"/>
          </p:nvPr>
        </p:nvSpPr>
        <p:spPr>
          <a:xfrm>
            <a:off x="4379976" y="452842"/>
            <a:ext cx="6976872" cy="1261872"/>
          </a:xfrm>
        </p:spPr>
        <p:txBody>
          <a:bodyPr vert="horz" lIns="91440" tIns="45720" rIns="91440" bIns="45720" rtlCol="0" anchor="ctr">
            <a:normAutofit/>
          </a:bodyPr>
          <a:lstStyle/>
          <a:p>
            <a:r>
              <a:rPr lang="en-US" sz="4800" kern="1200" dirty="0">
                <a:solidFill>
                  <a:schemeClr val="tx1"/>
                </a:solidFill>
                <a:cs typeface="Arial" panose="020B0604020202020204" pitchFamily="34" charset="0"/>
              </a:rPr>
              <a:t>Adoption Barriers</a:t>
            </a:r>
          </a:p>
        </p:txBody>
      </p:sp>
      <p:sp>
        <p:nvSpPr>
          <p:cNvPr id="4" name="TextBox 3">
            <a:extLst>
              <a:ext uri="{FF2B5EF4-FFF2-40B4-BE49-F238E27FC236}">
                <a16:creationId xmlns:a16="http://schemas.microsoft.com/office/drawing/2014/main" id="{9FDBAC92-C4DA-BF49-B1C5-EB5B64D8A87B}"/>
              </a:ext>
            </a:extLst>
          </p:cNvPr>
          <p:cNvSpPr txBox="1"/>
          <p:nvPr/>
        </p:nvSpPr>
        <p:spPr>
          <a:xfrm>
            <a:off x="412385" y="452842"/>
            <a:ext cx="3318368" cy="1261872"/>
          </a:xfrm>
          <a:prstGeom prst="rect">
            <a:avLst/>
          </a:prstGeom>
          <a:ln>
            <a:noFill/>
          </a:ln>
        </p:spPr>
        <p:txBody>
          <a:bodyPr vert="horz" lIns="91440" tIns="45720" rIns="91440" bIns="45720" rtlCol="0" anchor="ctr">
            <a:normAutofit/>
          </a:bodyPr>
          <a:lstStyle/>
          <a:p>
            <a:pPr algn="r">
              <a:lnSpc>
                <a:spcPct val="90000"/>
              </a:lnSpc>
              <a:spcBef>
                <a:spcPts val="1000"/>
              </a:spcBef>
            </a:pPr>
            <a:r>
              <a:rPr lang="en-US" sz="2000" kern="1200" dirty="0">
                <a:latin typeface="+mn-lt"/>
                <a:ea typeface="+mn-ea"/>
                <a:cs typeface="+mn-cs"/>
              </a:rPr>
              <a:t>Context and Motivation</a:t>
            </a:r>
          </a:p>
        </p:txBody>
      </p:sp>
      <p:cxnSp>
        <p:nvCxnSpPr>
          <p:cNvPr id="5" name="Straight Connector 4">
            <a:extLst>
              <a:ext uri="{FF2B5EF4-FFF2-40B4-BE49-F238E27FC236}">
                <a16:creationId xmlns:a16="http://schemas.microsoft.com/office/drawing/2014/main" id="{B5AFE14D-520C-BE42-9378-5586E93D1550}"/>
              </a:ext>
            </a:extLst>
          </p:cNvPr>
          <p:cNvCxnSpPr/>
          <p:nvPr/>
        </p:nvCxnSpPr>
        <p:spPr>
          <a:xfrm>
            <a:off x="4059936" y="623740"/>
            <a:ext cx="0" cy="914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F94A04AF-23B1-8249-B4BB-E549A8B192C0}"/>
              </a:ext>
            </a:extLst>
          </p:cNvPr>
          <p:cNvSpPr/>
          <p:nvPr/>
        </p:nvSpPr>
        <p:spPr>
          <a:xfrm>
            <a:off x="1187118" y="3641103"/>
            <a:ext cx="9817763" cy="1754326"/>
          </a:xfrm>
          <a:prstGeom prst="rect">
            <a:avLst/>
          </a:prstGeom>
        </p:spPr>
        <p:txBody>
          <a:bodyPr wrap="square">
            <a:spAutoFit/>
          </a:bodyPr>
          <a:lstStyle/>
          <a:p>
            <a:pPr algn="ctr"/>
            <a:r>
              <a:rPr lang="en-GB" i="1" dirty="0">
                <a:solidFill>
                  <a:schemeClr val="bg1"/>
                </a:solidFill>
              </a:rPr>
              <a:t>“More than 80% of all enterprises surveyed consistently respond that security and compliance are their top concerns in any cloud migration (…)”</a:t>
            </a:r>
          </a:p>
          <a:p>
            <a:pPr algn="ctr"/>
            <a:endParaRPr lang="en-GB" i="1" dirty="0">
              <a:solidFill>
                <a:schemeClr val="bg1"/>
              </a:solidFill>
            </a:endParaRPr>
          </a:p>
          <a:p>
            <a:pPr algn="ctr"/>
            <a:r>
              <a:rPr lang="en-GB" i="1" dirty="0">
                <a:solidFill>
                  <a:schemeClr val="bg1"/>
                </a:solidFill>
              </a:rPr>
              <a:t>---</a:t>
            </a:r>
          </a:p>
          <a:p>
            <a:pPr algn="ctr"/>
            <a:endParaRPr lang="en-GB" i="1" dirty="0">
              <a:solidFill>
                <a:schemeClr val="bg1"/>
              </a:solidFill>
            </a:endParaRPr>
          </a:p>
          <a:p>
            <a:pPr algn="ctr"/>
            <a:r>
              <a:rPr lang="en-GB" i="1" dirty="0">
                <a:solidFill>
                  <a:schemeClr val="bg1"/>
                </a:solidFill>
              </a:rPr>
              <a:t>Oracle - </a:t>
            </a:r>
            <a:r>
              <a:rPr lang="en-GB" dirty="0">
                <a:solidFill>
                  <a:schemeClr val="bg1"/>
                </a:solidFill>
              </a:rPr>
              <a:t>Moving Critical Applications to the Cloud</a:t>
            </a:r>
          </a:p>
        </p:txBody>
      </p:sp>
      <p:sp>
        <p:nvSpPr>
          <p:cNvPr id="8" name="Slide Number Placeholder 5">
            <a:extLst>
              <a:ext uri="{FF2B5EF4-FFF2-40B4-BE49-F238E27FC236}">
                <a16:creationId xmlns:a16="http://schemas.microsoft.com/office/drawing/2014/main" id="{9B83DABB-335B-F345-B100-9D8F2A9D687D}"/>
              </a:ext>
            </a:extLst>
          </p:cNvPr>
          <p:cNvSpPr>
            <a:spLocks noGrp="1"/>
          </p:cNvSpPr>
          <p:nvPr>
            <p:ph type="sldNum" sz="quarter" idx="12"/>
          </p:nvPr>
        </p:nvSpPr>
        <p:spPr>
          <a:xfrm>
            <a:off x="11008650" y="6235360"/>
            <a:ext cx="1062155" cy="490599"/>
          </a:xfrm>
        </p:spPr>
        <p:txBody>
          <a:bodyPr/>
          <a:lstStyle/>
          <a:p>
            <a:fld id="{A9135C31-6AD0-CA46-9D97-A5A6BD1305E0}" type="slidenum">
              <a:rPr lang="pt-PT" smtClean="0"/>
              <a:t>43</a:t>
            </a:fld>
            <a:endParaRPr lang="pt-PT" dirty="0"/>
          </a:p>
        </p:txBody>
      </p:sp>
    </p:spTree>
    <p:extLst>
      <p:ext uri="{BB962C8B-B14F-4D97-AF65-F5344CB8AC3E}">
        <p14:creationId xmlns:p14="http://schemas.microsoft.com/office/powerpoint/2010/main" val="393228383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4" name="Rounded Rectangle 33">
            <a:extLst>
              <a:ext uri="{FF2B5EF4-FFF2-40B4-BE49-F238E27FC236}">
                <a16:creationId xmlns:a16="http://schemas.microsoft.com/office/drawing/2014/main" id="{952D4B31-8035-B94B-822E-09F2FFCA0847}"/>
              </a:ext>
            </a:extLst>
          </p:cNvPr>
          <p:cNvSpPr/>
          <p:nvPr/>
        </p:nvSpPr>
        <p:spPr>
          <a:xfrm>
            <a:off x="9054194" y="2475741"/>
            <a:ext cx="2028048" cy="929540"/>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PT"/>
          </a:p>
        </p:txBody>
      </p:sp>
      <p:sp>
        <p:nvSpPr>
          <p:cNvPr id="3" name="Title 1">
            <a:extLst>
              <a:ext uri="{FF2B5EF4-FFF2-40B4-BE49-F238E27FC236}">
                <a16:creationId xmlns:a16="http://schemas.microsoft.com/office/drawing/2014/main" id="{2700E860-BE6C-C149-891C-4D7E0A3D9B38}"/>
              </a:ext>
            </a:extLst>
          </p:cNvPr>
          <p:cNvSpPr>
            <a:spLocks noGrp="1"/>
          </p:cNvSpPr>
          <p:nvPr>
            <p:ph type="title"/>
          </p:nvPr>
        </p:nvSpPr>
        <p:spPr>
          <a:xfrm>
            <a:off x="4379976" y="452842"/>
            <a:ext cx="6976872" cy="1261872"/>
          </a:xfrm>
        </p:spPr>
        <p:txBody>
          <a:bodyPr vert="horz" lIns="91440" tIns="45720" rIns="91440" bIns="45720" rtlCol="0" anchor="ctr">
            <a:normAutofit fontScale="90000"/>
          </a:bodyPr>
          <a:lstStyle/>
          <a:p>
            <a:r>
              <a:rPr lang="en-US" sz="4800" dirty="0">
                <a:solidFill>
                  <a:schemeClr val="tx1"/>
                </a:solidFill>
                <a:cs typeface="Arial" panose="020B0604020202020204" pitchFamily="34" charset="0"/>
              </a:rPr>
              <a:t>Problem / Threat Model</a:t>
            </a:r>
            <a:endParaRPr lang="en-US" sz="4800" kern="1200" dirty="0">
              <a:solidFill>
                <a:schemeClr val="tx1"/>
              </a:solidFill>
              <a:cs typeface="Arial" panose="020B0604020202020204" pitchFamily="34" charset="0"/>
            </a:endParaRPr>
          </a:p>
        </p:txBody>
      </p:sp>
      <p:sp>
        <p:nvSpPr>
          <p:cNvPr id="4" name="TextBox 3">
            <a:extLst>
              <a:ext uri="{FF2B5EF4-FFF2-40B4-BE49-F238E27FC236}">
                <a16:creationId xmlns:a16="http://schemas.microsoft.com/office/drawing/2014/main" id="{9FDBAC92-C4DA-BF49-B1C5-EB5B64D8A87B}"/>
              </a:ext>
            </a:extLst>
          </p:cNvPr>
          <p:cNvSpPr txBox="1"/>
          <p:nvPr/>
        </p:nvSpPr>
        <p:spPr>
          <a:xfrm>
            <a:off x="189195" y="452842"/>
            <a:ext cx="3541558" cy="1261872"/>
          </a:xfrm>
          <a:prstGeom prst="rect">
            <a:avLst/>
          </a:prstGeom>
          <a:ln>
            <a:noFill/>
          </a:ln>
        </p:spPr>
        <p:txBody>
          <a:bodyPr vert="horz" lIns="91440" tIns="45720" rIns="91440" bIns="45720" rtlCol="0" anchor="ctr">
            <a:normAutofit/>
          </a:bodyPr>
          <a:lstStyle/>
          <a:p>
            <a:pPr algn="r">
              <a:lnSpc>
                <a:spcPct val="90000"/>
              </a:lnSpc>
              <a:spcBef>
                <a:spcPts val="1000"/>
              </a:spcBef>
            </a:pPr>
            <a:r>
              <a:rPr lang="en-US" sz="2000" kern="1200" dirty="0">
                <a:latin typeface="+mn-lt"/>
                <a:ea typeface="+mn-ea"/>
                <a:cs typeface="+mn-cs"/>
              </a:rPr>
              <a:t>Problem and Contributions</a:t>
            </a:r>
          </a:p>
        </p:txBody>
      </p:sp>
      <p:cxnSp>
        <p:nvCxnSpPr>
          <p:cNvPr id="5" name="Straight Connector 4">
            <a:extLst>
              <a:ext uri="{FF2B5EF4-FFF2-40B4-BE49-F238E27FC236}">
                <a16:creationId xmlns:a16="http://schemas.microsoft.com/office/drawing/2014/main" id="{B5AFE14D-520C-BE42-9378-5586E93D1550}"/>
              </a:ext>
            </a:extLst>
          </p:cNvPr>
          <p:cNvCxnSpPr/>
          <p:nvPr/>
        </p:nvCxnSpPr>
        <p:spPr>
          <a:xfrm>
            <a:off x="4059936" y="623740"/>
            <a:ext cx="0" cy="914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10" name="Graphic 9" descr="Server outline">
            <a:extLst>
              <a:ext uri="{FF2B5EF4-FFF2-40B4-BE49-F238E27FC236}">
                <a16:creationId xmlns:a16="http://schemas.microsoft.com/office/drawing/2014/main" id="{A86400C1-FB30-CA44-8087-A12DA1959C0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917226" y="5490758"/>
            <a:ext cx="914400" cy="914400"/>
          </a:xfrm>
          <a:prstGeom prst="rect">
            <a:avLst/>
          </a:prstGeom>
        </p:spPr>
      </p:pic>
      <p:sp>
        <p:nvSpPr>
          <p:cNvPr id="11" name="Rounded Rectangle 10">
            <a:extLst>
              <a:ext uri="{FF2B5EF4-FFF2-40B4-BE49-F238E27FC236}">
                <a16:creationId xmlns:a16="http://schemas.microsoft.com/office/drawing/2014/main" id="{D0974D74-87B5-6744-84FD-56F73C57D2DF}"/>
              </a:ext>
            </a:extLst>
          </p:cNvPr>
          <p:cNvSpPr/>
          <p:nvPr/>
        </p:nvSpPr>
        <p:spPr>
          <a:xfrm>
            <a:off x="5060731" y="2144110"/>
            <a:ext cx="6605752" cy="4430111"/>
          </a:xfrm>
          <a:prstGeom prst="roundRect">
            <a:avLst/>
          </a:prstGeom>
          <a:noFill/>
          <a:ln w="381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PT"/>
          </a:p>
        </p:txBody>
      </p:sp>
      <p:pic>
        <p:nvPicPr>
          <p:cNvPr id="13" name="Graphic 12" descr="Server outline">
            <a:extLst>
              <a:ext uri="{FF2B5EF4-FFF2-40B4-BE49-F238E27FC236}">
                <a16:creationId xmlns:a16="http://schemas.microsoft.com/office/drawing/2014/main" id="{01702DA4-D632-C14D-92A1-112A50585E2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253655" y="5490758"/>
            <a:ext cx="914400" cy="914400"/>
          </a:xfrm>
          <a:prstGeom prst="rect">
            <a:avLst/>
          </a:prstGeom>
        </p:spPr>
      </p:pic>
      <p:pic>
        <p:nvPicPr>
          <p:cNvPr id="15" name="Graphic 14" descr="Server outline">
            <a:extLst>
              <a:ext uri="{FF2B5EF4-FFF2-40B4-BE49-F238E27FC236}">
                <a16:creationId xmlns:a16="http://schemas.microsoft.com/office/drawing/2014/main" id="{9DFB2EF3-5554-1647-B731-3864D5DC189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80797" y="5490758"/>
            <a:ext cx="914400" cy="914400"/>
          </a:xfrm>
          <a:prstGeom prst="rect">
            <a:avLst/>
          </a:prstGeom>
        </p:spPr>
      </p:pic>
      <p:cxnSp>
        <p:nvCxnSpPr>
          <p:cNvPr id="22" name="Straight Connector 21">
            <a:extLst>
              <a:ext uri="{FF2B5EF4-FFF2-40B4-BE49-F238E27FC236}">
                <a16:creationId xmlns:a16="http://schemas.microsoft.com/office/drawing/2014/main" id="{79EC8BCC-8E3B-1344-83BA-3B5E21F23B0F}"/>
              </a:ext>
            </a:extLst>
          </p:cNvPr>
          <p:cNvCxnSpPr>
            <a:cxnSpLocks/>
          </p:cNvCxnSpPr>
          <p:nvPr/>
        </p:nvCxnSpPr>
        <p:spPr>
          <a:xfrm>
            <a:off x="7340007" y="4726212"/>
            <a:ext cx="0" cy="78734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3" name="Left Bracket 22">
            <a:extLst>
              <a:ext uri="{FF2B5EF4-FFF2-40B4-BE49-F238E27FC236}">
                <a16:creationId xmlns:a16="http://schemas.microsoft.com/office/drawing/2014/main" id="{260867DC-F063-B944-9AF5-D273CB55151C}"/>
              </a:ext>
            </a:extLst>
          </p:cNvPr>
          <p:cNvSpPr/>
          <p:nvPr/>
        </p:nvSpPr>
        <p:spPr>
          <a:xfrm rot="16200000">
            <a:off x="8327829" y="1580221"/>
            <a:ext cx="176044" cy="6129897"/>
          </a:xfrm>
          <a:prstGeom prst="leftBracket">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PT"/>
          </a:p>
        </p:txBody>
      </p:sp>
      <p:sp>
        <p:nvSpPr>
          <p:cNvPr id="24" name="Rounded Rectangle 23">
            <a:extLst>
              <a:ext uri="{FF2B5EF4-FFF2-40B4-BE49-F238E27FC236}">
                <a16:creationId xmlns:a16="http://schemas.microsoft.com/office/drawing/2014/main" id="{DEB678A1-BBC6-724B-97AA-2699B2999E67}"/>
              </a:ext>
            </a:extLst>
          </p:cNvPr>
          <p:cNvSpPr/>
          <p:nvPr/>
        </p:nvSpPr>
        <p:spPr>
          <a:xfrm>
            <a:off x="5536011" y="2509594"/>
            <a:ext cx="2028048" cy="929540"/>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PT"/>
          </a:p>
        </p:txBody>
      </p:sp>
      <p:sp>
        <p:nvSpPr>
          <p:cNvPr id="25" name="TextBox 24">
            <a:extLst>
              <a:ext uri="{FF2B5EF4-FFF2-40B4-BE49-F238E27FC236}">
                <a16:creationId xmlns:a16="http://schemas.microsoft.com/office/drawing/2014/main" id="{D18CACC4-B176-5D45-89D8-B0E9CF3C8F7B}"/>
              </a:ext>
            </a:extLst>
          </p:cNvPr>
          <p:cNvSpPr txBox="1"/>
          <p:nvPr/>
        </p:nvSpPr>
        <p:spPr>
          <a:xfrm>
            <a:off x="5792456" y="2789698"/>
            <a:ext cx="1515158" cy="369332"/>
          </a:xfrm>
          <a:prstGeom prst="rect">
            <a:avLst/>
          </a:prstGeom>
          <a:noFill/>
        </p:spPr>
        <p:txBody>
          <a:bodyPr wrap="none" rtlCol="0">
            <a:spAutoFit/>
          </a:bodyPr>
          <a:lstStyle/>
          <a:p>
            <a:r>
              <a:rPr lang="en-PT" dirty="0">
                <a:solidFill>
                  <a:schemeClr val="bg1"/>
                </a:solidFill>
              </a:rPr>
              <a:t>Critical App</a:t>
            </a:r>
          </a:p>
        </p:txBody>
      </p:sp>
      <p:sp>
        <p:nvSpPr>
          <p:cNvPr id="32" name="Rounded Rectangle 31">
            <a:extLst>
              <a:ext uri="{FF2B5EF4-FFF2-40B4-BE49-F238E27FC236}">
                <a16:creationId xmlns:a16="http://schemas.microsoft.com/office/drawing/2014/main" id="{DF6F9F7B-A8DF-D843-948B-D003F88E533B}"/>
              </a:ext>
            </a:extLst>
          </p:cNvPr>
          <p:cNvSpPr/>
          <p:nvPr/>
        </p:nvSpPr>
        <p:spPr>
          <a:xfrm>
            <a:off x="5535339" y="3490217"/>
            <a:ext cx="5580769" cy="875548"/>
          </a:xfrm>
          <a:prstGeom prst="roundRect">
            <a:avLst/>
          </a:prstGeom>
          <a:pattFill prst="pct60">
            <a:fgClr>
              <a:schemeClr val="accent1"/>
            </a:fgClr>
            <a:bgClr>
              <a:schemeClr val="accent2">
                <a:lumMod val="40000"/>
                <a:lumOff val="60000"/>
              </a:schemeClr>
            </a:bgClr>
          </a:patt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PT"/>
          </a:p>
        </p:txBody>
      </p:sp>
      <p:sp>
        <p:nvSpPr>
          <p:cNvPr id="33" name="TextBox 32">
            <a:extLst>
              <a:ext uri="{FF2B5EF4-FFF2-40B4-BE49-F238E27FC236}">
                <a16:creationId xmlns:a16="http://schemas.microsoft.com/office/drawing/2014/main" id="{B3FBB160-267A-344A-AAA4-1E8FD1BDC5B5}"/>
              </a:ext>
            </a:extLst>
          </p:cNvPr>
          <p:cNvSpPr txBox="1"/>
          <p:nvPr/>
        </p:nvSpPr>
        <p:spPr>
          <a:xfrm>
            <a:off x="7535495" y="3717299"/>
            <a:ext cx="1656223" cy="369332"/>
          </a:xfrm>
          <a:prstGeom prst="rect">
            <a:avLst/>
          </a:prstGeom>
          <a:noFill/>
        </p:spPr>
        <p:txBody>
          <a:bodyPr wrap="none" rtlCol="0">
            <a:spAutoFit/>
          </a:bodyPr>
          <a:lstStyle/>
          <a:p>
            <a:r>
              <a:rPr lang="en-PT" dirty="0">
                <a:solidFill>
                  <a:schemeClr val="bg1"/>
                </a:solidFill>
              </a:rPr>
              <a:t>Shared Stack</a:t>
            </a:r>
          </a:p>
        </p:txBody>
      </p:sp>
      <p:sp>
        <p:nvSpPr>
          <p:cNvPr id="35" name="TextBox 34">
            <a:extLst>
              <a:ext uri="{FF2B5EF4-FFF2-40B4-BE49-F238E27FC236}">
                <a16:creationId xmlns:a16="http://schemas.microsoft.com/office/drawing/2014/main" id="{C0822673-04B6-544F-816B-C09EACD68D32}"/>
              </a:ext>
            </a:extLst>
          </p:cNvPr>
          <p:cNvSpPr txBox="1"/>
          <p:nvPr/>
        </p:nvSpPr>
        <p:spPr>
          <a:xfrm>
            <a:off x="9745652" y="2755845"/>
            <a:ext cx="670376" cy="369332"/>
          </a:xfrm>
          <a:prstGeom prst="rect">
            <a:avLst/>
          </a:prstGeom>
          <a:noFill/>
        </p:spPr>
        <p:txBody>
          <a:bodyPr wrap="none" rtlCol="0">
            <a:spAutoFit/>
          </a:bodyPr>
          <a:lstStyle/>
          <a:p>
            <a:r>
              <a:rPr lang="en-PT" dirty="0">
                <a:solidFill>
                  <a:schemeClr val="bg1"/>
                </a:solidFill>
              </a:rPr>
              <a:t>App</a:t>
            </a:r>
          </a:p>
        </p:txBody>
      </p:sp>
      <p:sp>
        <p:nvSpPr>
          <p:cNvPr id="2" name="TextBox 1">
            <a:extLst>
              <a:ext uri="{FF2B5EF4-FFF2-40B4-BE49-F238E27FC236}">
                <a16:creationId xmlns:a16="http://schemas.microsoft.com/office/drawing/2014/main" id="{6BB2AE8C-8FD3-904E-B09E-33C968795920}"/>
              </a:ext>
            </a:extLst>
          </p:cNvPr>
          <p:cNvSpPr txBox="1"/>
          <p:nvPr/>
        </p:nvSpPr>
        <p:spPr>
          <a:xfrm>
            <a:off x="277394" y="2509594"/>
            <a:ext cx="4438035" cy="3363613"/>
          </a:xfrm>
          <a:prstGeom prst="rect">
            <a:avLst/>
          </a:prstGeom>
          <a:noFill/>
        </p:spPr>
        <p:txBody>
          <a:bodyPr wrap="square" rtlCol="0">
            <a:spAutoFit/>
          </a:bodyPr>
          <a:lstStyle/>
          <a:p>
            <a:pPr>
              <a:lnSpc>
                <a:spcPct val="150000"/>
              </a:lnSpc>
            </a:pPr>
            <a:r>
              <a:rPr lang="en-PT" dirty="0">
                <a:solidFill>
                  <a:schemeClr val="bg1"/>
                </a:solidFill>
              </a:rPr>
              <a:t>Applications runs on a </a:t>
            </a:r>
            <a:r>
              <a:rPr lang="en-PT" b="1" dirty="0">
                <a:solidFill>
                  <a:schemeClr val="bg1"/>
                </a:solidFill>
              </a:rPr>
              <a:t>remote location</a:t>
            </a:r>
            <a:r>
              <a:rPr lang="en-PT" dirty="0">
                <a:solidFill>
                  <a:schemeClr val="bg1"/>
                </a:solidFill>
              </a:rPr>
              <a:t>, sharing several computing stack layers with other applications.</a:t>
            </a:r>
          </a:p>
          <a:p>
            <a:pPr>
              <a:lnSpc>
                <a:spcPct val="150000"/>
              </a:lnSpc>
            </a:pPr>
            <a:endParaRPr lang="en-PT" dirty="0">
              <a:solidFill>
                <a:schemeClr val="bg1"/>
              </a:solidFill>
            </a:endParaRPr>
          </a:p>
          <a:p>
            <a:pPr>
              <a:lnSpc>
                <a:spcPct val="150000"/>
              </a:lnSpc>
            </a:pPr>
            <a:r>
              <a:rPr lang="en-PT" dirty="0">
                <a:solidFill>
                  <a:schemeClr val="bg1"/>
                </a:solidFill>
              </a:rPr>
              <a:t>Also, it runs </a:t>
            </a:r>
            <a:r>
              <a:rPr lang="en-PT" b="1" dirty="0">
                <a:solidFill>
                  <a:schemeClr val="bg1"/>
                </a:solidFill>
              </a:rPr>
              <a:t>plain text data</a:t>
            </a:r>
            <a:r>
              <a:rPr lang="en-PT" dirty="0">
                <a:solidFill>
                  <a:schemeClr val="bg1"/>
                </a:solidFill>
              </a:rPr>
              <a:t> on </a:t>
            </a:r>
            <a:r>
              <a:rPr lang="en-PT" b="1" dirty="0">
                <a:solidFill>
                  <a:schemeClr val="bg1"/>
                </a:solidFill>
              </a:rPr>
              <a:t>unencrypted</a:t>
            </a:r>
            <a:r>
              <a:rPr lang="en-PT" dirty="0">
                <a:solidFill>
                  <a:schemeClr val="bg1"/>
                </a:solidFill>
              </a:rPr>
              <a:t> memory.</a:t>
            </a:r>
          </a:p>
          <a:p>
            <a:pPr>
              <a:lnSpc>
                <a:spcPct val="150000"/>
              </a:lnSpc>
            </a:pPr>
            <a:endParaRPr lang="en-PT" dirty="0">
              <a:solidFill>
                <a:schemeClr val="bg1"/>
              </a:solidFill>
            </a:endParaRPr>
          </a:p>
          <a:p>
            <a:pPr>
              <a:lnSpc>
                <a:spcPct val="150000"/>
              </a:lnSpc>
            </a:pPr>
            <a:r>
              <a:rPr lang="en-PT" dirty="0">
                <a:solidFill>
                  <a:schemeClr val="bg1"/>
                </a:solidFill>
              </a:rPr>
              <a:t>Opens several attack vectors:</a:t>
            </a:r>
          </a:p>
        </p:txBody>
      </p:sp>
      <p:sp>
        <p:nvSpPr>
          <p:cNvPr id="19" name="Slide Number Placeholder 5">
            <a:extLst>
              <a:ext uri="{FF2B5EF4-FFF2-40B4-BE49-F238E27FC236}">
                <a16:creationId xmlns:a16="http://schemas.microsoft.com/office/drawing/2014/main" id="{254E18FC-D2E6-7144-8634-789BBAED1937}"/>
              </a:ext>
            </a:extLst>
          </p:cNvPr>
          <p:cNvSpPr>
            <a:spLocks noGrp="1"/>
          </p:cNvSpPr>
          <p:nvPr>
            <p:ph type="sldNum" sz="quarter" idx="12"/>
          </p:nvPr>
        </p:nvSpPr>
        <p:spPr>
          <a:xfrm>
            <a:off x="11008650" y="6235360"/>
            <a:ext cx="1062155" cy="490599"/>
          </a:xfrm>
        </p:spPr>
        <p:txBody>
          <a:bodyPr/>
          <a:lstStyle/>
          <a:p>
            <a:fld id="{A9135C31-6AD0-CA46-9D97-A5A6BD1305E0}" type="slidenum">
              <a:rPr lang="pt-PT" smtClean="0"/>
              <a:t>44</a:t>
            </a:fld>
            <a:endParaRPr lang="pt-PT" dirty="0"/>
          </a:p>
        </p:txBody>
      </p:sp>
    </p:spTree>
    <p:extLst>
      <p:ext uri="{BB962C8B-B14F-4D97-AF65-F5344CB8AC3E}">
        <p14:creationId xmlns:p14="http://schemas.microsoft.com/office/powerpoint/2010/main" val="95226625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700E860-BE6C-C149-891C-4D7E0A3D9B38}"/>
              </a:ext>
            </a:extLst>
          </p:cNvPr>
          <p:cNvSpPr>
            <a:spLocks noGrp="1"/>
          </p:cNvSpPr>
          <p:nvPr>
            <p:ph type="title"/>
          </p:nvPr>
        </p:nvSpPr>
        <p:spPr>
          <a:xfrm>
            <a:off x="4379976" y="452842"/>
            <a:ext cx="6976872" cy="1261872"/>
          </a:xfrm>
        </p:spPr>
        <p:txBody>
          <a:bodyPr vert="horz" lIns="91440" tIns="45720" rIns="91440" bIns="45720" rtlCol="0" anchor="ctr">
            <a:normAutofit/>
          </a:bodyPr>
          <a:lstStyle/>
          <a:p>
            <a:r>
              <a:rPr lang="en-US" sz="4800" dirty="0">
                <a:solidFill>
                  <a:schemeClr val="tx1"/>
                </a:solidFill>
                <a:cs typeface="Arial" panose="020B0604020202020204" pitchFamily="34" charset="0"/>
              </a:rPr>
              <a:t>Dissertation Problem</a:t>
            </a:r>
            <a:endParaRPr lang="en-US" sz="4800" kern="1200" dirty="0">
              <a:solidFill>
                <a:schemeClr val="tx1"/>
              </a:solidFill>
              <a:cs typeface="Arial" panose="020B0604020202020204" pitchFamily="34" charset="0"/>
            </a:endParaRPr>
          </a:p>
        </p:txBody>
      </p:sp>
      <p:sp>
        <p:nvSpPr>
          <p:cNvPr id="4" name="TextBox 3">
            <a:extLst>
              <a:ext uri="{FF2B5EF4-FFF2-40B4-BE49-F238E27FC236}">
                <a16:creationId xmlns:a16="http://schemas.microsoft.com/office/drawing/2014/main" id="{9FDBAC92-C4DA-BF49-B1C5-EB5B64D8A87B}"/>
              </a:ext>
            </a:extLst>
          </p:cNvPr>
          <p:cNvSpPr txBox="1"/>
          <p:nvPr/>
        </p:nvSpPr>
        <p:spPr>
          <a:xfrm>
            <a:off x="189195" y="452842"/>
            <a:ext cx="3541558" cy="1261872"/>
          </a:xfrm>
          <a:prstGeom prst="rect">
            <a:avLst/>
          </a:prstGeom>
          <a:ln>
            <a:noFill/>
          </a:ln>
        </p:spPr>
        <p:txBody>
          <a:bodyPr vert="horz" lIns="91440" tIns="45720" rIns="91440" bIns="45720" rtlCol="0" anchor="ctr">
            <a:normAutofit/>
          </a:bodyPr>
          <a:lstStyle/>
          <a:p>
            <a:pPr algn="r">
              <a:lnSpc>
                <a:spcPct val="90000"/>
              </a:lnSpc>
              <a:spcBef>
                <a:spcPts val="1000"/>
              </a:spcBef>
            </a:pPr>
            <a:r>
              <a:rPr lang="en-US" sz="2000" kern="1200" dirty="0">
                <a:latin typeface="+mn-lt"/>
                <a:ea typeface="+mn-ea"/>
                <a:cs typeface="+mn-cs"/>
              </a:rPr>
              <a:t>Problem and Contributions</a:t>
            </a:r>
          </a:p>
        </p:txBody>
      </p:sp>
      <p:cxnSp>
        <p:nvCxnSpPr>
          <p:cNvPr id="5" name="Straight Connector 4">
            <a:extLst>
              <a:ext uri="{FF2B5EF4-FFF2-40B4-BE49-F238E27FC236}">
                <a16:creationId xmlns:a16="http://schemas.microsoft.com/office/drawing/2014/main" id="{B5AFE14D-520C-BE42-9378-5586E93D1550}"/>
              </a:ext>
            </a:extLst>
          </p:cNvPr>
          <p:cNvCxnSpPr/>
          <p:nvPr/>
        </p:nvCxnSpPr>
        <p:spPr>
          <a:xfrm>
            <a:off x="4059936" y="623740"/>
            <a:ext cx="0" cy="914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175243E0-81A5-BA43-A220-2FFB556976C1}"/>
              </a:ext>
            </a:extLst>
          </p:cNvPr>
          <p:cNvSpPr txBox="1"/>
          <p:nvPr/>
        </p:nvSpPr>
        <p:spPr>
          <a:xfrm>
            <a:off x="2131205" y="2342420"/>
            <a:ext cx="1422184" cy="461665"/>
          </a:xfrm>
          <a:prstGeom prst="rect">
            <a:avLst/>
          </a:prstGeom>
          <a:noFill/>
        </p:spPr>
        <p:txBody>
          <a:bodyPr wrap="none" rtlCol="0">
            <a:spAutoFit/>
          </a:bodyPr>
          <a:lstStyle/>
          <a:p>
            <a:r>
              <a:rPr lang="en-PT" sz="2400" dirty="0">
                <a:solidFill>
                  <a:schemeClr val="bg1"/>
                </a:solidFill>
              </a:rPr>
              <a:t>Problem</a:t>
            </a:r>
          </a:p>
        </p:txBody>
      </p:sp>
      <p:cxnSp>
        <p:nvCxnSpPr>
          <p:cNvPr id="6" name="Straight Connector 5">
            <a:extLst>
              <a:ext uri="{FF2B5EF4-FFF2-40B4-BE49-F238E27FC236}">
                <a16:creationId xmlns:a16="http://schemas.microsoft.com/office/drawing/2014/main" id="{E6F851F9-EF8C-9248-A22B-99EB4A7BC006}"/>
              </a:ext>
            </a:extLst>
          </p:cNvPr>
          <p:cNvCxnSpPr>
            <a:cxnSpLocks/>
          </p:cNvCxnSpPr>
          <p:nvPr/>
        </p:nvCxnSpPr>
        <p:spPr>
          <a:xfrm>
            <a:off x="5121965" y="2573252"/>
            <a:ext cx="0" cy="404620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C7B2027E-F8E6-B345-BE9B-1DA677763ADD}"/>
              </a:ext>
            </a:extLst>
          </p:cNvPr>
          <p:cNvSpPr txBox="1"/>
          <p:nvPr/>
        </p:nvSpPr>
        <p:spPr>
          <a:xfrm>
            <a:off x="5753409" y="2378641"/>
            <a:ext cx="2728632" cy="461665"/>
          </a:xfrm>
          <a:prstGeom prst="rect">
            <a:avLst/>
          </a:prstGeom>
          <a:noFill/>
        </p:spPr>
        <p:txBody>
          <a:bodyPr wrap="none" rtlCol="0">
            <a:spAutoFit/>
          </a:bodyPr>
          <a:lstStyle/>
          <a:p>
            <a:r>
              <a:rPr lang="en-PT" sz="2400" dirty="0">
                <a:solidFill>
                  <a:schemeClr val="bg1"/>
                </a:solidFill>
              </a:rPr>
              <a:t>Adversary Model</a:t>
            </a:r>
          </a:p>
        </p:txBody>
      </p:sp>
      <p:sp>
        <p:nvSpPr>
          <p:cNvPr id="10" name="TextBox 9">
            <a:extLst>
              <a:ext uri="{FF2B5EF4-FFF2-40B4-BE49-F238E27FC236}">
                <a16:creationId xmlns:a16="http://schemas.microsoft.com/office/drawing/2014/main" id="{5405E976-A4EF-0847-9632-1BAB3C9C9C0C}"/>
              </a:ext>
            </a:extLst>
          </p:cNvPr>
          <p:cNvSpPr txBox="1"/>
          <p:nvPr/>
        </p:nvSpPr>
        <p:spPr>
          <a:xfrm>
            <a:off x="1236853" y="3558856"/>
            <a:ext cx="1741182" cy="369332"/>
          </a:xfrm>
          <a:prstGeom prst="rect">
            <a:avLst/>
          </a:prstGeom>
          <a:noFill/>
        </p:spPr>
        <p:txBody>
          <a:bodyPr wrap="none" rtlCol="0">
            <a:spAutoFit/>
          </a:bodyPr>
          <a:lstStyle/>
          <a:p>
            <a:r>
              <a:rPr lang="en-PT" dirty="0">
                <a:solidFill>
                  <a:schemeClr val="bg1"/>
                </a:solidFill>
              </a:rPr>
              <a:t>Insider Threats</a:t>
            </a:r>
          </a:p>
        </p:txBody>
      </p:sp>
      <p:sp>
        <p:nvSpPr>
          <p:cNvPr id="11" name="Rectangle 10">
            <a:extLst>
              <a:ext uri="{FF2B5EF4-FFF2-40B4-BE49-F238E27FC236}">
                <a16:creationId xmlns:a16="http://schemas.microsoft.com/office/drawing/2014/main" id="{68878A2F-A94E-D046-904D-118F832F2068}"/>
              </a:ext>
            </a:extLst>
          </p:cNvPr>
          <p:cNvSpPr/>
          <p:nvPr/>
        </p:nvSpPr>
        <p:spPr>
          <a:xfrm>
            <a:off x="5753409" y="3420357"/>
            <a:ext cx="6096000" cy="646331"/>
          </a:xfrm>
          <a:prstGeom prst="rect">
            <a:avLst/>
          </a:prstGeom>
        </p:spPr>
        <p:txBody>
          <a:bodyPr>
            <a:spAutoFit/>
          </a:bodyPr>
          <a:lstStyle/>
          <a:p>
            <a:r>
              <a:rPr lang="en-GB" dirty="0">
                <a:solidFill>
                  <a:schemeClr val="bg1"/>
                </a:solidFill>
              </a:rPr>
              <a:t>Honest but Curious model, negligent employee, exploited employee, malicious insiders</a:t>
            </a:r>
            <a:endParaRPr lang="en-PT" dirty="0">
              <a:solidFill>
                <a:schemeClr val="bg1"/>
              </a:solidFill>
            </a:endParaRPr>
          </a:p>
        </p:txBody>
      </p:sp>
      <p:sp>
        <p:nvSpPr>
          <p:cNvPr id="12" name="TextBox 11">
            <a:extLst>
              <a:ext uri="{FF2B5EF4-FFF2-40B4-BE49-F238E27FC236}">
                <a16:creationId xmlns:a16="http://schemas.microsoft.com/office/drawing/2014/main" id="{BBEF81F9-DC67-0743-929B-806DF831D84B}"/>
              </a:ext>
            </a:extLst>
          </p:cNvPr>
          <p:cNvSpPr txBox="1"/>
          <p:nvPr/>
        </p:nvSpPr>
        <p:spPr>
          <a:xfrm>
            <a:off x="1236853" y="4790548"/>
            <a:ext cx="3587842" cy="369332"/>
          </a:xfrm>
          <a:prstGeom prst="rect">
            <a:avLst/>
          </a:prstGeom>
          <a:noFill/>
        </p:spPr>
        <p:txBody>
          <a:bodyPr wrap="none" rtlCol="0">
            <a:spAutoFit/>
          </a:bodyPr>
          <a:lstStyle/>
          <a:p>
            <a:r>
              <a:rPr lang="en-PT" dirty="0">
                <a:solidFill>
                  <a:schemeClr val="bg1"/>
                </a:solidFill>
              </a:rPr>
              <a:t>Large trusted Computing Base</a:t>
            </a:r>
          </a:p>
        </p:txBody>
      </p:sp>
      <p:sp>
        <p:nvSpPr>
          <p:cNvPr id="13" name="TextBox 12">
            <a:extLst>
              <a:ext uri="{FF2B5EF4-FFF2-40B4-BE49-F238E27FC236}">
                <a16:creationId xmlns:a16="http://schemas.microsoft.com/office/drawing/2014/main" id="{7E53C732-4B8E-664C-A7CB-857F45B53106}"/>
              </a:ext>
            </a:extLst>
          </p:cNvPr>
          <p:cNvSpPr txBox="1"/>
          <p:nvPr/>
        </p:nvSpPr>
        <p:spPr>
          <a:xfrm>
            <a:off x="1236853" y="5948906"/>
            <a:ext cx="2866490" cy="369332"/>
          </a:xfrm>
          <a:prstGeom prst="rect">
            <a:avLst/>
          </a:prstGeom>
          <a:noFill/>
        </p:spPr>
        <p:txBody>
          <a:bodyPr wrap="none" rtlCol="0">
            <a:spAutoFit/>
          </a:bodyPr>
          <a:lstStyle/>
          <a:p>
            <a:r>
              <a:rPr lang="en-PT" dirty="0">
                <a:solidFill>
                  <a:schemeClr val="bg1"/>
                </a:solidFill>
              </a:rPr>
              <a:t>Performance vs Security</a:t>
            </a:r>
          </a:p>
        </p:txBody>
      </p:sp>
      <p:sp>
        <p:nvSpPr>
          <p:cNvPr id="14" name="TextBox 13">
            <a:extLst>
              <a:ext uri="{FF2B5EF4-FFF2-40B4-BE49-F238E27FC236}">
                <a16:creationId xmlns:a16="http://schemas.microsoft.com/office/drawing/2014/main" id="{2BB7911F-3028-614D-BC8B-B9653AC6F8DA}"/>
              </a:ext>
            </a:extLst>
          </p:cNvPr>
          <p:cNvSpPr txBox="1"/>
          <p:nvPr/>
        </p:nvSpPr>
        <p:spPr>
          <a:xfrm>
            <a:off x="5753409" y="4458831"/>
            <a:ext cx="5667120" cy="1200329"/>
          </a:xfrm>
          <a:prstGeom prst="rect">
            <a:avLst/>
          </a:prstGeom>
          <a:noFill/>
        </p:spPr>
        <p:txBody>
          <a:bodyPr wrap="square" rtlCol="0">
            <a:spAutoFit/>
          </a:bodyPr>
          <a:lstStyle/>
          <a:p>
            <a:r>
              <a:rPr lang="en-GB" dirty="0">
                <a:solidFill>
                  <a:schemeClr val="bg1"/>
                </a:solidFill>
              </a:rPr>
              <a:t>Attacker capable of compromising the system through another application installed on the same system or malicious code existent or injected in the OS or OS hypervisor layers </a:t>
            </a:r>
            <a:endParaRPr lang="en-GB" dirty="0">
              <a:solidFill>
                <a:schemeClr val="bg1"/>
              </a:solidFill>
              <a:effectLst/>
            </a:endParaRPr>
          </a:p>
        </p:txBody>
      </p:sp>
      <p:cxnSp>
        <p:nvCxnSpPr>
          <p:cNvPr id="15" name="Straight Connector 14">
            <a:extLst>
              <a:ext uri="{FF2B5EF4-FFF2-40B4-BE49-F238E27FC236}">
                <a16:creationId xmlns:a16="http://schemas.microsoft.com/office/drawing/2014/main" id="{A4A144CA-7D5F-A142-864C-860AECE23AC5}"/>
              </a:ext>
            </a:extLst>
          </p:cNvPr>
          <p:cNvCxnSpPr>
            <a:cxnSpLocks/>
          </p:cNvCxnSpPr>
          <p:nvPr/>
        </p:nvCxnSpPr>
        <p:spPr>
          <a:xfrm>
            <a:off x="795130" y="3001617"/>
            <a:ext cx="1075414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1F46046E-FAD6-CD48-9EAF-29E4072C8FB6}"/>
              </a:ext>
            </a:extLst>
          </p:cNvPr>
          <p:cNvSpPr txBox="1"/>
          <p:nvPr/>
        </p:nvSpPr>
        <p:spPr>
          <a:xfrm>
            <a:off x="5753409" y="5948906"/>
            <a:ext cx="4940776" cy="369332"/>
          </a:xfrm>
          <a:prstGeom prst="rect">
            <a:avLst/>
          </a:prstGeom>
          <a:noFill/>
        </p:spPr>
        <p:txBody>
          <a:bodyPr wrap="none" rtlCol="0">
            <a:spAutoFit/>
          </a:bodyPr>
          <a:lstStyle/>
          <a:p>
            <a:r>
              <a:rPr lang="en-PT" dirty="0">
                <a:solidFill>
                  <a:schemeClr val="bg1"/>
                </a:solidFill>
              </a:rPr>
              <a:t>Secure Memory and Encrypted File System</a:t>
            </a:r>
          </a:p>
        </p:txBody>
      </p:sp>
      <p:sp>
        <p:nvSpPr>
          <p:cNvPr id="8" name="Slide Number Placeholder 7">
            <a:extLst>
              <a:ext uri="{FF2B5EF4-FFF2-40B4-BE49-F238E27FC236}">
                <a16:creationId xmlns:a16="http://schemas.microsoft.com/office/drawing/2014/main" id="{CD5C4167-E7C0-2142-BC37-008C850E69DC}"/>
              </a:ext>
            </a:extLst>
          </p:cNvPr>
          <p:cNvSpPr>
            <a:spLocks noGrp="1"/>
          </p:cNvSpPr>
          <p:nvPr>
            <p:ph type="sldNum" sz="quarter" idx="12"/>
          </p:nvPr>
        </p:nvSpPr>
        <p:spPr/>
        <p:txBody>
          <a:bodyPr/>
          <a:lstStyle/>
          <a:p>
            <a:fld id="{A9135C31-6AD0-CA46-9D97-A5A6BD1305E0}" type="slidenum">
              <a:rPr lang="pt-PT" smtClean="0"/>
              <a:t>45</a:t>
            </a:fld>
            <a:endParaRPr lang="pt-PT"/>
          </a:p>
        </p:txBody>
      </p:sp>
    </p:spTree>
    <p:extLst>
      <p:ext uri="{BB962C8B-B14F-4D97-AF65-F5344CB8AC3E}">
        <p14:creationId xmlns:p14="http://schemas.microsoft.com/office/powerpoint/2010/main" val="318428572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700E860-BE6C-C149-891C-4D7E0A3D9B38}"/>
              </a:ext>
            </a:extLst>
          </p:cNvPr>
          <p:cNvSpPr>
            <a:spLocks noGrp="1"/>
          </p:cNvSpPr>
          <p:nvPr>
            <p:ph type="title"/>
          </p:nvPr>
        </p:nvSpPr>
        <p:spPr>
          <a:xfrm>
            <a:off x="4379976" y="452842"/>
            <a:ext cx="6976872" cy="1261872"/>
          </a:xfrm>
        </p:spPr>
        <p:txBody>
          <a:bodyPr vert="horz" lIns="91440" tIns="45720" rIns="91440" bIns="45720" rtlCol="0" anchor="ctr">
            <a:normAutofit fontScale="90000"/>
          </a:bodyPr>
          <a:lstStyle/>
          <a:p>
            <a:r>
              <a:rPr lang="en-US" sz="4800" dirty="0">
                <a:solidFill>
                  <a:schemeClr val="tx1"/>
                </a:solidFill>
                <a:cs typeface="Arial" panose="020B0604020202020204" pitchFamily="34" charset="0"/>
              </a:rPr>
              <a:t>Problem / Threat Model</a:t>
            </a:r>
            <a:endParaRPr lang="en-US" sz="4800" kern="1200" dirty="0">
              <a:solidFill>
                <a:schemeClr val="tx1"/>
              </a:solidFill>
              <a:cs typeface="Arial" panose="020B0604020202020204" pitchFamily="34" charset="0"/>
            </a:endParaRPr>
          </a:p>
        </p:txBody>
      </p:sp>
      <p:sp>
        <p:nvSpPr>
          <p:cNvPr id="4" name="TextBox 3">
            <a:extLst>
              <a:ext uri="{FF2B5EF4-FFF2-40B4-BE49-F238E27FC236}">
                <a16:creationId xmlns:a16="http://schemas.microsoft.com/office/drawing/2014/main" id="{9FDBAC92-C4DA-BF49-B1C5-EB5B64D8A87B}"/>
              </a:ext>
            </a:extLst>
          </p:cNvPr>
          <p:cNvSpPr txBox="1"/>
          <p:nvPr/>
        </p:nvSpPr>
        <p:spPr>
          <a:xfrm>
            <a:off x="189195" y="452842"/>
            <a:ext cx="3541558" cy="1261872"/>
          </a:xfrm>
          <a:prstGeom prst="rect">
            <a:avLst/>
          </a:prstGeom>
          <a:ln>
            <a:noFill/>
          </a:ln>
        </p:spPr>
        <p:txBody>
          <a:bodyPr vert="horz" lIns="91440" tIns="45720" rIns="91440" bIns="45720" rtlCol="0" anchor="ctr">
            <a:normAutofit/>
          </a:bodyPr>
          <a:lstStyle/>
          <a:p>
            <a:pPr algn="r">
              <a:lnSpc>
                <a:spcPct val="90000"/>
              </a:lnSpc>
              <a:spcBef>
                <a:spcPts val="1000"/>
              </a:spcBef>
            </a:pPr>
            <a:r>
              <a:rPr lang="en-US" sz="2000" kern="1200" dirty="0">
                <a:latin typeface="+mn-lt"/>
                <a:ea typeface="+mn-ea"/>
                <a:cs typeface="+mn-cs"/>
              </a:rPr>
              <a:t>Problem and Contributions</a:t>
            </a:r>
          </a:p>
        </p:txBody>
      </p:sp>
      <p:cxnSp>
        <p:nvCxnSpPr>
          <p:cNvPr id="5" name="Straight Connector 4">
            <a:extLst>
              <a:ext uri="{FF2B5EF4-FFF2-40B4-BE49-F238E27FC236}">
                <a16:creationId xmlns:a16="http://schemas.microsoft.com/office/drawing/2014/main" id="{B5AFE14D-520C-BE42-9378-5586E93D1550}"/>
              </a:ext>
            </a:extLst>
          </p:cNvPr>
          <p:cNvCxnSpPr/>
          <p:nvPr/>
        </p:nvCxnSpPr>
        <p:spPr>
          <a:xfrm>
            <a:off x="4059936" y="623740"/>
            <a:ext cx="0" cy="914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D26C1B7C-8134-B341-98E1-5C6E59A86CD6}"/>
              </a:ext>
            </a:extLst>
          </p:cNvPr>
          <p:cNvSpPr txBox="1"/>
          <p:nvPr/>
        </p:nvSpPr>
        <p:spPr>
          <a:xfrm>
            <a:off x="1194489" y="2521131"/>
            <a:ext cx="1739579" cy="369332"/>
          </a:xfrm>
          <a:prstGeom prst="rect">
            <a:avLst/>
          </a:prstGeom>
          <a:noFill/>
        </p:spPr>
        <p:txBody>
          <a:bodyPr wrap="none" rtlCol="0">
            <a:spAutoFit/>
          </a:bodyPr>
          <a:lstStyle/>
          <a:p>
            <a:r>
              <a:rPr lang="en-PT" dirty="0">
                <a:solidFill>
                  <a:schemeClr val="bg1"/>
                </a:solidFill>
              </a:rPr>
              <a:t>Direct attacks</a:t>
            </a:r>
          </a:p>
        </p:txBody>
      </p:sp>
      <p:sp>
        <p:nvSpPr>
          <p:cNvPr id="16" name="TextBox 15">
            <a:extLst>
              <a:ext uri="{FF2B5EF4-FFF2-40B4-BE49-F238E27FC236}">
                <a16:creationId xmlns:a16="http://schemas.microsoft.com/office/drawing/2014/main" id="{859A89E2-0EBA-084C-9C71-9B8B0B05258D}"/>
              </a:ext>
            </a:extLst>
          </p:cNvPr>
          <p:cNvSpPr txBox="1"/>
          <p:nvPr/>
        </p:nvSpPr>
        <p:spPr>
          <a:xfrm>
            <a:off x="8348580" y="2521131"/>
            <a:ext cx="2018501" cy="369332"/>
          </a:xfrm>
          <a:prstGeom prst="rect">
            <a:avLst/>
          </a:prstGeom>
          <a:noFill/>
        </p:spPr>
        <p:txBody>
          <a:bodyPr wrap="none" rtlCol="0">
            <a:spAutoFit/>
          </a:bodyPr>
          <a:lstStyle/>
          <a:p>
            <a:r>
              <a:rPr lang="en-PT" dirty="0">
                <a:solidFill>
                  <a:schemeClr val="bg1"/>
                </a:solidFill>
              </a:rPr>
              <a:t>Undirect attacks</a:t>
            </a:r>
          </a:p>
        </p:txBody>
      </p:sp>
      <p:sp>
        <p:nvSpPr>
          <p:cNvPr id="8" name="TextBox 7">
            <a:extLst>
              <a:ext uri="{FF2B5EF4-FFF2-40B4-BE49-F238E27FC236}">
                <a16:creationId xmlns:a16="http://schemas.microsoft.com/office/drawing/2014/main" id="{ED2F0EA6-B994-0644-8CC1-92971AD2CDC8}"/>
              </a:ext>
            </a:extLst>
          </p:cNvPr>
          <p:cNvSpPr txBox="1"/>
          <p:nvPr/>
        </p:nvSpPr>
        <p:spPr>
          <a:xfrm>
            <a:off x="189195" y="4078706"/>
            <a:ext cx="3701654" cy="2031325"/>
          </a:xfrm>
          <a:prstGeom prst="rect">
            <a:avLst/>
          </a:prstGeom>
          <a:noFill/>
        </p:spPr>
        <p:txBody>
          <a:bodyPr wrap="none" rtlCol="0">
            <a:spAutoFit/>
          </a:bodyPr>
          <a:lstStyle/>
          <a:p>
            <a:r>
              <a:rPr lang="en-PT" dirty="0">
                <a:solidFill>
                  <a:schemeClr val="bg1"/>
                </a:solidFill>
              </a:rPr>
              <a:t>Internal:</a:t>
            </a:r>
          </a:p>
          <a:p>
            <a:endParaRPr lang="en-PT" dirty="0">
              <a:solidFill>
                <a:schemeClr val="bg1"/>
              </a:solidFill>
            </a:endParaRPr>
          </a:p>
          <a:p>
            <a:r>
              <a:rPr lang="en-PT" dirty="0">
                <a:solidFill>
                  <a:schemeClr val="bg1"/>
                </a:solidFill>
              </a:rPr>
              <a:t>Physical Access</a:t>
            </a:r>
          </a:p>
          <a:p>
            <a:r>
              <a:rPr lang="en-PT" dirty="0">
                <a:solidFill>
                  <a:schemeClr val="bg1"/>
                </a:solidFill>
              </a:rPr>
              <a:t>Memory Monitorization</a:t>
            </a:r>
          </a:p>
          <a:p>
            <a:endParaRPr lang="en-PT" dirty="0">
              <a:solidFill>
                <a:schemeClr val="bg1"/>
              </a:solidFill>
            </a:endParaRPr>
          </a:p>
          <a:p>
            <a:r>
              <a:rPr lang="en-GB" dirty="0">
                <a:solidFill>
                  <a:schemeClr val="bg1"/>
                </a:solidFill>
              </a:rPr>
              <a:t>b</a:t>
            </a:r>
            <a:r>
              <a:rPr lang="en-PT" dirty="0">
                <a:solidFill>
                  <a:schemeClr val="bg1"/>
                </a:solidFill>
              </a:rPr>
              <a:t>y Exploited/Balckmailed Func.</a:t>
            </a:r>
          </a:p>
          <a:p>
            <a:r>
              <a:rPr lang="en-PT" dirty="0">
                <a:solidFill>
                  <a:schemeClr val="bg1"/>
                </a:solidFill>
              </a:rPr>
              <a:t>Breaking confidentiality</a:t>
            </a:r>
          </a:p>
        </p:txBody>
      </p:sp>
      <p:sp>
        <p:nvSpPr>
          <p:cNvPr id="17" name="TextBox 16">
            <a:extLst>
              <a:ext uri="{FF2B5EF4-FFF2-40B4-BE49-F238E27FC236}">
                <a16:creationId xmlns:a16="http://schemas.microsoft.com/office/drawing/2014/main" id="{3E78DB6C-D8AA-384D-A6EE-4C63A75765C8}"/>
              </a:ext>
            </a:extLst>
          </p:cNvPr>
          <p:cNvSpPr txBox="1"/>
          <p:nvPr/>
        </p:nvSpPr>
        <p:spPr>
          <a:xfrm>
            <a:off x="4088719" y="4078706"/>
            <a:ext cx="2007281" cy="1200329"/>
          </a:xfrm>
          <a:prstGeom prst="rect">
            <a:avLst/>
          </a:prstGeom>
          <a:noFill/>
        </p:spPr>
        <p:txBody>
          <a:bodyPr wrap="none" rtlCol="0">
            <a:spAutoFit/>
          </a:bodyPr>
          <a:lstStyle/>
          <a:p>
            <a:r>
              <a:rPr lang="en-PT" dirty="0">
                <a:solidFill>
                  <a:schemeClr val="bg1"/>
                </a:solidFill>
              </a:rPr>
              <a:t>External:</a:t>
            </a:r>
          </a:p>
          <a:p>
            <a:endParaRPr lang="en-PT" dirty="0">
              <a:solidFill>
                <a:schemeClr val="bg1"/>
              </a:solidFill>
            </a:endParaRPr>
          </a:p>
          <a:p>
            <a:r>
              <a:rPr lang="en-PT" dirty="0">
                <a:solidFill>
                  <a:schemeClr val="bg1"/>
                </a:solidFill>
              </a:rPr>
              <a:t>Communication</a:t>
            </a:r>
          </a:p>
          <a:p>
            <a:r>
              <a:rPr lang="en-PT" dirty="0">
                <a:solidFill>
                  <a:schemeClr val="bg1"/>
                </a:solidFill>
              </a:rPr>
              <a:t>Data in transit</a:t>
            </a:r>
          </a:p>
        </p:txBody>
      </p:sp>
      <p:sp>
        <p:nvSpPr>
          <p:cNvPr id="21" name="TextBox 20">
            <a:extLst>
              <a:ext uri="{FF2B5EF4-FFF2-40B4-BE49-F238E27FC236}">
                <a16:creationId xmlns:a16="http://schemas.microsoft.com/office/drawing/2014/main" id="{48ED1E98-A772-7B4F-8C56-5E79546B7786}"/>
              </a:ext>
            </a:extLst>
          </p:cNvPr>
          <p:cNvSpPr txBox="1"/>
          <p:nvPr/>
        </p:nvSpPr>
        <p:spPr>
          <a:xfrm>
            <a:off x="7230981" y="4078707"/>
            <a:ext cx="4793300" cy="923330"/>
          </a:xfrm>
          <a:prstGeom prst="rect">
            <a:avLst/>
          </a:prstGeom>
          <a:noFill/>
        </p:spPr>
        <p:txBody>
          <a:bodyPr wrap="none" rtlCol="0">
            <a:spAutoFit/>
          </a:bodyPr>
          <a:lstStyle/>
          <a:p>
            <a:r>
              <a:rPr lang="en-PT" dirty="0">
                <a:solidFill>
                  <a:schemeClr val="bg1"/>
                </a:solidFill>
              </a:rPr>
              <a:t>Exploited/Buggy external software</a:t>
            </a:r>
          </a:p>
          <a:p>
            <a:r>
              <a:rPr lang="en-PT" dirty="0">
                <a:solidFill>
                  <a:schemeClr val="bg1"/>
                </a:solidFill>
              </a:rPr>
              <a:t>Beeing OS, hypervisor or even other apps</a:t>
            </a:r>
          </a:p>
          <a:p>
            <a:r>
              <a:rPr lang="en-GB" dirty="0">
                <a:solidFill>
                  <a:schemeClr val="bg1"/>
                </a:solidFill>
              </a:rPr>
              <a:t>I</a:t>
            </a:r>
            <a:r>
              <a:rPr lang="en-PT" dirty="0">
                <a:solidFill>
                  <a:schemeClr val="bg1"/>
                </a:solidFill>
              </a:rPr>
              <a:t>nstalled on the same physical machine</a:t>
            </a:r>
          </a:p>
        </p:txBody>
      </p:sp>
      <p:sp>
        <p:nvSpPr>
          <p:cNvPr id="6" name="Slide Number Placeholder 5">
            <a:extLst>
              <a:ext uri="{FF2B5EF4-FFF2-40B4-BE49-F238E27FC236}">
                <a16:creationId xmlns:a16="http://schemas.microsoft.com/office/drawing/2014/main" id="{55D1C32C-BA43-E04F-8342-59C27A271E48}"/>
              </a:ext>
            </a:extLst>
          </p:cNvPr>
          <p:cNvSpPr>
            <a:spLocks noGrp="1"/>
          </p:cNvSpPr>
          <p:nvPr>
            <p:ph type="sldNum" sz="quarter" idx="12"/>
          </p:nvPr>
        </p:nvSpPr>
        <p:spPr/>
        <p:txBody>
          <a:bodyPr/>
          <a:lstStyle/>
          <a:p>
            <a:fld id="{A9135C31-6AD0-CA46-9D97-A5A6BD1305E0}" type="slidenum">
              <a:rPr lang="pt-PT" smtClean="0"/>
              <a:t>46</a:t>
            </a:fld>
            <a:endParaRPr lang="pt-PT"/>
          </a:p>
        </p:txBody>
      </p:sp>
    </p:spTree>
    <p:extLst>
      <p:ext uri="{BB962C8B-B14F-4D97-AF65-F5344CB8AC3E}">
        <p14:creationId xmlns:p14="http://schemas.microsoft.com/office/powerpoint/2010/main" val="111425706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4" name="Rounded Rectangle 33">
            <a:extLst>
              <a:ext uri="{FF2B5EF4-FFF2-40B4-BE49-F238E27FC236}">
                <a16:creationId xmlns:a16="http://schemas.microsoft.com/office/drawing/2014/main" id="{952D4B31-8035-B94B-822E-09F2FFCA0847}"/>
              </a:ext>
            </a:extLst>
          </p:cNvPr>
          <p:cNvSpPr/>
          <p:nvPr/>
        </p:nvSpPr>
        <p:spPr>
          <a:xfrm>
            <a:off x="9054194" y="2475741"/>
            <a:ext cx="2028048" cy="929540"/>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PT"/>
          </a:p>
        </p:txBody>
      </p:sp>
      <p:sp>
        <p:nvSpPr>
          <p:cNvPr id="3" name="Title 1">
            <a:extLst>
              <a:ext uri="{FF2B5EF4-FFF2-40B4-BE49-F238E27FC236}">
                <a16:creationId xmlns:a16="http://schemas.microsoft.com/office/drawing/2014/main" id="{2700E860-BE6C-C149-891C-4D7E0A3D9B38}"/>
              </a:ext>
            </a:extLst>
          </p:cNvPr>
          <p:cNvSpPr>
            <a:spLocks noGrp="1"/>
          </p:cNvSpPr>
          <p:nvPr>
            <p:ph type="title"/>
          </p:nvPr>
        </p:nvSpPr>
        <p:spPr>
          <a:xfrm>
            <a:off x="4379976" y="452842"/>
            <a:ext cx="6976872" cy="1261872"/>
          </a:xfrm>
        </p:spPr>
        <p:txBody>
          <a:bodyPr vert="horz" lIns="91440" tIns="45720" rIns="91440" bIns="45720" rtlCol="0" anchor="ctr">
            <a:normAutofit fontScale="90000"/>
          </a:bodyPr>
          <a:lstStyle/>
          <a:p>
            <a:r>
              <a:rPr lang="en-US" sz="4800" dirty="0">
                <a:solidFill>
                  <a:schemeClr val="tx1"/>
                </a:solidFill>
                <a:cs typeface="Arial" panose="020B0604020202020204" pitchFamily="34" charset="0"/>
              </a:rPr>
              <a:t>Problem / Threat Model</a:t>
            </a:r>
            <a:endParaRPr lang="en-US" sz="4800" kern="1200" dirty="0">
              <a:solidFill>
                <a:schemeClr val="tx1"/>
              </a:solidFill>
              <a:cs typeface="Arial" panose="020B0604020202020204" pitchFamily="34" charset="0"/>
            </a:endParaRPr>
          </a:p>
        </p:txBody>
      </p:sp>
      <p:sp>
        <p:nvSpPr>
          <p:cNvPr id="4" name="TextBox 3">
            <a:extLst>
              <a:ext uri="{FF2B5EF4-FFF2-40B4-BE49-F238E27FC236}">
                <a16:creationId xmlns:a16="http://schemas.microsoft.com/office/drawing/2014/main" id="{9FDBAC92-C4DA-BF49-B1C5-EB5B64D8A87B}"/>
              </a:ext>
            </a:extLst>
          </p:cNvPr>
          <p:cNvSpPr txBox="1"/>
          <p:nvPr/>
        </p:nvSpPr>
        <p:spPr>
          <a:xfrm>
            <a:off x="189195" y="452842"/>
            <a:ext cx="3541558" cy="1261872"/>
          </a:xfrm>
          <a:prstGeom prst="rect">
            <a:avLst/>
          </a:prstGeom>
          <a:ln>
            <a:noFill/>
          </a:ln>
        </p:spPr>
        <p:txBody>
          <a:bodyPr vert="horz" lIns="91440" tIns="45720" rIns="91440" bIns="45720" rtlCol="0" anchor="ctr">
            <a:normAutofit/>
          </a:bodyPr>
          <a:lstStyle/>
          <a:p>
            <a:pPr algn="r">
              <a:lnSpc>
                <a:spcPct val="90000"/>
              </a:lnSpc>
              <a:spcBef>
                <a:spcPts val="1000"/>
              </a:spcBef>
            </a:pPr>
            <a:r>
              <a:rPr lang="en-US" sz="2000" kern="1200" dirty="0">
                <a:latin typeface="+mn-lt"/>
                <a:ea typeface="+mn-ea"/>
                <a:cs typeface="+mn-cs"/>
              </a:rPr>
              <a:t>Problem and Contributions</a:t>
            </a:r>
          </a:p>
        </p:txBody>
      </p:sp>
      <p:cxnSp>
        <p:nvCxnSpPr>
          <p:cNvPr id="5" name="Straight Connector 4">
            <a:extLst>
              <a:ext uri="{FF2B5EF4-FFF2-40B4-BE49-F238E27FC236}">
                <a16:creationId xmlns:a16="http://schemas.microsoft.com/office/drawing/2014/main" id="{B5AFE14D-520C-BE42-9378-5586E93D1550}"/>
              </a:ext>
            </a:extLst>
          </p:cNvPr>
          <p:cNvCxnSpPr/>
          <p:nvPr/>
        </p:nvCxnSpPr>
        <p:spPr>
          <a:xfrm>
            <a:off x="4059936" y="623740"/>
            <a:ext cx="0" cy="914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10" name="Graphic 9" descr="Server outline">
            <a:extLst>
              <a:ext uri="{FF2B5EF4-FFF2-40B4-BE49-F238E27FC236}">
                <a16:creationId xmlns:a16="http://schemas.microsoft.com/office/drawing/2014/main" id="{A86400C1-FB30-CA44-8087-A12DA1959C0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917226" y="5490758"/>
            <a:ext cx="914400" cy="914400"/>
          </a:xfrm>
          <a:prstGeom prst="rect">
            <a:avLst/>
          </a:prstGeom>
        </p:spPr>
      </p:pic>
      <p:sp>
        <p:nvSpPr>
          <p:cNvPr id="11" name="Rounded Rectangle 10">
            <a:extLst>
              <a:ext uri="{FF2B5EF4-FFF2-40B4-BE49-F238E27FC236}">
                <a16:creationId xmlns:a16="http://schemas.microsoft.com/office/drawing/2014/main" id="{D0974D74-87B5-6744-84FD-56F73C57D2DF}"/>
              </a:ext>
            </a:extLst>
          </p:cNvPr>
          <p:cNvSpPr/>
          <p:nvPr/>
        </p:nvSpPr>
        <p:spPr>
          <a:xfrm>
            <a:off x="5060731" y="2144110"/>
            <a:ext cx="6605752" cy="4430111"/>
          </a:xfrm>
          <a:prstGeom prst="roundRect">
            <a:avLst/>
          </a:prstGeom>
          <a:noFill/>
          <a:ln w="381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PT"/>
          </a:p>
        </p:txBody>
      </p:sp>
      <p:pic>
        <p:nvPicPr>
          <p:cNvPr id="13" name="Graphic 12" descr="Server outline">
            <a:extLst>
              <a:ext uri="{FF2B5EF4-FFF2-40B4-BE49-F238E27FC236}">
                <a16:creationId xmlns:a16="http://schemas.microsoft.com/office/drawing/2014/main" id="{01702DA4-D632-C14D-92A1-112A50585E2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253655" y="5490758"/>
            <a:ext cx="914400" cy="914400"/>
          </a:xfrm>
          <a:prstGeom prst="rect">
            <a:avLst/>
          </a:prstGeom>
        </p:spPr>
      </p:pic>
      <p:pic>
        <p:nvPicPr>
          <p:cNvPr id="15" name="Graphic 14" descr="Server outline">
            <a:extLst>
              <a:ext uri="{FF2B5EF4-FFF2-40B4-BE49-F238E27FC236}">
                <a16:creationId xmlns:a16="http://schemas.microsoft.com/office/drawing/2014/main" id="{9DFB2EF3-5554-1647-B731-3864D5DC189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80797" y="5490758"/>
            <a:ext cx="914400" cy="914400"/>
          </a:xfrm>
          <a:prstGeom prst="rect">
            <a:avLst/>
          </a:prstGeom>
        </p:spPr>
      </p:pic>
      <p:pic>
        <p:nvPicPr>
          <p:cNvPr id="19" name="Graphic 18" descr="Devil face with solid fill with solid fill">
            <a:extLst>
              <a:ext uri="{FF2B5EF4-FFF2-40B4-BE49-F238E27FC236}">
                <a16:creationId xmlns:a16="http://schemas.microsoft.com/office/drawing/2014/main" id="{B5CF5944-9BCE-7140-8060-544342D75A3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811612" y="5513552"/>
            <a:ext cx="914400" cy="914400"/>
          </a:xfrm>
          <a:prstGeom prst="rect">
            <a:avLst/>
          </a:prstGeom>
        </p:spPr>
      </p:pic>
      <p:cxnSp>
        <p:nvCxnSpPr>
          <p:cNvPr id="22" name="Straight Connector 21">
            <a:extLst>
              <a:ext uri="{FF2B5EF4-FFF2-40B4-BE49-F238E27FC236}">
                <a16:creationId xmlns:a16="http://schemas.microsoft.com/office/drawing/2014/main" id="{79EC8BCC-8E3B-1344-83BA-3B5E21F23B0F}"/>
              </a:ext>
            </a:extLst>
          </p:cNvPr>
          <p:cNvCxnSpPr>
            <a:cxnSpLocks/>
          </p:cNvCxnSpPr>
          <p:nvPr/>
        </p:nvCxnSpPr>
        <p:spPr>
          <a:xfrm>
            <a:off x="7340007" y="4726212"/>
            <a:ext cx="0" cy="78734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3" name="Left Bracket 22">
            <a:extLst>
              <a:ext uri="{FF2B5EF4-FFF2-40B4-BE49-F238E27FC236}">
                <a16:creationId xmlns:a16="http://schemas.microsoft.com/office/drawing/2014/main" id="{260867DC-F063-B944-9AF5-D273CB55151C}"/>
              </a:ext>
            </a:extLst>
          </p:cNvPr>
          <p:cNvSpPr/>
          <p:nvPr/>
        </p:nvSpPr>
        <p:spPr>
          <a:xfrm rot="16200000">
            <a:off x="8327829" y="1580221"/>
            <a:ext cx="176044" cy="6129897"/>
          </a:xfrm>
          <a:prstGeom prst="leftBracket">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PT"/>
          </a:p>
        </p:txBody>
      </p:sp>
      <p:sp>
        <p:nvSpPr>
          <p:cNvPr id="24" name="Rounded Rectangle 23">
            <a:extLst>
              <a:ext uri="{FF2B5EF4-FFF2-40B4-BE49-F238E27FC236}">
                <a16:creationId xmlns:a16="http://schemas.microsoft.com/office/drawing/2014/main" id="{DEB678A1-BBC6-724B-97AA-2699B2999E67}"/>
              </a:ext>
            </a:extLst>
          </p:cNvPr>
          <p:cNvSpPr/>
          <p:nvPr/>
        </p:nvSpPr>
        <p:spPr>
          <a:xfrm>
            <a:off x="5536011" y="2509594"/>
            <a:ext cx="2028048" cy="929540"/>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PT"/>
          </a:p>
        </p:txBody>
      </p:sp>
      <p:sp>
        <p:nvSpPr>
          <p:cNvPr id="25" name="TextBox 24">
            <a:extLst>
              <a:ext uri="{FF2B5EF4-FFF2-40B4-BE49-F238E27FC236}">
                <a16:creationId xmlns:a16="http://schemas.microsoft.com/office/drawing/2014/main" id="{D18CACC4-B176-5D45-89D8-B0E9CF3C8F7B}"/>
              </a:ext>
            </a:extLst>
          </p:cNvPr>
          <p:cNvSpPr txBox="1"/>
          <p:nvPr/>
        </p:nvSpPr>
        <p:spPr>
          <a:xfrm>
            <a:off x="6214847" y="2742102"/>
            <a:ext cx="670376" cy="369332"/>
          </a:xfrm>
          <a:prstGeom prst="rect">
            <a:avLst/>
          </a:prstGeom>
          <a:noFill/>
        </p:spPr>
        <p:txBody>
          <a:bodyPr wrap="none" rtlCol="0">
            <a:spAutoFit/>
          </a:bodyPr>
          <a:lstStyle/>
          <a:p>
            <a:r>
              <a:rPr lang="en-PT" dirty="0">
                <a:solidFill>
                  <a:schemeClr val="bg1"/>
                </a:solidFill>
              </a:rPr>
              <a:t>App</a:t>
            </a:r>
          </a:p>
        </p:txBody>
      </p:sp>
      <p:pic>
        <p:nvPicPr>
          <p:cNvPr id="29" name="Graphic 28" descr="Devil face with solid fill with solid fill">
            <a:extLst>
              <a:ext uri="{FF2B5EF4-FFF2-40B4-BE49-F238E27FC236}">
                <a16:creationId xmlns:a16="http://schemas.microsoft.com/office/drawing/2014/main" id="{8B15FE30-4545-3F4A-ACC7-4F324BF7FB1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081894" y="2701297"/>
            <a:ext cx="533117" cy="533117"/>
          </a:xfrm>
          <a:prstGeom prst="rect">
            <a:avLst/>
          </a:prstGeom>
        </p:spPr>
      </p:pic>
      <p:pic>
        <p:nvPicPr>
          <p:cNvPr id="31" name="Graphic 30" descr="Bug with solid fill">
            <a:extLst>
              <a:ext uri="{FF2B5EF4-FFF2-40B4-BE49-F238E27FC236}">
                <a16:creationId xmlns:a16="http://schemas.microsoft.com/office/drawing/2014/main" id="{8CDA8CD0-A60A-3C48-97E2-060B5332241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546669" y="2698598"/>
            <a:ext cx="533117" cy="533117"/>
          </a:xfrm>
          <a:prstGeom prst="rect">
            <a:avLst/>
          </a:prstGeom>
        </p:spPr>
      </p:pic>
      <p:sp>
        <p:nvSpPr>
          <p:cNvPr id="32" name="Rounded Rectangle 31">
            <a:extLst>
              <a:ext uri="{FF2B5EF4-FFF2-40B4-BE49-F238E27FC236}">
                <a16:creationId xmlns:a16="http://schemas.microsoft.com/office/drawing/2014/main" id="{DF6F9F7B-A8DF-D843-948B-D003F88E533B}"/>
              </a:ext>
            </a:extLst>
          </p:cNvPr>
          <p:cNvSpPr/>
          <p:nvPr/>
        </p:nvSpPr>
        <p:spPr>
          <a:xfrm>
            <a:off x="5535339" y="3490217"/>
            <a:ext cx="5580769" cy="875548"/>
          </a:xfrm>
          <a:prstGeom prst="roundRect">
            <a:avLst/>
          </a:prstGeom>
          <a:pattFill prst="pct60">
            <a:fgClr>
              <a:schemeClr val="accent1"/>
            </a:fgClr>
            <a:bgClr>
              <a:schemeClr val="accent2">
                <a:lumMod val="40000"/>
                <a:lumOff val="60000"/>
              </a:schemeClr>
            </a:bgClr>
          </a:patt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PT"/>
          </a:p>
        </p:txBody>
      </p:sp>
      <p:sp>
        <p:nvSpPr>
          <p:cNvPr id="33" name="TextBox 32">
            <a:extLst>
              <a:ext uri="{FF2B5EF4-FFF2-40B4-BE49-F238E27FC236}">
                <a16:creationId xmlns:a16="http://schemas.microsoft.com/office/drawing/2014/main" id="{B3FBB160-267A-344A-AAA4-1E8FD1BDC5B5}"/>
              </a:ext>
            </a:extLst>
          </p:cNvPr>
          <p:cNvSpPr txBox="1"/>
          <p:nvPr/>
        </p:nvSpPr>
        <p:spPr>
          <a:xfrm>
            <a:off x="7535495" y="3717299"/>
            <a:ext cx="1656223" cy="369332"/>
          </a:xfrm>
          <a:prstGeom prst="rect">
            <a:avLst/>
          </a:prstGeom>
          <a:noFill/>
        </p:spPr>
        <p:txBody>
          <a:bodyPr wrap="none" rtlCol="0">
            <a:spAutoFit/>
          </a:bodyPr>
          <a:lstStyle/>
          <a:p>
            <a:r>
              <a:rPr lang="en-PT" dirty="0">
                <a:solidFill>
                  <a:schemeClr val="bg1"/>
                </a:solidFill>
              </a:rPr>
              <a:t>Shared Stack</a:t>
            </a:r>
          </a:p>
        </p:txBody>
      </p:sp>
      <p:sp>
        <p:nvSpPr>
          <p:cNvPr id="35" name="TextBox 34">
            <a:extLst>
              <a:ext uri="{FF2B5EF4-FFF2-40B4-BE49-F238E27FC236}">
                <a16:creationId xmlns:a16="http://schemas.microsoft.com/office/drawing/2014/main" id="{C0822673-04B6-544F-816B-C09EACD68D32}"/>
              </a:ext>
            </a:extLst>
          </p:cNvPr>
          <p:cNvSpPr txBox="1"/>
          <p:nvPr/>
        </p:nvSpPr>
        <p:spPr>
          <a:xfrm>
            <a:off x="9745652" y="2755845"/>
            <a:ext cx="670376" cy="369332"/>
          </a:xfrm>
          <a:prstGeom prst="rect">
            <a:avLst/>
          </a:prstGeom>
          <a:noFill/>
        </p:spPr>
        <p:txBody>
          <a:bodyPr wrap="none" rtlCol="0">
            <a:spAutoFit/>
          </a:bodyPr>
          <a:lstStyle/>
          <a:p>
            <a:r>
              <a:rPr lang="en-PT" dirty="0">
                <a:solidFill>
                  <a:schemeClr val="bg1"/>
                </a:solidFill>
              </a:rPr>
              <a:t>App</a:t>
            </a:r>
          </a:p>
        </p:txBody>
      </p:sp>
      <p:sp>
        <p:nvSpPr>
          <p:cNvPr id="36" name="Left Arrow 35">
            <a:extLst>
              <a:ext uri="{FF2B5EF4-FFF2-40B4-BE49-F238E27FC236}">
                <a16:creationId xmlns:a16="http://schemas.microsoft.com/office/drawing/2014/main" id="{08917DD0-D39A-1A4C-8750-EDF5A8B038CF}"/>
              </a:ext>
            </a:extLst>
          </p:cNvPr>
          <p:cNvSpPr/>
          <p:nvPr/>
        </p:nvSpPr>
        <p:spPr>
          <a:xfrm>
            <a:off x="7694700" y="2721822"/>
            <a:ext cx="1127342" cy="425885"/>
          </a:xfrm>
          <a:prstGeom prst="left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pic>
        <p:nvPicPr>
          <p:cNvPr id="37" name="Graphic 36" descr="Devil face with solid fill with solid fill">
            <a:extLst>
              <a:ext uri="{FF2B5EF4-FFF2-40B4-BE49-F238E27FC236}">
                <a16:creationId xmlns:a16="http://schemas.microsoft.com/office/drawing/2014/main" id="{6C11491B-F5D1-B041-B88E-5671CDB6004B}"/>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451827" y="3888159"/>
            <a:ext cx="914400" cy="914400"/>
          </a:xfrm>
          <a:prstGeom prst="rect">
            <a:avLst/>
          </a:prstGeom>
        </p:spPr>
      </p:pic>
      <p:sp>
        <p:nvSpPr>
          <p:cNvPr id="38" name="Left Arrow 37">
            <a:extLst>
              <a:ext uri="{FF2B5EF4-FFF2-40B4-BE49-F238E27FC236}">
                <a16:creationId xmlns:a16="http://schemas.microsoft.com/office/drawing/2014/main" id="{2E6D5488-DD3A-974A-881A-881787BE79B2}"/>
              </a:ext>
            </a:extLst>
          </p:cNvPr>
          <p:cNvSpPr/>
          <p:nvPr/>
        </p:nvSpPr>
        <p:spPr>
          <a:xfrm rot="5400000">
            <a:off x="3553473" y="3301657"/>
            <a:ext cx="665507" cy="317954"/>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cxnSp>
        <p:nvCxnSpPr>
          <p:cNvPr id="40" name="Straight Connector 39">
            <a:extLst>
              <a:ext uri="{FF2B5EF4-FFF2-40B4-BE49-F238E27FC236}">
                <a16:creationId xmlns:a16="http://schemas.microsoft.com/office/drawing/2014/main" id="{BA77C3B6-7F69-F448-A75D-71BEF0CEE311}"/>
              </a:ext>
            </a:extLst>
          </p:cNvPr>
          <p:cNvCxnSpPr/>
          <p:nvPr/>
        </p:nvCxnSpPr>
        <p:spPr>
          <a:xfrm>
            <a:off x="2573867" y="2698598"/>
            <a:ext cx="3183466"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50E37A46-9E0F-0D40-B6A7-6A74B1A1F5FA}"/>
              </a:ext>
            </a:extLst>
          </p:cNvPr>
          <p:cNvCxnSpPr/>
          <p:nvPr/>
        </p:nvCxnSpPr>
        <p:spPr>
          <a:xfrm>
            <a:off x="2573867" y="2882166"/>
            <a:ext cx="3183466"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pic>
        <p:nvPicPr>
          <p:cNvPr id="43" name="Graphic 42" descr="Lock with solid fill">
            <a:extLst>
              <a:ext uri="{FF2B5EF4-FFF2-40B4-BE49-F238E27FC236}">
                <a16:creationId xmlns:a16="http://schemas.microsoft.com/office/drawing/2014/main" id="{337D266A-91F7-5E46-8426-AEFA65673E92}"/>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605989" y="2447074"/>
            <a:ext cx="617542" cy="617542"/>
          </a:xfrm>
          <a:prstGeom prst="rect">
            <a:avLst/>
          </a:prstGeom>
        </p:spPr>
      </p:pic>
      <p:sp>
        <p:nvSpPr>
          <p:cNvPr id="45" name="Left Arrow 44">
            <a:extLst>
              <a:ext uri="{FF2B5EF4-FFF2-40B4-BE49-F238E27FC236}">
                <a16:creationId xmlns:a16="http://schemas.microsoft.com/office/drawing/2014/main" id="{5193F399-41A7-FF4F-B8C4-21B168ABEBCD}"/>
              </a:ext>
            </a:extLst>
          </p:cNvPr>
          <p:cNvSpPr/>
          <p:nvPr/>
        </p:nvSpPr>
        <p:spPr>
          <a:xfrm>
            <a:off x="8490523" y="5711872"/>
            <a:ext cx="1127342" cy="425885"/>
          </a:xfrm>
          <a:prstGeom prst="left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solidFill>
                <a:schemeClr val="bg1"/>
              </a:solidFill>
            </a:endParaRPr>
          </a:p>
        </p:txBody>
      </p:sp>
      <p:sp>
        <p:nvSpPr>
          <p:cNvPr id="50" name="TextBox 49">
            <a:extLst>
              <a:ext uri="{FF2B5EF4-FFF2-40B4-BE49-F238E27FC236}">
                <a16:creationId xmlns:a16="http://schemas.microsoft.com/office/drawing/2014/main" id="{4AAA8C4A-2E1C-F845-9349-3CB5594436F3}"/>
              </a:ext>
            </a:extLst>
          </p:cNvPr>
          <p:cNvSpPr txBox="1"/>
          <p:nvPr/>
        </p:nvSpPr>
        <p:spPr>
          <a:xfrm>
            <a:off x="525517" y="4939741"/>
            <a:ext cx="1792478" cy="1147622"/>
          </a:xfrm>
          <a:prstGeom prst="rect">
            <a:avLst/>
          </a:prstGeom>
          <a:noFill/>
        </p:spPr>
        <p:txBody>
          <a:bodyPr wrap="none" rtlCol="0">
            <a:spAutoFit/>
          </a:bodyPr>
          <a:lstStyle/>
          <a:p>
            <a:r>
              <a:rPr lang="en-PT" b="1" dirty="0">
                <a:solidFill>
                  <a:schemeClr val="bg1"/>
                </a:solidFill>
              </a:rPr>
              <a:t>Data in Transit:</a:t>
            </a:r>
          </a:p>
          <a:p>
            <a:pPr marL="285750" indent="-285750">
              <a:lnSpc>
                <a:spcPct val="150000"/>
              </a:lnSpc>
              <a:buFont typeface="Arial" panose="020B0604020202020204" pitchFamily="34" charset="0"/>
              <a:buChar char="•"/>
            </a:pPr>
            <a:r>
              <a:rPr lang="en-PT" dirty="0">
                <a:solidFill>
                  <a:schemeClr val="bg1"/>
                </a:solidFill>
              </a:rPr>
              <a:t>External</a:t>
            </a:r>
          </a:p>
          <a:p>
            <a:pPr marL="285750" indent="-285750">
              <a:lnSpc>
                <a:spcPct val="150000"/>
              </a:lnSpc>
              <a:buFont typeface="Arial" panose="020B0604020202020204" pitchFamily="34" charset="0"/>
              <a:buChar char="•"/>
            </a:pPr>
            <a:r>
              <a:rPr lang="en-PT" dirty="0">
                <a:solidFill>
                  <a:schemeClr val="bg1"/>
                </a:solidFill>
              </a:rPr>
              <a:t>Internal </a:t>
            </a:r>
          </a:p>
        </p:txBody>
      </p:sp>
      <p:pic>
        <p:nvPicPr>
          <p:cNvPr id="52" name="Graphic 51" descr="User with solid fill">
            <a:extLst>
              <a:ext uri="{FF2B5EF4-FFF2-40B4-BE49-F238E27FC236}">
                <a16:creationId xmlns:a16="http://schemas.microsoft.com/office/drawing/2014/main" id="{861B8774-EAC2-224E-99A5-BFB65D88B3E0}"/>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501200" y="2318400"/>
            <a:ext cx="914400" cy="914400"/>
          </a:xfrm>
          <a:prstGeom prst="rect">
            <a:avLst/>
          </a:prstGeom>
        </p:spPr>
      </p:pic>
      <p:sp>
        <p:nvSpPr>
          <p:cNvPr id="30" name="Left Arrow 29">
            <a:extLst>
              <a:ext uri="{FF2B5EF4-FFF2-40B4-BE49-F238E27FC236}">
                <a16:creationId xmlns:a16="http://schemas.microsoft.com/office/drawing/2014/main" id="{A403A612-FEF6-CD4E-89A8-2E4690ECA764}"/>
              </a:ext>
            </a:extLst>
          </p:cNvPr>
          <p:cNvSpPr/>
          <p:nvPr/>
        </p:nvSpPr>
        <p:spPr>
          <a:xfrm rot="5400000">
            <a:off x="6186768" y="3371372"/>
            <a:ext cx="656444" cy="377130"/>
          </a:xfrm>
          <a:prstGeom prst="left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6" name="Slide Number Placeholder 5">
            <a:extLst>
              <a:ext uri="{FF2B5EF4-FFF2-40B4-BE49-F238E27FC236}">
                <a16:creationId xmlns:a16="http://schemas.microsoft.com/office/drawing/2014/main" id="{E52CDE49-8D08-6440-8FE0-3D850816B04C}"/>
              </a:ext>
            </a:extLst>
          </p:cNvPr>
          <p:cNvSpPr>
            <a:spLocks noGrp="1"/>
          </p:cNvSpPr>
          <p:nvPr>
            <p:ph type="sldNum" sz="quarter" idx="12"/>
          </p:nvPr>
        </p:nvSpPr>
        <p:spPr/>
        <p:txBody>
          <a:bodyPr/>
          <a:lstStyle/>
          <a:p>
            <a:fld id="{A9135C31-6AD0-CA46-9D97-A5A6BD1305E0}" type="slidenum">
              <a:rPr lang="pt-PT" smtClean="0"/>
              <a:t>47</a:t>
            </a:fld>
            <a:endParaRPr lang="pt-PT"/>
          </a:p>
        </p:txBody>
      </p:sp>
    </p:spTree>
    <p:extLst>
      <p:ext uri="{BB962C8B-B14F-4D97-AF65-F5344CB8AC3E}">
        <p14:creationId xmlns:p14="http://schemas.microsoft.com/office/powerpoint/2010/main" val="55299684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700E860-BE6C-C149-891C-4D7E0A3D9B38}"/>
              </a:ext>
            </a:extLst>
          </p:cNvPr>
          <p:cNvSpPr>
            <a:spLocks noGrp="1"/>
          </p:cNvSpPr>
          <p:nvPr>
            <p:ph type="title"/>
          </p:nvPr>
        </p:nvSpPr>
        <p:spPr>
          <a:xfrm>
            <a:off x="4379976" y="452842"/>
            <a:ext cx="6976872" cy="1261872"/>
          </a:xfrm>
        </p:spPr>
        <p:txBody>
          <a:bodyPr vert="horz" lIns="91440" tIns="45720" rIns="91440" bIns="45720" rtlCol="0" anchor="ctr">
            <a:normAutofit fontScale="90000"/>
          </a:bodyPr>
          <a:lstStyle/>
          <a:p>
            <a:r>
              <a:rPr lang="en-US" sz="4800" kern="1200" dirty="0">
                <a:solidFill>
                  <a:schemeClr val="tx1"/>
                </a:solidFill>
                <a:cs typeface="Arial" panose="020B0604020202020204" pitchFamily="34" charset="0"/>
              </a:rPr>
              <a:t>Dissertatio</a:t>
            </a:r>
            <a:r>
              <a:rPr lang="en-US" sz="4800" dirty="0">
                <a:solidFill>
                  <a:schemeClr val="tx1"/>
                </a:solidFill>
                <a:cs typeface="Arial" panose="020B0604020202020204" pitchFamily="34" charset="0"/>
              </a:rPr>
              <a:t>n Contributions</a:t>
            </a:r>
            <a:endParaRPr lang="en-US" sz="4800" kern="1200" dirty="0">
              <a:solidFill>
                <a:schemeClr val="tx1"/>
              </a:solidFill>
              <a:cs typeface="Arial" panose="020B0604020202020204" pitchFamily="34" charset="0"/>
            </a:endParaRPr>
          </a:p>
        </p:txBody>
      </p:sp>
      <p:sp>
        <p:nvSpPr>
          <p:cNvPr id="4" name="TextBox 3">
            <a:extLst>
              <a:ext uri="{FF2B5EF4-FFF2-40B4-BE49-F238E27FC236}">
                <a16:creationId xmlns:a16="http://schemas.microsoft.com/office/drawing/2014/main" id="{9FDBAC92-C4DA-BF49-B1C5-EB5B64D8A87B}"/>
              </a:ext>
            </a:extLst>
          </p:cNvPr>
          <p:cNvSpPr txBox="1"/>
          <p:nvPr/>
        </p:nvSpPr>
        <p:spPr>
          <a:xfrm>
            <a:off x="189195" y="452842"/>
            <a:ext cx="3541558" cy="1261872"/>
          </a:xfrm>
          <a:prstGeom prst="rect">
            <a:avLst/>
          </a:prstGeom>
          <a:ln>
            <a:noFill/>
          </a:ln>
        </p:spPr>
        <p:txBody>
          <a:bodyPr vert="horz" lIns="91440" tIns="45720" rIns="91440" bIns="45720" rtlCol="0" anchor="ctr">
            <a:normAutofit/>
          </a:bodyPr>
          <a:lstStyle/>
          <a:p>
            <a:pPr algn="r">
              <a:lnSpc>
                <a:spcPct val="90000"/>
              </a:lnSpc>
              <a:spcBef>
                <a:spcPts val="1000"/>
              </a:spcBef>
            </a:pPr>
            <a:r>
              <a:rPr lang="en-US" sz="2000" kern="1200" dirty="0">
                <a:latin typeface="+mn-lt"/>
                <a:ea typeface="+mn-ea"/>
                <a:cs typeface="+mn-cs"/>
              </a:rPr>
              <a:t>Problem and Contributions</a:t>
            </a:r>
          </a:p>
        </p:txBody>
      </p:sp>
      <p:cxnSp>
        <p:nvCxnSpPr>
          <p:cNvPr id="5" name="Straight Connector 4">
            <a:extLst>
              <a:ext uri="{FF2B5EF4-FFF2-40B4-BE49-F238E27FC236}">
                <a16:creationId xmlns:a16="http://schemas.microsoft.com/office/drawing/2014/main" id="{B5AFE14D-520C-BE42-9378-5586E93D1550}"/>
              </a:ext>
            </a:extLst>
          </p:cNvPr>
          <p:cNvCxnSpPr/>
          <p:nvPr/>
        </p:nvCxnSpPr>
        <p:spPr>
          <a:xfrm>
            <a:off x="4059936" y="623740"/>
            <a:ext cx="0" cy="914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7" name="Diagram 6">
            <a:extLst>
              <a:ext uri="{FF2B5EF4-FFF2-40B4-BE49-F238E27FC236}">
                <a16:creationId xmlns:a16="http://schemas.microsoft.com/office/drawing/2014/main" id="{8B385435-B61A-E842-862E-8F8A4468DF49}"/>
              </a:ext>
            </a:extLst>
          </p:cNvPr>
          <p:cNvGraphicFramePr/>
          <p:nvPr>
            <p:extLst>
              <p:ext uri="{D42A27DB-BD31-4B8C-83A1-F6EECF244321}">
                <p14:modId xmlns:p14="http://schemas.microsoft.com/office/powerpoint/2010/main" val="210918277"/>
              </p:ext>
            </p:extLst>
          </p:nvPr>
        </p:nvGraphicFramePr>
        <p:xfrm>
          <a:off x="397577" y="2047461"/>
          <a:ext cx="11131812" cy="481053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Slide Number Placeholder 5">
            <a:extLst>
              <a:ext uri="{FF2B5EF4-FFF2-40B4-BE49-F238E27FC236}">
                <a16:creationId xmlns:a16="http://schemas.microsoft.com/office/drawing/2014/main" id="{34F4E0AB-0630-9D42-9300-4F104A5C4D75}"/>
              </a:ext>
            </a:extLst>
          </p:cNvPr>
          <p:cNvSpPr>
            <a:spLocks noGrp="1"/>
          </p:cNvSpPr>
          <p:nvPr>
            <p:ph type="sldNum" sz="quarter" idx="12"/>
          </p:nvPr>
        </p:nvSpPr>
        <p:spPr/>
        <p:txBody>
          <a:bodyPr/>
          <a:lstStyle/>
          <a:p>
            <a:fld id="{A9135C31-6AD0-CA46-9D97-A5A6BD1305E0}" type="slidenum">
              <a:rPr lang="pt-PT" smtClean="0"/>
              <a:t>48</a:t>
            </a:fld>
            <a:endParaRPr lang="pt-PT"/>
          </a:p>
        </p:txBody>
      </p:sp>
    </p:spTree>
    <p:extLst>
      <p:ext uri="{BB962C8B-B14F-4D97-AF65-F5344CB8AC3E}">
        <p14:creationId xmlns:p14="http://schemas.microsoft.com/office/powerpoint/2010/main" val="374967991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700E860-BE6C-C149-891C-4D7E0A3D9B38}"/>
              </a:ext>
            </a:extLst>
          </p:cNvPr>
          <p:cNvSpPr>
            <a:spLocks noGrp="1"/>
          </p:cNvSpPr>
          <p:nvPr>
            <p:ph type="title"/>
          </p:nvPr>
        </p:nvSpPr>
        <p:spPr>
          <a:xfrm>
            <a:off x="4379976" y="452842"/>
            <a:ext cx="6976872" cy="1261872"/>
          </a:xfrm>
        </p:spPr>
        <p:txBody>
          <a:bodyPr vert="horz" lIns="91440" tIns="45720" rIns="91440" bIns="45720" rtlCol="0" anchor="ctr">
            <a:normAutofit/>
          </a:bodyPr>
          <a:lstStyle/>
          <a:p>
            <a:r>
              <a:rPr lang="en-US" sz="4800" dirty="0">
                <a:solidFill>
                  <a:schemeClr val="tx1"/>
                </a:solidFill>
                <a:cs typeface="Arial" panose="020B0604020202020204" pitchFamily="34" charset="0"/>
              </a:rPr>
              <a:t>What is a TEE?</a:t>
            </a:r>
            <a:endParaRPr lang="en-US" sz="4800" kern="1200" dirty="0">
              <a:solidFill>
                <a:schemeClr val="tx1"/>
              </a:solidFill>
              <a:cs typeface="Arial" panose="020B0604020202020204" pitchFamily="34" charset="0"/>
            </a:endParaRPr>
          </a:p>
        </p:txBody>
      </p:sp>
      <p:sp>
        <p:nvSpPr>
          <p:cNvPr id="4" name="TextBox 3">
            <a:extLst>
              <a:ext uri="{FF2B5EF4-FFF2-40B4-BE49-F238E27FC236}">
                <a16:creationId xmlns:a16="http://schemas.microsoft.com/office/drawing/2014/main" id="{9FDBAC92-C4DA-BF49-B1C5-EB5B64D8A87B}"/>
              </a:ext>
            </a:extLst>
          </p:cNvPr>
          <p:cNvSpPr txBox="1"/>
          <p:nvPr/>
        </p:nvSpPr>
        <p:spPr>
          <a:xfrm>
            <a:off x="189195" y="452842"/>
            <a:ext cx="3541558" cy="1261872"/>
          </a:xfrm>
          <a:prstGeom prst="rect">
            <a:avLst/>
          </a:prstGeom>
          <a:ln>
            <a:noFill/>
          </a:ln>
        </p:spPr>
        <p:txBody>
          <a:bodyPr vert="horz" lIns="91440" tIns="45720" rIns="91440" bIns="45720" rtlCol="0" anchor="ctr">
            <a:normAutofit/>
          </a:bodyPr>
          <a:lstStyle/>
          <a:p>
            <a:pPr algn="r">
              <a:lnSpc>
                <a:spcPct val="90000"/>
              </a:lnSpc>
              <a:spcBef>
                <a:spcPts val="1000"/>
              </a:spcBef>
            </a:pPr>
            <a:r>
              <a:rPr lang="en-US" sz="2000" kern="1200" dirty="0">
                <a:latin typeface="+mn-lt"/>
                <a:ea typeface="+mn-ea"/>
                <a:cs typeface="+mn-cs"/>
              </a:rPr>
              <a:t>Proposed Solution</a:t>
            </a:r>
          </a:p>
        </p:txBody>
      </p:sp>
      <p:cxnSp>
        <p:nvCxnSpPr>
          <p:cNvPr id="5" name="Straight Connector 4">
            <a:extLst>
              <a:ext uri="{FF2B5EF4-FFF2-40B4-BE49-F238E27FC236}">
                <a16:creationId xmlns:a16="http://schemas.microsoft.com/office/drawing/2014/main" id="{B5AFE14D-520C-BE42-9378-5586E93D1550}"/>
              </a:ext>
            </a:extLst>
          </p:cNvPr>
          <p:cNvCxnSpPr/>
          <p:nvPr/>
        </p:nvCxnSpPr>
        <p:spPr>
          <a:xfrm>
            <a:off x="4059936" y="623740"/>
            <a:ext cx="0" cy="914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D81BA03-5CE9-F242-AC99-D0B7AEBD7A43}"/>
              </a:ext>
            </a:extLst>
          </p:cNvPr>
          <p:cNvSpPr txBox="1"/>
          <p:nvPr/>
        </p:nvSpPr>
        <p:spPr>
          <a:xfrm>
            <a:off x="698538" y="2681958"/>
            <a:ext cx="5316855" cy="1286121"/>
          </a:xfrm>
          <a:prstGeom prst="rect">
            <a:avLst/>
          </a:prstGeom>
          <a:noFill/>
        </p:spPr>
        <p:txBody>
          <a:bodyPr wrap="square" rtlCol="0">
            <a:spAutoFit/>
          </a:bodyPr>
          <a:lstStyle/>
          <a:p>
            <a:pPr>
              <a:lnSpc>
                <a:spcPct val="150000"/>
              </a:lnSpc>
            </a:pPr>
            <a:r>
              <a:rPr lang="pt-PT" dirty="0">
                <a:solidFill>
                  <a:schemeClr val="bg1"/>
                </a:solidFill>
              </a:rPr>
              <a:t>A </a:t>
            </a:r>
            <a:r>
              <a:rPr lang="pt-PT" b="1" dirty="0">
                <a:solidFill>
                  <a:schemeClr val="bg1"/>
                </a:solidFill>
              </a:rPr>
              <a:t>TEE</a:t>
            </a:r>
            <a:r>
              <a:rPr lang="pt-PT" dirty="0">
                <a:solidFill>
                  <a:schemeClr val="bg1"/>
                </a:solidFill>
              </a:rPr>
              <a:t> (</a:t>
            </a:r>
            <a:r>
              <a:rPr lang="pt-PT" b="1" dirty="0" err="1">
                <a:solidFill>
                  <a:schemeClr val="bg1"/>
                </a:solidFill>
              </a:rPr>
              <a:t>Trusted</a:t>
            </a:r>
            <a:r>
              <a:rPr lang="pt-PT" b="1" dirty="0">
                <a:solidFill>
                  <a:schemeClr val="bg1"/>
                </a:solidFill>
              </a:rPr>
              <a:t> </a:t>
            </a:r>
            <a:r>
              <a:rPr lang="pt-PT" b="1" dirty="0" err="1">
                <a:solidFill>
                  <a:schemeClr val="bg1"/>
                </a:solidFill>
              </a:rPr>
              <a:t>Execution</a:t>
            </a:r>
            <a:r>
              <a:rPr lang="pt-PT" b="1" dirty="0">
                <a:solidFill>
                  <a:schemeClr val="bg1"/>
                </a:solidFill>
              </a:rPr>
              <a:t> </a:t>
            </a:r>
            <a:r>
              <a:rPr lang="pt-PT" b="1" dirty="0" err="1">
                <a:solidFill>
                  <a:schemeClr val="bg1"/>
                </a:solidFill>
              </a:rPr>
              <a:t>Environment</a:t>
            </a:r>
            <a:r>
              <a:rPr lang="pt-PT" dirty="0">
                <a:solidFill>
                  <a:schemeClr val="bg1"/>
                </a:solidFill>
              </a:rPr>
              <a:t>) </a:t>
            </a:r>
            <a:r>
              <a:rPr lang="pt-PT" dirty="0" err="1">
                <a:solidFill>
                  <a:schemeClr val="bg1"/>
                </a:solidFill>
              </a:rPr>
              <a:t>isolates</a:t>
            </a:r>
            <a:r>
              <a:rPr lang="pt-PT" dirty="0">
                <a:solidFill>
                  <a:schemeClr val="bg1"/>
                </a:solidFill>
              </a:rPr>
              <a:t> </a:t>
            </a:r>
            <a:r>
              <a:rPr lang="pt-PT" dirty="0" err="1">
                <a:solidFill>
                  <a:schemeClr val="bg1"/>
                </a:solidFill>
              </a:rPr>
              <a:t>portion</a:t>
            </a:r>
            <a:r>
              <a:rPr lang="pt-PT" dirty="0">
                <a:solidFill>
                  <a:schemeClr val="bg1"/>
                </a:solidFill>
              </a:rPr>
              <a:t> </a:t>
            </a:r>
            <a:r>
              <a:rPr lang="pt-PT" dirty="0" err="1">
                <a:solidFill>
                  <a:schemeClr val="bg1"/>
                </a:solidFill>
              </a:rPr>
              <a:t>of</a:t>
            </a:r>
            <a:r>
              <a:rPr lang="pt-PT" dirty="0">
                <a:solidFill>
                  <a:schemeClr val="bg1"/>
                </a:solidFill>
              </a:rPr>
              <a:t> </a:t>
            </a:r>
            <a:r>
              <a:rPr lang="pt-PT" dirty="0" err="1">
                <a:solidFill>
                  <a:schemeClr val="bg1"/>
                </a:solidFill>
              </a:rPr>
              <a:t>physical</a:t>
            </a:r>
            <a:r>
              <a:rPr lang="pt-PT" dirty="0">
                <a:solidFill>
                  <a:schemeClr val="bg1"/>
                </a:solidFill>
              </a:rPr>
              <a:t> </a:t>
            </a:r>
            <a:r>
              <a:rPr lang="pt-PT" dirty="0" err="1">
                <a:solidFill>
                  <a:schemeClr val="bg1"/>
                </a:solidFill>
              </a:rPr>
              <a:t>memory</a:t>
            </a:r>
            <a:r>
              <a:rPr lang="pt-PT" dirty="0">
                <a:solidFill>
                  <a:schemeClr val="bg1"/>
                </a:solidFill>
              </a:rPr>
              <a:t> to </a:t>
            </a:r>
            <a:r>
              <a:rPr lang="pt-PT" dirty="0" err="1">
                <a:solidFill>
                  <a:schemeClr val="bg1"/>
                </a:solidFill>
              </a:rPr>
              <a:t>protect</a:t>
            </a:r>
            <a:r>
              <a:rPr lang="pt-PT" dirty="0">
                <a:solidFill>
                  <a:schemeClr val="bg1"/>
                </a:solidFill>
              </a:rPr>
              <a:t> some </a:t>
            </a:r>
            <a:r>
              <a:rPr lang="pt-PT" dirty="0" err="1">
                <a:solidFill>
                  <a:schemeClr val="bg1"/>
                </a:solidFill>
              </a:rPr>
              <a:t>code</a:t>
            </a:r>
            <a:r>
              <a:rPr lang="pt-PT" dirty="0">
                <a:solidFill>
                  <a:schemeClr val="bg1"/>
                </a:solidFill>
              </a:rPr>
              <a:t> </a:t>
            </a:r>
            <a:r>
              <a:rPr lang="pt-PT" dirty="0" err="1">
                <a:solidFill>
                  <a:schemeClr val="bg1"/>
                </a:solidFill>
              </a:rPr>
              <a:t>from</a:t>
            </a:r>
            <a:r>
              <a:rPr lang="pt-PT" dirty="0">
                <a:solidFill>
                  <a:schemeClr val="bg1"/>
                </a:solidFill>
              </a:rPr>
              <a:t> </a:t>
            </a:r>
            <a:r>
              <a:rPr lang="pt-PT" dirty="0" err="1">
                <a:solidFill>
                  <a:schemeClr val="bg1"/>
                </a:solidFill>
              </a:rPr>
              <a:t>view</a:t>
            </a:r>
            <a:r>
              <a:rPr lang="pt-PT" dirty="0">
                <a:solidFill>
                  <a:schemeClr val="bg1"/>
                </a:solidFill>
              </a:rPr>
              <a:t> </a:t>
            </a:r>
            <a:r>
              <a:rPr lang="pt-PT" dirty="0" err="1">
                <a:solidFill>
                  <a:schemeClr val="bg1"/>
                </a:solidFill>
              </a:rPr>
              <a:t>of</a:t>
            </a:r>
            <a:r>
              <a:rPr lang="pt-PT" dirty="0">
                <a:solidFill>
                  <a:schemeClr val="bg1"/>
                </a:solidFill>
              </a:rPr>
              <a:t> </a:t>
            </a:r>
            <a:r>
              <a:rPr lang="pt-PT" dirty="0" err="1">
                <a:solidFill>
                  <a:schemeClr val="bg1"/>
                </a:solidFill>
              </a:rPr>
              <a:t>modification</a:t>
            </a:r>
            <a:r>
              <a:rPr lang="pt-PT" dirty="0">
                <a:solidFill>
                  <a:schemeClr val="bg1"/>
                </a:solidFill>
              </a:rPr>
              <a:t>.</a:t>
            </a:r>
            <a:endParaRPr lang="en-PT" dirty="0">
              <a:solidFill>
                <a:schemeClr val="bg1"/>
              </a:solidFill>
            </a:endParaRPr>
          </a:p>
        </p:txBody>
      </p:sp>
      <p:pic>
        <p:nvPicPr>
          <p:cNvPr id="7" name="Picture 6">
            <a:extLst>
              <a:ext uri="{FF2B5EF4-FFF2-40B4-BE49-F238E27FC236}">
                <a16:creationId xmlns:a16="http://schemas.microsoft.com/office/drawing/2014/main" id="{41D0252C-32C8-4E46-A24D-509D80D11C2E}"/>
              </a:ext>
            </a:extLst>
          </p:cNvPr>
          <p:cNvPicPr>
            <a:picLocks noChangeAspect="1"/>
          </p:cNvPicPr>
          <p:nvPr/>
        </p:nvPicPr>
        <p:blipFill>
          <a:blip r:embed="rId3"/>
          <a:stretch>
            <a:fillRect/>
          </a:stretch>
        </p:blipFill>
        <p:spPr>
          <a:xfrm>
            <a:off x="3101214" y="5319544"/>
            <a:ext cx="1506801" cy="521256"/>
          </a:xfrm>
          <a:prstGeom prst="rect">
            <a:avLst/>
          </a:prstGeom>
        </p:spPr>
      </p:pic>
      <p:pic>
        <p:nvPicPr>
          <p:cNvPr id="9" name="Picture 8" descr="Icon&#10;&#10;Description automatically generated with low confidence">
            <a:extLst>
              <a:ext uri="{FF2B5EF4-FFF2-40B4-BE49-F238E27FC236}">
                <a16:creationId xmlns:a16="http://schemas.microsoft.com/office/drawing/2014/main" id="{E0440AB0-FE98-E544-ACB5-3286903C1F80}"/>
              </a:ext>
            </a:extLst>
          </p:cNvPr>
          <p:cNvPicPr>
            <a:picLocks noChangeAspect="1"/>
          </p:cNvPicPr>
          <p:nvPr/>
        </p:nvPicPr>
        <p:blipFill>
          <a:blip r:embed="rId4"/>
          <a:stretch>
            <a:fillRect/>
          </a:stretch>
        </p:blipFill>
        <p:spPr>
          <a:xfrm>
            <a:off x="-194250" y="4733157"/>
            <a:ext cx="3031446" cy="1716602"/>
          </a:xfrm>
          <a:prstGeom prst="rect">
            <a:avLst/>
          </a:prstGeom>
        </p:spPr>
      </p:pic>
      <p:sp>
        <p:nvSpPr>
          <p:cNvPr id="20" name="Slide Number Placeholder 5">
            <a:extLst>
              <a:ext uri="{FF2B5EF4-FFF2-40B4-BE49-F238E27FC236}">
                <a16:creationId xmlns:a16="http://schemas.microsoft.com/office/drawing/2014/main" id="{345F4EA0-D006-8249-8B3E-E1AFA3418E46}"/>
              </a:ext>
            </a:extLst>
          </p:cNvPr>
          <p:cNvSpPr>
            <a:spLocks noGrp="1"/>
          </p:cNvSpPr>
          <p:nvPr>
            <p:ph type="sldNum" sz="quarter" idx="12"/>
          </p:nvPr>
        </p:nvSpPr>
        <p:spPr>
          <a:xfrm>
            <a:off x="11008650" y="6235360"/>
            <a:ext cx="1062155" cy="490599"/>
          </a:xfrm>
        </p:spPr>
        <p:txBody>
          <a:bodyPr/>
          <a:lstStyle/>
          <a:p>
            <a:fld id="{A9135C31-6AD0-CA46-9D97-A5A6BD1305E0}" type="slidenum">
              <a:rPr lang="pt-PT" smtClean="0"/>
              <a:t>49</a:t>
            </a:fld>
            <a:endParaRPr lang="pt-PT" dirty="0"/>
          </a:p>
        </p:txBody>
      </p:sp>
      <p:sp>
        <p:nvSpPr>
          <p:cNvPr id="33" name="TextBox 32">
            <a:extLst>
              <a:ext uri="{FF2B5EF4-FFF2-40B4-BE49-F238E27FC236}">
                <a16:creationId xmlns:a16="http://schemas.microsoft.com/office/drawing/2014/main" id="{E5ACA444-8593-5045-B6C5-B527412D7D3B}"/>
              </a:ext>
            </a:extLst>
          </p:cNvPr>
          <p:cNvSpPr txBox="1"/>
          <p:nvPr/>
        </p:nvSpPr>
        <p:spPr>
          <a:xfrm>
            <a:off x="9434938" y="3107339"/>
            <a:ext cx="1486304" cy="369332"/>
          </a:xfrm>
          <a:prstGeom prst="rect">
            <a:avLst/>
          </a:prstGeom>
          <a:noFill/>
        </p:spPr>
        <p:txBody>
          <a:bodyPr wrap="none" rtlCol="0">
            <a:spAutoFit/>
          </a:bodyPr>
          <a:lstStyle/>
          <a:p>
            <a:r>
              <a:rPr lang="en-PT" dirty="0">
                <a:solidFill>
                  <a:schemeClr val="bg1"/>
                </a:solidFill>
              </a:rPr>
              <a:t>Application</a:t>
            </a:r>
          </a:p>
        </p:txBody>
      </p:sp>
      <p:sp>
        <p:nvSpPr>
          <p:cNvPr id="34" name="Rounded Rectangle 33">
            <a:extLst>
              <a:ext uri="{FF2B5EF4-FFF2-40B4-BE49-F238E27FC236}">
                <a16:creationId xmlns:a16="http://schemas.microsoft.com/office/drawing/2014/main" id="{8F19A3B6-5715-5541-9485-A8FCEC923FB4}"/>
              </a:ext>
            </a:extLst>
          </p:cNvPr>
          <p:cNvSpPr/>
          <p:nvPr/>
        </p:nvSpPr>
        <p:spPr>
          <a:xfrm>
            <a:off x="7677093" y="5098128"/>
            <a:ext cx="3465158" cy="1116011"/>
          </a:xfrm>
          <a:prstGeom prst="roundRect">
            <a:avLst/>
          </a:prstGeom>
          <a:noFill/>
          <a:ln w="381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PT" dirty="0"/>
          </a:p>
        </p:txBody>
      </p:sp>
      <p:sp>
        <p:nvSpPr>
          <p:cNvPr id="35" name="TextBox 34">
            <a:extLst>
              <a:ext uri="{FF2B5EF4-FFF2-40B4-BE49-F238E27FC236}">
                <a16:creationId xmlns:a16="http://schemas.microsoft.com/office/drawing/2014/main" id="{949EAA92-D064-4C46-812F-4B65919E64C5}"/>
              </a:ext>
            </a:extLst>
          </p:cNvPr>
          <p:cNvSpPr txBox="1"/>
          <p:nvPr/>
        </p:nvSpPr>
        <p:spPr>
          <a:xfrm>
            <a:off x="9530316" y="5471468"/>
            <a:ext cx="1295547" cy="369332"/>
          </a:xfrm>
          <a:prstGeom prst="rect">
            <a:avLst/>
          </a:prstGeom>
          <a:noFill/>
        </p:spPr>
        <p:txBody>
          <a:bodyPr wrap="none" rtlCol="0">
            <a:spAutoFit/>
          </a:bodyPr>
          <a:lstStyle/>
          <a:p>
            <a:r>
              <a:rPr lang="en-PT" dirty="0">
                <a:solidFill>
                  <a:schemeClr val="bg1"/>
                </a:solidFill>
              </a:rPr>
              <a:t>Hardware</a:t>
            </a:r>
          </a:p>
        </p:txBody>
      </p:sp>
      <p:cxnSp>
        <p:nvCxnSpPr>
          <p:cNvPr id="36" name="Straight Arrow Connector 35">
            <a:extLst>
              <a:ext uri="{FF2B5EF4-FFF2-40B4-BE49-F238E27FC236}">
                <a16:creationId xmlns:a16="http://schemas.microsoft.com/office/drawing/2014/main" id="{2E9A8483-0427-3641-849C-A26180CA3821}"/>
              </a:ext>
            </a:extLst>
          </p:cNvPr>
          <p:cNvCxnSpPr>
            <a:cxnSpLocks/>
          </p:cNvCxnSpPr>
          <p:nvPr/>
        </p:nvCxnSpPr>
        <p:spPr>
          <a:xfrm flipV="1">
            <a:off x="8519110" y="3675086"/>
            <a:ext cx="0" cy="1571849"/>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E2FF0620-F6B4-8541-9ABD-DDE43CC6F85A}"/>
              </a:ext>
            </a:extLst>
          </p:cNvPr>
          <p:cNvCxnSpPr>
            <a:cxnSpLocks/>
          </p:cNvCxnSpPr>
          <p:nvPr/>
        </p:nvCxnSpPr>
        <p:spPr>
          <a:xfrm>
            <a:off x="8163691" y="3675086"/>
            <a:ext cx="0" cy="164445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40" name="Rounded Rectangle 39">
            <a:extLst>
              <a:ext uri="{FF2B5EF4-FFF2-40B4-BE49-F238E27FC236}">
                <a16:creationId xmlns:a16="http://schemas.microsoft.com/office/drawing/2014/main" id="{E221A4BA-AFCA-7044-8469-B583DB50BCAB}"/>
              </a:ext>
            </a:extLst>
          </p:cNvPr>
          <p:cNvSpPr/>
          <p:nvPr/>
        </p:nvSpPr>
        <p:spPr>
          <a:xfrm>
            <a:off x="7677093" y="2772289"/>
            <a:ext cx="3465158" cy="1116011"/>
          </a:xfrm>
          <a:prstGeom prst="roundRect">
            <a:avLst/>
          </a:prstGeom>
          <a:noFill/>
          <a:ln w="381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PT" dirty="0"/>
          </a:p>
        </p:txBody>
      </p:sp>
      <p:sp>
        <p:nvSpPr>
          <p:cNvPr id="14" name="Rounded Rectangle 13">
            <a:extLst>
              <a:ext uri="{FF2B5EF4-FFF2-40B4-BE49-F238E27FC236}">
                <a16:creationId xmlns:a16="http://schemas.microsoft.com/office/drawing/2014/main" id="{3ED76E5E-785B-524D-A607-25AC7136E958}"/>
              </a:ext>
            </a:extLst>
          </p:cNvPr>
          <p:cNvSpPr/>
          <p:nvPr/>
        </p:nvSpPr>
        <p:spPr>
          <a:xfrm>
            <a:off x="7828096" y="5295539"/>
            <a:ext cx="1116387" cy="766162"/>
          </a:xfrm>
          <a:prstGeom prst="roundRect">
            <a:avLst/>
          </a:prstGeom>
          <a:noFill/>
          <a:ln w="57150" cap="flat" cmpd="sng" algn="ctr">
            <a:solidFill>
              <a:srgbClr val="33C078"/>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PT" dirty="0">
              <a:solidFill>
                <a:schemeClr val="bg1"/>
              </a:solidFill>
            </a:endParaRPr>
          </a:p>
        </p:txBody>
      </p:sp>
      <p:sp>
        <p:nvSpPr>
          <p:cNvPr id="41" name="Rounded Rectangle 40">
            <a:extLst>
              <a:ext uri="{FF2B5EF4-FFF2-40B4-BE49-F238E27FC236}">
                <a16:creationId xmlns:a16="http://schemas.microsoft.com/office/drawing/2014/main" id="{93AC71A9-6A34-AF49-BD89-8BBB3B04F225}"/>
              </a:ext>
            </a:extLst>
          </p:cNvPr>
          <p:cNvSpPr/>
          <p:nvPr/>
        </p:nvSpPr>
        <p:spPr>
          <a:xfrm>
            <a:off x="7828096" y="2908924"/>
            <a:ext cx="1116387" cy="766162"/>
          </a:xfrm>
          <a:prstGeom prst="roundRect">
            <a:avLst/>
          </a:prstGeom>
          <a:noFill/>
          <a:ln w="57150" cap="flat" cmpd="sng" algn="ctr">
            <a:solidFill>
              <a:srgbClr val="33C078"/>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PT" dirty="0"/>
              <a:t>Code Block</a:t>
            </a:r>
          </a:p>
        </p:txBody>
      </p:sp>
      <p:pic>
        <p:nvPicPr>
          <p:cNvPr id="42" name="Graphic 41" descr="Arrow circle with solid fill">
            <a:extLst>
              <a:ext uri="{FF2B5EF4-FFF2-40B4-BE49-F238E27FC236}">
                <a16:creationId xmlns:a16="http://schemas.microsoft.com/office/drawing/2014/main" id="{085CE4EE-B682-9140-BD54-BC6DD45FE56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121633" y="5274626"/>
            <a:ext cx="529312" cy="529312"/>
          </a:xfrm>
          <a:prstGeom prst="rect">
            <a:avLst/>
          </a:prstGeom>
        </p:spPr>
      </p:pic>
      <p:sp>
        <p:nvSpPr>
          <p:cNvPr id="16" name="TextBox 15">
            <a:extLst>
              <a:ext uri="{FF2B5EF4-FFF2-40B4-BE49-F238E27FC236}">
                <a16:creationId xmlns:a16="http://schemas.microsoft.com/office/drawing/2014/main" id="{B6B7DC1B-9D20-6D45-924C-93FFB4F2A73C}"/>
              </a:ext>
            </a:extLst>
          </p:cNvPr>
          <p:cNvSpPr txBox="1"/>
          <p:nvPr/>
        </p:nvSpPr>
        <p:spPr>
          <a:xfrm>
            <a:off x="8121633" y="5656133"/>
            <a:ext cx="529312" cy="369332"/>
          </a:xfrm>
          <a:prstGeom prst="rect">
            <a:avLst/>
          </a:prstGeom>
          <a:noFill/>
        </p:spPr>
        <p:txBody>
          <a:bodyPr wrap="none" rtlCol="0">
            <a:spAutoFit/>
          </a:bodyPr>
          <a:lstStyle/>
          <a:p>
            <a:r>
              <a:rPr lang="en-PT" dirty="0">
                <a:solidFill>
                  <a:schemeClr val="bg1"/>
                </a:solidFill>
              </a:rPr>
              <a:t>TEE</a:t>
            </a:r>
          </a:p>
        </p:txBody>
      </p:sp>
    </p:spTree>
    <p:extLst>
      <p:ext uri="{BB962C8B-B14F-4D97-AF65-F5344CB8AC3E}">
        <p14:creationId xmlns:p14="http://schemas.microsoft.com/office/powerpoint/2010/main" val="24791006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pic>
        <p:nvPicPr>
          <p:cNvPr id="38" name="Graphic 37" descr="Syncing cloud outline">
            <a:extLst>
              <a:ext uri="{FF2B5EF4-FFF2-40B4-BE49-F238E27FC236}">
                <a16:creationId xmlns:a16="http://schemas.microsoft.com/office/drawing/2014/main" id="{A7401D8E-6D53-7D4B-8DFB-0475A12EE6E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808854" y="4536729"/>
            <a:ext cx="914400" cy="914400"/>
          </a:xfrm>
          <a:prstGeom prst="rect">
            <a:avLst/>
          </a:prstGeom>
        </p:spPr>
      </p:pic>
      <p:sp>
        <p:nvSpPr>
          <p:cNvPr id="3" name="Title 1">
            <a:extLst>
              <a:ext uri="{FF2B5EF4-FFF2-40B4-BE49-F238E27FC236}">
                <a16:creationId xmlns:a16="http://schemas.microsoft.com/office/drawing/2014/main" id="{2700E860-BE6C-C149-891C-4D7E0A3D9B38}"/>
              </a:ext>
            </a:extLst>
          </p:cNvPr>
          <p:cNvSpPr>
            <a:spLocks noGrp="1"/>
          </p:cNvSpPr>
          <p:nvPr>
            <p:ph type="title"/>
          </p:nvPr>
        </p:nvSpPr>
        <p:spPr>
          <a:xfrm>
            <a:off x="4379976" y="452842"/>
            <a:ext cx="6976872" cy="1261872"/>
          </a:xfrm>
        </p:spPr>
        <p:txBody>
          <a:bodyPr vert="horz" lIns="91440" tIns="45720" rIns="91440" bIns="45720" rtlCol="0" anchor="ctr">
            <a:normAutofit/>
          </a:bodyPr>
          <a:lstStyle/>
          <a:p>
            <a:r>
              <a:rPr lang="en-US" sz="4800" kern="1200" dirty="0">
                <a:solidFill>
                  <a:schemeClr val="tx1"/>
                </a:solidFill>
                <a:cs typeface="Arial" panose="020B0604020202020204" pitchFamily="34" charset="0"/>
              </a:rPr>
              <a:t>Why Cloud?</a:t>
            </a:r>
          </a:p>
        </p:txBody>
      </p:sp>
      <p:sp>
        <p:nvSpPr>
          <p:cNvPr id="4" name="TextBox 3">
            <a:extLst>
              <a:ext uri="{FF2B5EF4-FFF2-40B4-BE49-F238E27FC236}">
                <a16:creationId xmlns:a16="http://schemas.microsoft.com/office/drawing/2014/main" id="{9FDBAC92-C4DA-BF49-B1C5-EB5B64D8A87B}"/>
              </a:ext>
            </a:extLst>
          </p:cNvPr>
          <p:cNvSpPr txBox="1"/>
          <p:nvPr/>
        </p:nvSpPr>
        <p:spPr>
          <a:xfrm>
            <a:off x="412385" y="452842"/>
            <a:ext cx="3318368" cy="1261872"/>
          </a:xfrm>
          <a:prstGeom prst="rect">
            <a:avLst/>
          </a:prstGeom>
          <a:ln>
            <a:noFill/>
          </a:ln>
        </p:spPr>
        <p:txBody>
          <a:bodyPr vert="horz" lIns="91440" tIns="45720" rIns="91440" bIns="45720" rtlCol="0" anchor="ctr">
            <a:normAutofit/>
          </a:bodyPr>
          <a:lstStyle/>
          <a:p>
            <a:pPr algn="r">
              <a:lnSpc>
                <a:spcPct val="90000"/>
              </a:lnSpc>
              <a:spcBef>
                <a:spcPts val="1000"/>
              </a:spcBef>
            </a:pPr>
            <a:r>
              <a:rPr lang="en-US" sz="2000" kern="1200" dirty="0">
                <a:latin typeface="+mn-lt"/>
                <a:ea typeface="+mn-ea"/>
                <a:cs typeface="+mn-cs"/>
              </a:rPr>
              <a:t>Context and Motivation</a:t>
            </a:r>
          </a:p>
        </p:txBody>
      </p:sp>
      <p:cxnSp>
        <p:nvCxnSpPr>
          <p:cNvPr id="5" name="Straight Connector 4">
            <a:extLst>
              <a:ext uri="{FF2B5EF4-FFF2-40B4-BE49-F238E27FC236}">
                <a16:creationId xmlns:a16="http://schemas.microsoft.com/office/drawing/2014/main" id="{B5AFE14D-520C-BE42-9378-5586E93D1550}"/>
              </a:ext>
            </a:extLst>
          </p:cNvPr>
          <p:cNvCxnSpPr/>
          <p:nvPr/>
        </p:nvCxnSpPr>
        <p:spPr>
          <a:xfrm>
            <a:off x="4059936" y="623740"/>
            <a:ext cx="0" cy="914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7" name="Graphic 6" descr="Cloud outline">
            <a:extLst>
              <a:ext uri="{FF2B5EF4-FFF2-40B4-BE49-F238E27FC236}">
                <a16:creationId xmlns:a16="http://schemas.microsoft.com/office/drawing/2014/main" id="{5B0B6CC4-B656-7B4A-8A5C-0D6FC713232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257289" y="1080940"/>
            <a:ext cx="3677421" cy="3677421"/>
          </a:xfrm>
          <a:prstGeom prst="rect">
            <a:avLst/>
          </a:prstGeom>
        </p:spPr>
      </p:pic>
      <p:sp>
        <p:nvSpPr>
          <p:cNvPr id="8" name="TextBox 7">
            <a:extLst>
              <a:ext uri="{FF2B5EF4-FFF2-40B4-BE49-F238E27FC236}">
                <a16:creationId xmlns:a16="http://schemas.microsoft.com/office/drawing/2014/main" id="{2E2D8DC3-B224-B044-8DF2-AA9399C15A64}"/>
              </a:ext>
            </a:extLst>
          </p:cNvPr>
          <p:cNvSpPr txBox="1"/>
          <p:nvPr/>
        </p:nvSpPr>
        <p:spPr>
          <a:xfrm>
            <a:off x="4890653" y="3091290"/>
            <a:ext cx="2648197" cy="461665"/>
          </a:xfrm>
          <a:prstGeom prst="rect">
            <a:avLst/>
          </a:prstGeom>
          <a:noFill/>
        </p:spPr>
        <p:txBody>
          <a:bodyPr wrap="square" rtlCol="0">
            <a:spAutoFit/>
          </a:bodyPr>
          <a:lstStyle/>
          <a:p>
            <a:r>
              <a:rPr lang="en-PT" sz="2400" dirty="0">
                <a:solidFill>
                  <a:schemeClr val="bg1"/>
                </a:solidFill>
              </a:rPr>
              <a:t>Cloud Benefits</a:t>
            </a:r>
          </a:p>
        </p:txBody>
      </p:sp>
      <p:cxnSp>
        <p:nvCxnSpPr>
          <p:cNvPr id="10" name="Straight Connector 9">
            <a:extLst>
              <a:ext uri="{FF2B5EF4-FFF2-40B4-BE49-F238E27FC236}">
                <a16:creationId xmlns:a16="http://schemas.microsoft.com/office/drawing/2014/main" id="{1D518CC1-B0F1-6C4C-92E9-B88142EE610E}"/>
              </a:ext>
            </a:extLst>
          </p:cNvPr>
          <p:cNvCxnSpPr>
            <a:cxnSpLocks/>
          </p:cNvCxnSpPr>
          <p:nvPr/>
        </p:nvCxnSpPr>
        <p:spPr>
          <a:xfrm flipH="1">
            <a:off x="2551471" y="2841831"/>
            <a:ext cx="2108203" cy="0"/>
          </a:xfrm>
          <a:prstGeom prst="line">
            <a:avLst/>
          </a:prstGeom>
          <a:ln w="38100">
            <a:solidFill>
              <a:srgbClr val="35B0E4"/>
            </a:solidFill>
            <a:prstDash val="dash"/>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645A5D15-D4A7-C941-8258-A198A83C22CF}"/>
              </a:ext>
            </a:extLst>
          </p:cNvPr>
          <p:cNvCxnSpPr>
            <a:cxnSpLocks/>
          </p:cNvCxnSpPr>
          <p:nvPr/>
        </p:nvCxnSpPr>
        <p:spPr>
          <a:xfrm flipV="1">
            <a:off x="2613691" y="2848311"/>
            <a:ext cx="0" cy="1710210"/>
          </a:xfrm>
          <a:prstGeom prst="line">
            <a:avLst/>
          </a:prstGeom>
          <a:ln w="38100">
            <a:solidFill>
              <a:srgbClr val="35B0E4"/>
            </a:solidFill>
            <a:prstDash val="dash"/>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06CE9358-84AA-8B4A-86FD-1A2E3BCB3BCD}"/>
              </a:ext>
            </a:extLst>
          </p:cNvPr>
          <p:cNvCxnSpPr>
            <a:cxnSpLocks/>
          </p:cNvCxnSpPr>
          <p:nvPr/>
        </p:nvCxnSpPr>
        <p:spPr>
          <a:xfrm flipV="1">
            <a:off x="5043053" y="3829879"/>
            <a:ext cx="0" cy="723648"/>
          </a:xfrm>
          <a:prstGeom prst="line">
            <a:avLst/>
          </a:prstGeom>
          <a:ln w="38100">
            <a:solidFill>
              <a:srgbClr val="35B0E4"/>
            </a:solidFill>
            <a:prstDash val="dash"/>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B9F8D796-B2FD-DF47-9A0D-12DF2222D3A1}"/>
              </a:ext>
            </a:extLst>
          </p:cNvPr>
          <p:cNvCxnSpPr>
            <a:cxnSpLocks/>
          </p:cNvCxnSpPr>
          <p:nvPr/>
        </p:nvCxnSpPr>
        <p:spPr>
          <a:xfrm flipV="1">
            <a:off x="7214455" y="3848976"/>
            <a:ext cx="0" cy="723648"/>
          </a:xfrm>
          <a:prstGeom prst="line">
            <a:avLst/>
          </a:prstGeom>
          <a:ln w="38100">
            <a:solidFill>
              <a:srgbClr val="35B0E4"/>
            </a:solidFill>
            <a:prstDash val="dash"/>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FCE42275-B5CD-C34F-AE40-4D504A8FA277}"/>
              </a:ext>
            </a:extLst>
          </p:cNvPr>
          <p:cNvCxnSpPr>
            <a:cxnSpLocks/>
          </p:cNvCxnSpPr>
          <p:nvPr/>
        </p:nvCxnSpPr>
        <p:spPr>
          <a:xfrm flipH="1">
            <a:off x="7214455" y="2823963"/>
            <a:ext cx="2783368" cy="17868"/>
          </a:xfrm>
          <a:prstGeom prst="line">
            <a:avLst/>
          </a:prstGeom>
          <a:ln w="38100">
            <a:solidFill>
              <a:srgbClr val="35B0E4"/>
            </a:solidFill>
            <a:prstDash val="dash"/>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10BDB59-90A1-B34B-B8A9-480D3F6D9F36}"/>
              </a:ext>
            </a:extLst>
          </p:cNvPr>
          <p:cNvCxnSpPr>
            <a:cxnSpLocks/>
          </p:cNvCxnSpPr>
          <p:nvPr/>
        </p:nvCxnSpPr>
        <p:spPr>
          <a:xfrm flipV="1">
            <a:off x="9997823" y="2848311"/>
            <a:ext cx="0" cy="1710210"/>
          </a:xfrm>
          <a:prstGeom prst="line">
            <a:avLst/>
          </a:prstGeom>
          <a:ln w="38100">
            <a:solidFill>
              <a:srgbClr val="35B0E4"/>
            </a:solidFill>
            <a:prstDash val="dash"/>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E04A957C-F4DC-D24F-89FB-6FE59B6FE0F4}"/>
              </a:ext>
            </a:extLst>
          </p:cNvPr>
          <p:cNvSpPr txBox="1"/>
          <p:nvPr/>
        </p:nvSpPr>
        <p:spPr>
          <a:xfrm>
            <a:off x="1422350" y="6031654"/>
            <a:ext cx="2308403" cy="646331"/>
          </a:xfrm>
          <a:prstGeom prst="rect">
            <a:avLst/>
          </a:prstGeom>
          <a:noFill/>
        </p:spPr>
        <p:txBody>
          <a:bodyPr wrap="square" rtlCol="0">
            <a:spAutoFit/>
          </a:bodyPr>
          <a:lstStyle/>
          <a:p>
            <a:pPr algn="ctr"/>
            <a:r>
              <a:rPr lang="en-PT" dirty="0">
                <a:solidFill>
                  <a:schemeClr val="bg1"/>
                </a:solidFill>
              </a:rPr>
              <a:t>Flexible Capacity / Scalability</a:t>
            </a:r>
          </a:p>
        </p:txBody>
      </p:sp>
      <p:sp>
        <p:nvSpPr>
          <p:cNvPr id="31" name="TextBox 30">
            <a:extLst>
              <a:ext uri="{FF2B5EF4-FFF2-40B4-BE49-F238E27FC236}">
                <a16:creationId xmlns:a16="http://schemas.microsoft.com/office/drawing/2014/main" id="{BD0744C7-5FD3-F341-96AB-6980F5FA10CE}"/>
              </a:ext>
            </a:extLst>
          </p:cNvPr>
          <p:cNvSpPr txBox="1"/>
          <p:nvPr/>
        </p:nvSpPr>
        <p:spPr>
          <a:xfrm>
            <a:off x="4205184" y="5754655"/>
            <a:ext cx="1625426" cy="923330"/>
          </a:xfrm>
          <a:prstGeom prst="rect">
            <a:avLst/>
          </a:prstGeom>
          <a:noFill/>
        </p:spPr>
        <p:txBody>
          <a:bodyPr wrap="square" rtlCol="0">
            <a:spAutoFit/>
          </a:bodyPr>
          <a:lstStyle/>
          <a:p>
            <a:pPr algn="ctr"/>
            <a:r>
              <a:rPr lang="en-PT" dirty="0">
                <a:solidFill>
                  <a:schemeClr val="bg1"/>
                </a:solidFill>
              </a:rPr>
              <a:t>Increased Productivity and Agility</a:t>
            </a:r>
          </a:p>
        </p:txBody>
      </p:sp>
      <p:sp>
        <p:nvSpPr>
          <p:cNvPr id="32" name="TextBox 31">
            <a:extLst>
              <a:ext uri="{FF2B5EF4-FFF2-40B4-BE49-F238E27FC236}">
                <a16:creationId xmlns:a16="http://schemas.microsoft.com/office/drawing/2014/main" id="{C8C0DD5C-D05A-0D43-9B6A-9E80D337BE8E}"/>
              </a:ext>
            </a:extLst>
          </p:cNvPr>
          <p:cNvSpPr txBox="1"/>
          <p:nvPr/>
        </p:nvSpPr>
        <p:spPr>
          <a:xfrm>
            <a:off x="6023042" y="5899263"/>
            <a:ext cx="2486025" cy="923330"/>
          </a:xfrm>
          <a:prstGeom prst="rect">
            <a:avLst/>
          </a:prstGeom>
          <a:noFill/>
        </p:spPr>
        <p:txBody>
          <a:bodyPr wrap="square" rtlCol="0">
            <a:spAutoFit/>
          </a:bodyPr>
          <a:lstStyle/>
          <a:p>
            <a:pPr algn="ctr"/>
            <a:r>
              <a:rPr lang="en-PT" dirty="0">
                <a:solidFill>
                  <a:schemeClr val="bg1"/>
                </a:solidFill>
              </a:rPr>
              <a:t>Improved Availability and Bussiness Continuity</a:t>
            </a:r>
          </a:p>
        </p:txBody>
      </p:sp>
      <p:sp>
        <p:nvSpPr>
          <p:cNvPr id="34" name="TextBox 33">
            <a:extLst>
              <a:ext uri="{FF2B5EF4-FFF2-40B4-BE49-F238E27FC236}">
                <a16:creationId xmlns:a16="http://schemas.microsoft.com/office/drawing/2014/main" id="{104A9D1F-9C8A-F745-8D06-162E002F2341}"/>
              </a:ext>
            </a:extLst>
          </p:cNvPr>
          <p:cNvSpPr txBox="1"/>
          <p:nvPr/>
        </p:nvSpPr>
        <p:spPr>
          <a:xfrm>
            <a:off x="9179951" y="5919610"/>
            <a:ext cx="1658223" cy="923330"/>
          </a:xfrm>
          <a:prstGeom prst="rect">
            <a:avLst/>
          </a:prstGeom>
          <a:noFill/>
        </p:spPr>
        <p:txBody>
          <a:bodyPr wrap="square" rtlCol="0">
            <a:spAutoFit/>
          </a:bodyPr>
          <a:lstStyle/>
          <a:p>
            <a:pPr algn="ctr"/>
            <a:r>
              <a:rPr lang="en-PT" dirty="0">
                <a:solidFill>
                  <a:schemeClr val="bg1"/>
                </a:solidFill>
              </a:rPr>
              <a:t>Reduced Costs / Pay as you Use</a:t>
            </a:r>
          </a:p>
        </p:txBody>
      </p:sp>
      <p:pic>
        <p:nvPicPr>
          <p:cNvPr id="42" name="Graphic 41" descr="Monitor outline">
            <a:extLst>
              <a:ext uri="{FF2B5EF4-FFF2-40B4-BE49-F238E27FC236}">
                <a16:creationId xmlns:a16="http://schemas.microsoft.com/office/drawing/2014/main" id="{B0B2E45B-F81E-C545-8633-4A52013EF8B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808854" y="5117490"/>
            <a:ext cx="914400" cy="914400"/>
          </a:xfrm>
          <a:prstGeom prst="rect">
            <a:avLst/>
          </a:prstGeom>
        </p:spPr>
      </p:pic>
      <p:pic>
        <p:nvPicPr>
          <p:cNvPr id="44" name="Graphic 43" descr="Tick outline">
            <a:extLst>
              <a:ext uri="{FF2B5EF4-FFF2-40B4-BE49-F238E27FC236}">
                <a16:creationId xmlns:a16="http://schemas.microsoft.com/office/drawing/2014/main" id="{3C662677-6061-5743-97A2-2F4664C2204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078896" y="5307215"/>
            <a:ext cx="374316" cy="457200"/>
          </a:xfrm>
          <a:prstGeom prst="rect">
            <a:avLst/>
          </a:prstGeom>
        </p:spPr>
      </p:pic>
      <p:pic>
        <p:nvPicPr>
          <p:cNvPr id="65" name="Graphic 64" descr="Upward trend outline">
            <a:extLst>
              <a:ext uri="{FF2B5EF4-FFF2-40B4-BE49-F238E27FC236}">
                <a16:creationId xmlns:a16="http://schemas.microsoft.com/office/drawing/2014/main" id="{AC6465BB-B7D2-BB44-9DD2-EB02423469C7}"/>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590820" y="4748573"/>
            <a:ext cx="914400" cy="914400"/>
          </a:xfrm>
          <a:prstGeom prst="rect">
            <a:avLst/>
          </a:prstGeom>
        </p:spPr>
      </p:pic>
      <p:pic>
        <p:nvPicPr>
          <p:cNvPr id="75" name="Graphic 74" descr="Dollar with solid fill">
            <a:extLst>
              <a:ext uri="{FF2B5EF4-FFF2-40B4-BE49-F238E27FC236}">
                <a16:creationId xmlns:a16="http://schemas.microsoft.com/office/drawing/2014/main" id="{BA5E2620-2133-8D44-895E-BDBFC58A0F8F}"/>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9347738" y="5223628"/>
            <a:ext cx="428655" cy="428655"/>
          </a:xfrm>
          <a:prstGeom prst="rect">
            <a:avLst/>
          </a:prstGeom>
        </p:spPr>
      </p:pic>
      <p:pic>
        <p:nvPicPr>
          <p:cNvPr id="67" name="Graphic 66" descr="Download from cloud outline">
            <a:extLst>
              <a:ext uri="{FF2B5EF4-FFF2-40B4-BE49-F238E27FC236}">
                <a16:creationId xmlns:a16="http://schemas.microsoft.com/office/drawing/2014/main" id="{B559A40F-9940-AE43-B4E5-E6C744D907B0}"/>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9550476" y="4572624"/>
            <a:ext cx="914400" cy="914400"/>
          </a:xfrm>
          <a:prstGeom prst="rect">
            <a:avLst/>
          </a:prstGeom>
        </p:spPr>
      </p:pic>
      <p:pic>
        <p:nvPicPr>
          <p:cNvPr id="77" name="Graphic 76" descr="Pound with solid fill">
            <a:extLst>
              <a:ext uri="{FF2B5EF4-FFF2-40B4-BE49-F238E27FC236}">
                <a16:creationId xmlns:a16="http://schemas.microsoft.com/office/drawing/2014/main" id="{58EC2F5C-55F9-1148-AE08-BB980E2643A2}"/>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9823111" y="5457738"/>
            <a:ext cx="328999" cy="328999"/>
          </a:xfrm>
          <a:prstGeom prst="rect">
            <a:avLst/>
          </a:prstGeom>
        </p:spPr>
      </p:pic>
      <p:pic>
        <p:nvPicPr>
          <p:cNvPr id="73" name="Graphic 72" descr="Euro with solid fill">
            <a:extLst>
              <a:ext uri="{FF2B5EF4-FFF2-40B4-BE49-F238E27FC236}">
                <a16:creationId xmlns:a16="http://schemas.microsoft.com/office/drawing/2014/main" id="{EB08CF5D-51FF-B847-89F1-72EC855444FE}"/>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10191314" y="5247085"/>
            <a:ext cx="382613" cy="382613"/>
          </a:xfrm>
          <a:prstGeom prst="rect">
            <a:avLst/>
          </a:prstGeom>
        </p:spPr>
      </p:pic>
      <p:pic>
        <p:nvPicPr>
          <p:cNvPr id="79" name="Graphic 78" descr="Stop with solid fill">
            <a:extLst>
              <a:ext uri="{FF2B5EF4-FFF2-40B4-BE49-F238E27FC236}">
                <a16:creationId xmlns:a16="http://schemas.microsoft.com/office/drawing/2014/main" id="{1B2C89D4-B668-D04A-902E-1D9D43C79B2C}"/>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2096327" y="5217091"/>
            <a:ext cx="544344" cy="544344"/>
          </a:xfrm>
          <a:prstGeom prst="rect">
            <a:avLst/>
          </a:prstGeom>
        </p:spPr>
      </p:pic>
      <p:pic>
        <p:nvPicPr>
          <p:cNvPr id="81" name="Graphic 80" descr="Stop outline">
            <a:extLst>
              <a:ext uri="{FF2B5EF4-FFF2-40B4-BE49-F238E27FC236}">
                <a16:creationId xmlns:a16="http://schemas.microsoft.com/office/drawing/2014/main" id="{1224510D-2267-8E46-85B6-1FB04B821978}"/>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2214221" y="4748573"/>
            <a:ext cx="914400" cy="914400"/>
          </a:xfrm>
          <a:prstGeom prst="rect">
            <a:avLst/>
          </a:prstGeom>
        </p:spPr>
      </p:pic>
      <p:pic>
        <p:nvPicPr>
          <p:cNvPr id="85" name="Graphic 84" descr="Sort outline">
            <a:extLst>
              <a:ext uri="{FF2B5EF4-FFF2-40B4-BE49-F238E27FC236}">
                <a16:creationId xmlns:a16="http://schemas.microsoft.com/office/drawing/2014/main" id="{D33FB6EE-D759-CA4B-B99F-ED6F7CA8C3CB}"/>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rot="3476573">
            <a:off x="2528307" y="4904032"/>
            <a:ext cx="487788" cy="487788"/>
          </a:xfrm>
          <a:prstGeom prst="rect">
            <a:avLst/>
          </a:prstGeom>
        </p:spPr>
      </p:pic>
      <p:pic>
        <p:nvPicPr>
          <p:cNvPr id="91" name="Graphic 90" descr="Clock outline">
            <a:extLst>
              <a:ext uri="{FF2B5EF4-FFF2-40B4-BE49-F238E27FC236}">
                <a16:creationId xmlns:a16="http://schemas.microsoft.com/office/drawing/2014/main" id="{13A147E1-3C8F-1145-835E-B7C50F97ECE7}"/>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4759250" y="4700931"/>
            <a:ext cx="457200" cy="457200"/>
          </a:xfrm>
          <a:prstGeom prst="rect">
            <a:avLst/>
          </a:prstGeom>
        </p:spPr>
      </p:pic>
      <p:sp>
        <p:nvSpPr>
          <p:cNvPr id="30" name="TextBox 29">
            <a:extLst>
              <a:ext uri="{FF2B5EF4-FFF2-40B4-BE49-F238E27FC236}">
                <a16:creationId xmlns:a16="http://schemas.microsoft.com/office/drawing/2014/main" id="{0167104D-974B-DD46-97DF-86B2076E8B23}"/>
              </a:ext>
            </a:extLst>
          </p:cNvPr>
          <p:cNvSpPr txBox="1"/>
          <p:nvPr/>
        </p:nvSpPr>
        <p:spPr>
          <a:xfrm>
            <a:off x="398370" y="3732135"/>
            <a:ext cx="1619354" cy="400110"/>
          </a:xfrm>
          <a:prstGeom prst="rect">
            <a:avLst/>
          </a:prstGeom>
          <a:noFill/>
        </p:spPr>
        <p:txBody>
          <a:bodyPr wrap="none" rtlCol="0">
            <a:prstTxWarp prst="textArchDown">
              <a:avLst/>
            </a:prstTxWarp>
            <a:spAutoFit/>
          </a:bodyPr>
          <a:lstStyle/>
          <a:p>
            <a:pPr algn="ctr"/>
            <a:r>
              <a:rPr lang="en-US" sz="2000" dirty="0">
                <a:solidFill>
                  <a:schemeClr val="bg1">
                    <a:lumMod val="50000"/>
                    <a:lumOff val="50000"/>
                  </a:schemeClr>
                </a:solidFill>
              </a:rPr>
              <a:t>To Cloud …</a:t>
            </a:r>
          </a:p>
        </p:txBody>
      </p:sp>
      <p:sp>
        <p:nvSpPr>
          <p:cNvPr id="2" name="Oval 1">
            <a:extLst>
              <a:ext uri="{FF2B5EF4-FFF2-40B4-BE49-F238E27FC236}">
                <a16:creationId xmlns:a16="http://schemas.microsoft.com/office/drawing/2014/main" id="{D13FA6B2-9356-8E4A-9A5B-311690B89284}"/>
              </a:ext>
            </a:extLst>
          </p:cNvPr>
          <p:cNvSpPr/>
          <p:nvPr/>
        </p:nvSpPr>
        <p:spPr>
          <a:xfrm>
            <a:off x="170890" y="1984933"/>
            <a:ext cx="2016000" cy="1835999"/>
          </a:xfrm>
          <a:prstGeom prst="ellipse">
            <a:avLst/>
          </a:prstGeom>
          <a:blipFill>
            <a:blip r:embed="rId29"/>
            <a:stretch>
              <a:fillRect l="-21520" r="-21520" b="1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dirty="0"/>
          </a:p>
        </p:txBody>
      </p:sp>
      <p:sp>
        <p:nvSpPr>
          <p:cNvPr id="33" name="Slide Number Placeholder 5">
            <a:extLst>
              <a:ext uri="{FF2B5EF4-FFF2-40B4-BE49-F238E27FC236}">
                <a16:creationId xmlns:a16="http://schemas.microsoft.com/office/drawing/2014/main" id="{8528D097-8A66-9442-9797-E87FAAC9C8CF}"/>
              </a:ext>
            </a:extLst>
          </p:cNvPr>
          <p:cNvSpPr>
            <a:spLocks noGrp="1"/>
          </p:cNvSpPr>
          <p:nvPr>
            <p:ph type="sldNum" sz="quarter" idx="12"/>
          </p:nvPr>
        </p:nvSpPr>
        <p:spPr>
          <a:xfrm>
            <a:off x="11008650" y="6235360"/>
            <a:ext cx="1062155" cy="490599"/>
          </a:xfrm>
        </p:spPr>
        <p:txBody>
          <a:bodyPr/>
          <a:lstStyle/>
          <a:p>
            <a:fld id="{A9135C31-6AD0-CA46-9D97-A5A6BD1305E0}" type="slidenum">
              <a:rPr lang="pt-PT" smtClean="0"/>
              <a:t>5</a:t>
            </a:fld>
            <a:endParaRPr lang="pt-PT" dirty="0"/>
          </a:p>
        </p:txBody>
      </p:sp>
    </p:spTree>
    <p:extLst>
      <p:ext uri="{BB962C8B-B14F-4D97-AF65-F5344CB8AC3E}">
        <p14:creationId xmlns:p14="http://schemas.microsoft.com/office/powerpoint/2010/main" val="54245495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700E860-BE6C-C149-891C-4D7E0A3D9B38}"/>
              </a:ext>
            </a:extLst>
          </p:cNvPr>
          <p:cNvSpPr>
            <a:spLocks noGrp="1"/>
          </p:cNvSpPr>
          <p:nvPr>
            <p:ph type="title"/>
          </p:nvPr>
        </p:nvSpPr>
        <p:spPr>
          <a:xfrm>
            <a:off x="4379976" y="452842"/>
            <a:ext cx="6976872" cy="1261872"/>
          </a:xfrm>
        </p:spPr>
        <p:txBody>
          <a:bodyPr vert="horz" lIns="91440" tIns="45720" rIns="91440" bIns="45720" rtlCol="0" anchor="ctr">
            <a:normAutofit/>
          </a:bodyPr>
          <a:lstStyle/>
          <a:p>
            <a:r>
              <a:rPr lang="en-US" sz="4800" dirty="0">
                <a:solidFill>
                  <a:schemeClr val="tx1"/>
                </a:solidFill>
                <a:cs typeface="Arial" panose="020B0604020202020204" pitchFamily="34" charset="0"/>
              </a:rPr>
              <a:t>What is a TEE?</a:t>
            </a:r>
            <a:endParaRPr lang="en-US" sz="4800" kern="1200" dirty="0">
              <a:solidFill>
                <a:schemeClr val="tx1"/>
              </a:solidFill>
              <a:cs typeface="Arial" panose="020B0604020202020204" pitchFamily="34" charset="0"/>
            </a:endParaRPr>
          </a:p>
        </p:txBody>
      </p:sp>
      <p:sp>
        <p:nvSpPr>
          <p:cNvPr id="4" name="TextBox 3">
            <a:extLst>
              <a:ext uri="{FF2B5EF4-FFF2-40B4-BE49-F238E27FC236}">
                <a16:creationId xmlns:a16="http://schemas.microsoft.com/office/drawing/2014/main" id="{9FDBAC92-C4DA-BF49-B1C5-EB5B64D8A87B}"/>
              </a:ext>
            </a:extLst>
          </p:cNvPr>
          <p:cNvSpPr txBox="1"/>
          <p:nvPr/>
        </p:nvSpPr>
        <p:spPr>
          <a:xfrm>
            <a:off x="189195" y="452842"/>
            <a:ext cx="3541558" cy="1261872"/>
          </a:xfrm>
          <a:prstGeom prst="rect">
            <a:avLst/>
          </a:prstGeom>
          <a:ln>
            <a:noFill/>
          </a:ln>
        </p:spPr>
        <p:txBody>
          <a:bodyPr vert="horz" lIns="91440" tIns="45720" rIns="91440" bIns="45720" rtlCol="0" anchor="ctr">
            <a:normAutofit/>
          </a:bodyPr>
          <a:lstStyle/>
          <a:p>
            <a:pPr algn="r">
              <a:lnSpc>
                <a:spcPct val="90000"/>
              </a:lnSpc>
              <a:spcBef>
                <a:spcPts val="1000"/>
              </a:spcBef>
            </a:pPr>
            <a:r>
              <a:rPr lang="en-US" sz="2000" kern="1200" dirty="0">
                <a:latin typeface="+mn-lt"/>
                <a:ea typeface="+mn-ea"/>
                <a:cs typeface="+mn-cs"/>
              </a:rPr>
              <a:t>Proposed Solution</a:t>
            </a:r>
          </a:p>
        </p:txBody>
      </p:sp>
      <p:cxnSp>
        <p:nvCxnSpPr>
          <p:cNvPr id="5" name="Straight Connector 4">
            <a:extLst>
              <a:ext uri="{FF2B5EF4-FFF2-40B4-BE49-F238E27FC236}">
                <a16:creationId xmlns:a16="http://schemas.microsoft.com/office/drawing/2014/main" id="{B5AFE14D-520C-BE42-9378-5586E93D1550}"/>
              </a:ext>
            </a:extLst>
          </p:cNvPr>
          <p:cNvCxnSpPr/>
          <p:nvPr/>
        </p:nvCxnSpPr>
        <p:spPr>
          <a:xfrm>
            <a:off x="4059936" y="623740"/>
            <a:ext cx="0" cy="914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D81BA03-5CE9-F242-AC99-D0B7AEBD7A43}"/>
              </a:ext>
            </a:extLst>
          </p:cNvPr>
          <p:cNvSpPr txBox="1"/>
          <p:nvPr/>
        </p:nvSpPr>
        <p:spPr>
          <a:xfrm>
            <a:off x="698538" y="2681958"/>
            <a:ext cx="5316855" cy="870623"/>
          </a:xfrm>
          <a:prstGeom prst="rect">
            <a:avLst/>
          </a:prstGeom>
          <a:noFill/>
        </p:spPr>
        <p:txBody>
          <a:bodyPr wrap="square" rtlCol="0">
            <a:spAutoFit/>
          </a:bodyPr>
          <a:lstStyle/>
          <a:p>
            <a:pPr>
              <a:lnSpc>
                <a:spcPct val="150000"/>
              </a:lnSpc>
            </a:pPr>
            <a:r>
              <a:rPr lang="en-PT" dirty="0">
                <a:solidFill>
                  <a:schemeClr val="bg1"/>
                </a:solidFill>
              </a:rPr>
              <a:t>A TEE </a:t>
            </a:r>
            <a:r>
              <a:rPr lang="en-PT" b="1" dirty="0">
                <a:solidFill>
                  <a:schemeClr val="bg1"/>
                </a:solidFill>
              </a:rPr>
              <a:t>virtualization/abstraction library</a:t>
            </a:r>
            <a:r>
              <a:rPr lang="en-PT" dirty="0">
                <a:solidFill>
                  <a:schemeClr val="bg1"/>
                </a:solidFill>
              </a:rPr>
              <a:t> helps with integration and to overcome limitations.</a:t>
            </a:r>
          </a:p>
        </p:txBody>
      </p:sp>
      <p:sp>
        <p:nvSpPr>
          <p:cNvPr id="20" name="Slide Number Placeholder 5">
            <a:extLst>
              <a:ext uri="{FF2B5EF4-FFF2-40B4-BE49-F238E27FC236}">
                <a16:creationId xmlns:a16="http://schemas.microsoft.com/office/drawing/2014/main" id="{345F4EA0-D006-8249-8B3E-E1AFA3418E46}"/>
              </a:ext>
            </a:extLst>
          </p:cNvPr>
          <p:cNvSpPr>
            <a:spLocks noGrp="1"/>
          </p:cNvSpPr>
          <p:nvPr>
            <p:ph type="sldNum" sz="quarter" idx="12"/>
          </p:nvPr>
        </p:nvSpPr>
        <p:spPr>
          <a:xfrm>
            <a:off x="11008650" y="6235360"/>
            <a:ext cx="1062155" cy="490599"/>
          </a:xfrm>
        </p:spPr>
        <p:txBody>
          <a:bodyPr/>
          <a:lstStyle/>
          <a:p>
            <a:fld id="{A9135C31-6AD0-CA46-9D97-A5A6BD1305E0}" type="slidenum">
              <a:rPr lang="pt-PT" smtClean="0"/>
              <a:t>50</a:t>
            </a:fld>
            <a:endParaRPr lang="pt-PT" dirty="0"/>
          </a:p>
        </p:txBody>
      </p:sp>
      <p:sp>
        <p:nvSpPr>
          <p:cNvPr id="33" name="TextBox 32">
            <a:extLst>
              <a:ext uri="{FF2B5EF4-FFF2-40B4-BE49-F238E27FC236}">
                <a16:creationId xmlns:a16="http://schemas.microsoft.com/office/drawing/2014/main" id="{E5ACA444-8593-5045-B6C5-B527412D7D3B}"/>
              </a:ext>
            </a:extLst>
          </p:cNvPr>
          <p:cNvSpPr txBox="1"/>
          <p:nvPr/>
        </p:nvSpPr>
        <p:spPr>
          <a:xfrm>
            <a:off x="8666517" y="3046140"/>
            <a:ext cx="1486304" cy="369332"/>
          </a:xfrm>
          <a:prstGeom prst="rect">
            <a:avLst/>
          </a:prstGeom>
          <a:noFill/>
        </p:spPr>
        <p:txBody>
          <a:bodyPr wrap="none" rtlCol="0">
            <a:spAutoFit/>
          </a:bodyPr>
          <a:lstStyle/>
          <a:p>
            <a:r>
              <a:rPr lang="en-PT" dirty="0">
                <a:solidFill>
                  <a:schemeClr val="bg1"/>
                </a:solidFill>
              </a:rPr>
              <a:t>Application</a:t>
            </a:r>
          </a:p>
        </p:txBody>
      </p:sp>
      <p:sp>
        <p:nvSpPr>
          <p:cNvPr id="34" name="Rounded Rectangle 33">
            <a:extLst>
              <a:ext uri="{FF2B5EF4-FFF2-40B4-BE49-F238E27FC236}">
                <a16:creationId xmlns:a16="http://schemas.microsoft.com/office/drawing/2014/main" id="{8F19A3B6-5715-5541-9485-A8FCEC923FB4}"/>
              </a:ext>
            </a:extLst>
          </p:cNvPr>
          <p:cNvSpPr/>
          <p:nvPr/>
        </p:nvSpPr>
        <p:spPr>
          <a:xfrm>
            <a:off x="7677093" y="5098128"/>
            <a:ext cx="3465158" cy="1116011"/>
          </a:xfrm>
          <a:prstGeom prst="roundRect">
            <a:avLst/>
          </a:prstGeom>
          <a:noFill/>
          <a:ln w="381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PT" dirty="0"/>
          </a:p>
        </p:txBody>
      </p:sp>
      <p:sp>
        <p:nvSpPr>
          <p:cNvPr id="35" name="TextBox 34">
            <a:extLst>
              <a:ext uri="{FF2B5EF4-FFF2-40B4-BE49-F238E27FC236}">
                <a16:creationId xmlns:a16="http://schemas.microsoft.com/office/drawing/2014/main" id="{949EAA92-D064-4C46-812F-4B65919E64C5}"/>
              </a:ext>
            </a:extLst>
          </p:cNvPr>
          <p:cNvSpPr txBox="1"/>
          <p:nvPr/>
        </p:nvSpPr>
        <p:spPr>
          <a:xfrm>
            <a:off x="9530316" y="5471468"/>
            <a:ext cx="1295547" cy="369332"/>
          </a:xfrm>
          <a:prstGeom prst="rect">
            <a:avLst/>
          </a:prstGeom>
          <a:noFill/>
        </p:spPr>
        <p:txBody>
          <a:bodyPr wrap="none" rtlCol="0">
            <a:spAutoFit/>
          </a:bodyPr>
          <a:lstStyle/>
          <a:p>
            <a:r>
              <a:rPr lang="en-PT" dirty="0">
                <a:solidFill>
                  <a:schemeClr val="bg1"/>
                </a:solidFill>
              </a:rPr>
              <a:t>Hardware</a:t>
            </a:r>
          </a:p>
        </p:txBody>
      </p:sp>
      <p:cxnSp>
        <p:nvCxnSpPr>
          <p:cNvPr id="36" name="Straight Arrow Connector 35">
            <a:extLst>
              <a:ext uri="{FF2B5EF4-FFF2-40B4-BE49-F238E27FC236}">
                <a16:creationId xmlns:a16="http://schemas.microsoft.com/office/drawing/2014/main" id="{2E9A8483-0427-3641-849C-A26180CA3821}"/>
              </a:ext>
            </a:extLst>
          </p:cNvPr>
          <p:cNvCxnSpPr>
            <a:cxnSpLocks/>
          </p:cNvCxnSpPr>
          <p:nvPr/>
        </p:nvCxnSpPr>
        <p:spPr>
          <a:xfrm flipV="1">
            <a:off x="8519110" y="4234754"/>
            <a:ext cx="0" cy="101218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E2FF0620-F6B4-8541-9ABD-DDE43CC6F85A}"/>
              </a:ext>
            </a:extLst>
          </p:cNvPr>
          <p:cNvCxnSpPr>
            <a:cxnSpLocks/>
          </p:cNvCxnSpPr>
          <p:nvPr/>
        </p:nvCxnSpPr>
        <p:spPr>
          <a:xfrm>
            <a:off x="8163691" y="4234754"/>
            <a:ext cx="0" cy="108479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4" name="Rounded Rectangle 13">
            <a:extLst>
              <a:ext uri="{FF2B5EF4-FFF2-40B4-BE49-F238E27FC236}">
                <a16:creationId xmlns:a16="http://schemas.microsoft.com/office/drawing/2014/main" id="{3ED76E5E-785B-524D-A607-25AC7136E958}"/>
              </a:ext>
            </a:extLst>
          </p:cNvPr>
          <p:cNvSpPr/>
          <p:nvPr/>
        </p:nvSpPr>
        <p:spPr>
          <a:xfrm>
            <a:off x="7828096" y="5295539"/>
            <a:ext cx="1116387" cy="766162"/>
          </a:xfrm>
          <a:prstGeom prst="roundRect">
            <a:avLst/>
          </a:prstGeom>
          <a:noFill/>
          <a:ln w="57150" cap="flat" cmpd="sng" algn="ctr">
            <a:solidFill>
              <a:srgbClr val="33C078"/>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PT" dirty="0">
              <a:solidFill>
                <a:schemeClr val="bg1"/>
              </a:solidFill>
            </a:endParaRPr>
          </a:p>
        </p:txBody>
      </p:sp>
      <p:sp>
        <p:nvSpPr>
          <p:cNvPr id="41" name="Rounded Rectangle 40">
            <a:extLst>
              <a:ext uri="{FF2B5EF4-FFF2-40B4-BE49-F238E27FC236}">
                <a16:creationId xmlns:a16="http://schemas.microsoft.com/office/drawing/2014/main" id="{93AC71A9-6A34-AF49-BD89-8BBB3B04F225}"/>
              </a:ext>
            </a:extLst>
          </p:cNvPr>
          <p:cNvSpPr/>
          <p:nvPr/>
        </p:nvSpPr>
        <p:spPr>
          <a:xfrm>
            <a:off x="7940041" y="2799632"/>
            <a:ext cx="2885822" cy="870623"/>
          </a:xfrm>
          <a:prstGeom prst="roundRect">
            <a:avLst/>
          </a:prstGeom>
          <a:noFill/>
          <a:ln w="57150" cap="flat" cmpd="sng" algn="ctr">
            <a:solidFill>
              <a:srgbClr val="33C078"/>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PT" dirty="0"/>
          </a:p>
        </p:txBody>
      </p:sp>
      <p:pic>
        <p:nvPicPr>
          <p:cNvPr id="42" name="Graphic 41" descr="Arrow circle with solid fill">
            <a:extLst>
              <a:ext uri="{FF2B5EF4-FFF2-40B4-BE49-F238E27FC236}">
                <a16:creationId xmlns:a16="http://schemas.microsoft.com/office/drawing/2014/main" id="{085CE4EE-B682-9140-BD54-BC6DD45FE56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121633" y="5274626"/>
            <a:ext cx="529312" cy="529312"/>
          </a:xfrm>
          <a:prstGeom prst="rect">
            <a:avLst/>
          </a:prstGeom>
        </p:spPr>
      </p:pic>
      <p:sp>
        <p:nvSpPr>
          <p:cNvPr id="16" name="TextBox 15">
            <a:extLst>
              <a:ext uri="{FF2B5EF4-FFF2-40B4-BE49-F238E27FC236}">
                <a16:creationId xmlns:a16="http://schemas.microsoft.com/office/drawing/2014/main" id="{B6B7DC1B-9D20-6D45-924C-93FFB4F2A73C}"/>
              </a:ext>
            </a:extLst>
          </p:cNvPr>
          <p:cNvSpPr txBox="1"/>
          <p:nvPr/>
        </p:nvSpPr>
        <p:spPr>
          <a:xfrm>
            <a:off x="8121633" y="5656133"/>
            <a:ext cx="529312" cy="369332"/>
          </a:xfrm>
          <a:prstGeom prst="rect">
            <a:avLst/>
          </a:prstGeom>
          <a:noFill/>
        </p:spPr>
        <p:txBody>
          <a:bodyPr wrap="none" rtlCol="0">
            <a:spAutoFit/>
          </a:bodyPr>
          <a:lstStyle/>
          <a:p>
            <a:r>
              <a:rPr lang="en-PT" dirty="0">
                <a:solidFill>
                  <a:schemeClr val="bg1"/>
                </a:solidFill>
              </a:rPr>
              <a:t>TEE</a:t>
            </a:r>
          </a:p>
        </p:txBody>
      </p:sp>
      <p:sp>
        <p:nvSpPr>
          <p:cNvPr id="19" name="Rounded Rectangle 18">
            <a:extLst>
              <a:ext uri="{FF2B5EF4-FFF2-40B4-BE49-F238E27FC236}">
                <a16:creationId xmlns:a16="http://schemas.microsoft.com/office/drawing/2014/main" id="{28BBC197-47DF-3F49-AAD6-E254DDBD1678}"/>
              </a:ext>
            </a:extLst>
          </p:cNvPr>
          <p:cNvSpPr/>
          <p:nvPr/>
        </p:nvSpPr>
        <p:spPr>
          <a:xfrm>
            <a:off x="7677091" y="3586294"/>
            <a:ext cx="3465157" cy="648460"/>
          </a:xfrm>
          <a:prstGeom prst="roundRect">
            <a:avLst/>
          </a:prstGeom>
          <a:solidFill>
            <a:srgbClr val="ECD08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PT" dirty="0">
                <a:solidFill>
                  <a:sysClr val="windowText" lastClr="000000"/>
                </a:solidFill>
              </a:rPr>
              <a:t>Abstraction Library</a:t>
            </a:r>
          </a:p>
        </p:txBody>
      </p:sp>
    </p:spTree>
    <p:extLst>
      <p:ext uri="{BB962C8B-B14F-4D97-AF65-F5344CB8AC3E}">
        <p14:creationId xmlns:p14="http://schemas.microsoft.com/office/powerpoint/2010/main" val="151731316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80DA083A-69F1-2B4B-ACD0-79B9CD790EC2}"/>
              </a:ext>
            </a:extLst>
          </p:cNvPr>
          <p:cNvSpPr/>
          <p:nvPr/>
        </p:nvSpPr>
        <p:spPr>
          <a:xfrm>
            <a:off x="9920177" y="3429000"/>
            <a:ext cx="1874256" cy="458279"/>
          </a:xfrm>
          <a:prstGeom prst="round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43" name="TextBox 42">
            <a:extLst>
              <a:ext uri="{FF2B5EF4-FFF2-40B4-BE49-F238E27FC236}">
                <a16:creationId xmlns:a16="http://schemas.microsoft.com/office/drawing/2014/main" id="{1E126494-3DAB-C345-90E8-3B5D1E8C3497}"/>
              </a:ext>
            </a:extLst>
          </p:cNvPr>
          <p:cNvSpPr txBox="1"/>
          <p:nvPr/>
        </p:nvSpPr>
        <p:spPr>
          <a:xfrm>
            <a:off x="9859288" y="2827251"/>
            <a:ext cx="1935145" cy="1424621"/>
          </a:xfrm>
          <a:prstGeom prst="rect">
            <a:avLst/>
          </a:prstGeom>
          <a:noFill/>
        </p:spPr>
        <p:txBody>
          <a:bodyPr wrap="none" rtlCol="0">
            <a:spAutoFit/>
          </a:bodyPr>
          <a:lstStyle/>
          <a:p>
            <a:r>
              <a:rPr lang="en-PT" dirty="0">
                <a:solidFill>
                  <a:schemeClr val="bg1"/>
                </a:solidFill>
              </a:rPr>
              <a:t>Limitations:</a:t>
            </a:r>
          </a:p>
          <a:p>
            <a:endParaRPr lang="en-PT" dirty="0">
              <a:solidFill>
                <a:schemeClr val="bg1"/>
              </a:solidFill>
            </a:endParaRPr>
          </a:p>
          <a:p>
            <a:pPr marL="285750" indent="-285750">
              <a:lnSpc>
                <a:spcPct val="150000"/>
              </a:lnSpc>
              <a:buFont typeface="Arial" panose="020B0604020202020204" pitchFamily="34" charset="0"/>
              <a:buChar char="•"/>
            </a:pPr>
            <a:r>
              <a:rPr lang="en-PT" dirty="0"/>
              <a:t>Memory</a:t>
            </a:r>
          </a:p>
          <a:p>
            <a:pPr marL="285750" indent="-285750">
              <a:lnSpc>
                <a:spcPct val="150000"/>
              </a:lnSpc>
              <a:buFont typeface="Arial" panose="020B0604020202020204" pitchFamily="34" charset="0"/>
              <a:buChar char="•"/>
            </a:pPr>
            <a:r>
              <a:rPr lang="en-PT" dirty="0">
                <a:solidFill>
                  <a:schemeClr val="bg1"/>
                </a:solidFill>
              </a:rPr>
              <a:t>Performance</a:t>
            </a:r>
          </a:p>
        </p:txBody>
      </p:sp>
      <p:sp>
        <p:nvSpPr>
          <p:cNvPr id="3" name="Title 1">
            <a:extLst>
              <a:ext uri="{FF2B5EF4-FFF2-40B4-BE49-F238E27FC236}">
                <a16:creationId xmlns:a16="http://schemas.microsoft.com/office/drawing/2014/main" id="{2700E860-BE6C-C149-891C-4D7E0A3D9B38}"/>
              </a:ext>
            </a:extLst>
          </p:cNvPr>
          <p:cNvSpPr>
            <a:spLocks noGrp="1"/>
          </p:cNvSpPr>
          <p:nvPr>
            <p:ph type="title"/>
          </p:nvPr>
        </p:nvSpPr>
        <p:spPr>
          <a:xfrm>
            <a:off x="4379976" y="452842"/>
            <a:ext cx="6976872" cy="1261872"/>
          </a:xfrm>
        </p:spPr>
        <p:txBody>
          <a:bodyPr vert="horz" lIns="91440" tIns="45720" rIns="91440" bIns="45720" rtlCol="0" anchor="ctr">
            <a:normAutofit/>
          </a:bodyPr>
          <a:lstStyle/>
          <a:p>
            <a:r>
              <a:rPr lang="en-US" sz="4800" kern="1200" dirty="0">
                <a:solidFill>
                  <a:schemeClr val="tx1"/>
                </a:solidFill>
                <a:cs typeface="Arial" panose="020B0604020202020204" pitchFamily="34" charset="0"/>
              </a:rPr>
              <a:t>Key-Value Store</a:t>
            </a:r>
          </a:p>
        </p:txBody>
      </p:sp>
      <p:sp>
        <p:nvSpPr>
          <p:cNvPr id="4" name="TextBox 3">
            <a:extLst>
              <a:ext uri="{FF2B5EF4-FFF2-40B4-BE49-F238E27FC236}">
                <a16:creationId xmlns:a16="http://schemas.microsoft.com/office/drawing/2014/main" id="{9FDBAC92-C4DA-BF49-B1C5-EB5B64D8A87B}"/>
              </a:ext>
            </a:extLst>
          </p:cNvPr>
          <p:cNvSpPr txBox="1"/>
          <p:nvPr/>
        </p:nvSpPr>
        <p:spPr>
          <a:xfrm>
            <a:off x="189195" y="452842"/>
            <a:ext cx="3541558" cy="1261872"/>
          </a:xfrm>
          <a:prstGeom prst="rect">
            <a:avLst/>
          </a:prstGeom>
          <a:ln>
            <a:noFill/>
          </a:ln>
        </p:spPr>
        <p:txBody>
          <a:bodyPr vert="horz" lIns="91440" tIns="45720" rIns="91440" bIns="45720" rtlCol="0" anchor="ctr">
            <a:normAutofit/>
          </a:bodyPr>
          <a:lstStyle/>
          <a:p>
            <a:pPr algn="r">
              <a:lnSpc>
                <a:spcPct val="90000"/>
              </a:lnSpc>
              <a:spcBef>
                <a:spcPts val="1000"/>
              </a:spcBef>
            </a:pPr>
            <a:r>
              <a:rPr lang="en-US" sz="2000" kern="1200" dirty="0">
                <a:latin typeface="+mn-lt"/>
                <a:ea typeface="+mn-ea"/>
                <a:cs typeface="+mn-cs"/>
              </a:rPr>
              <a:t>Proposed Solution</a:t>
            </a:r>
          </a:p>
        </p:txBody>
      </p:sp>
      <p:cxnSp>
        <p:nvCxnSpPr>
          <p:cNvPr id="5" name="Straight Connector 4">
            <a:extLst>
              <a:ext uri="{FF2B5EF4-FFF2-40B4-BE49-F238E27FC236}">
                <a16:creationId xmlns:a16="http://schemas.microsoft.com/office/drawing/2014/main" id="{B5AFE14D-520C-BE42-9378-5586E93D1550}"/>
              </a:ext>
            </a:extLst>
          </p:cNvPr>
          <p:cNvCxnSpPr/>
          <p:nvPr/>
        </p:nvCxnSpPr>
        <p:spPr>
          <a:xfrm>
            <a:off x="4059936" y="623740"/>
            <a:ext cx="0" cy="914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Rounded Rectangle 5">
            <a:extLst>
              <a:ext uri="{FF2B5EF4-FFF2-40B4-BE49-F238E27FC236}">
                <a16:creationId xmlns:a16="http://schemas.microsoft.com/office/drawing/2014/main" id="{DD770F84-6002-1C42-8417-463C15E9F3FB}"/>
              </a:ext>
            </a:extLst>
          </p:cNvPr>
          <p:cNvSpPr/>
          <p:nvPr/>
        </p:nvSpPr>
        <p:spPr>
          <a:xfrm>
            <a:off x="397567" y="2777772"/>
            <a:ext cx="4273826" cy="1967947"/>
          </a:xfrm>
          <a:prstGeom prst="roundRec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PT"/>
          </a:p>
        </p:txBody>
      </p:sp>
      <p:sp>
        <p:nvSpPr>
          <p:cNvPr id="8" name="Rounded Rectangle 7">
            <a:extLst>
              <a:ext uri="{FF2B5EF4-FFF2-40B4-BE49-F238E27FC236}">
                <a16:creationId xmlns:a16="http://schemas.microsoft.com/office/drawing/2014/main" id="{1DBE83D2-8497-AF4E-9D4A-9C22290AEE07}"/>
              </a:ext>
            </a:extLst>
          </p:cNvPr>
          <p:cNvSpPr/>
          <p:nvPr/>
        </p:nvSpPr>
        <p:spPr>
          <a:xfrm>
            <a:off x="474932" y="3312611"/>
            <a:ext cx="1918254" cy="1351722"/>
          </a:xfrm>
          <a:prstGeom prst="roundRect">
            <a:avLst/>
          </a:prstGeom>
          <a:noFill/>
          <a:ln w="28575" cap="flat" cmpd="sng" algn="ctr">
            <a:solidFill>
              <a:srgbClr val="00B050"/>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PT"/>
          </a:p>
        </p:txBody>
      </p:sp>
      <p:sp>
        <p:nvSpPr>
          <p:cNvPr id="9" name="Rounded Rectangle 8">
            <a:extLst>
              <a:ext uri="{FF2B5EF4-FFF2-40B4-BE49-F238E27FC236}">
                <a16:creationId xmlns:a16="http://schemas.microsoft.com/office/drawing/2014/main" id="{AE7BD6AE-B1A6-B745-921B-0ED28B2D5349}"/>
              </a:ext>
            </a:extLst>
          </p:cNvPr>
          <p:cNvSpPr/>
          <p:nvPr/>
        </p:nvSpPr>
        <p:spPr>
          <a:xfrm>
            <a:off x="2658229" y="3312611"/>
            <a:ext cx="1918254" cy="1351722"/>
          </a:xfrm>
          <a:prstGeom prst="roundRect">
            <a:avLst/>
          </a:prstGeom>
          <a:noFill/>
          <a:ln w="28575" cap="flat" cmpd="sng" algn="ctr">
            <a:solidFill>
              <a:srgbClr val="00B050"/>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PT"/>
          </a:p>
        </p:txBody>
      </p:sp>
      <p:sp>
        <p:nvSpPr>
          <p:cNvPr id="10" name="TextBox 9">
            <a:extLst>
              <a:ext uri="{FF2B5EF4-FFF2-40B4-BE49-F238E27FC236}">
                <a16:creationId xmlns:a16="http://schemas.microsoft.com/office/drawing/2014/main" id="{A4D2A84D-1474-334B-97BB-5401D69C8879}"/>
              </a:ext>
            </a:extLst>
          </p:cNvPr>
          <p:cNvSpPr txBox="1"/>
          <p:nvPr/>
        </p:nvSpPr>
        <p:spPr>
          <a:xfrm>
            <a:off x="1210238" y="2861893"/>
            <a:ext cx="2648482" cy="369332"/>
          </a:xfrm>
          <a:prstGeom prst="rect">
            <a:avLst/>
          </a:prstGeom>
          <a:noFill/>
        </p:spPr>
        <p:txBody>
          <a:bodyPr wrap="none" rtlCol="0">
            <a:spAutoFit/>
          </a:bodyPr>
          <a:lstStyle/>
          <a:p>
            <a:r>
              <a:rPr lang="en-PT" dirty="0">
                <a:solidFill>
                  <a:sysClr val="windowText" lastClr="000000"/>
                </a:solidFill>
              </a:rPr>
              <a:t>Secure Storage Server</a:t>
            </a:r>
          </a:p>
        </p:txBody>
      </p:sp>
      <p:pic>
        <p:nvPicPr>
          <p:cNvPr id="16" name="Graphic 15" descr="Key with solid fill">
            <a:extLst>
              <a:ext uri="{FF2B5EF4-FFF2-40B4-BE49-F238E27FC236}">
                <a16:creationId xmlns:a16="http://schemas.microsoft.com/office/drawing/2014/main" id="{97E5DBBB-344A-4344-BF5E-EFFB987977A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896331" y="4194350"/>
            <a:ext cx="580436" cy="580436"/>
          </a:xfrm>
          <a:prstGeom prst="rect">
            <a:avLst/>
          </a:prstGeom>
        </p:spPr>
      </p:pic>
      <p:pic>
        <p:nvPicPr>
          <p:cNvPr id="19" name="Graphic 18" descr="Lock with solid fill">
            <a:extLst>
              <a:ext uri="{FF2B5EF4-FFF2-40B4-BE49-F238E27FC236}">
                <a16:creationId xmlns:a16="http://schemas.microsoft.com/office/drawing/2014/main" id="{9C99A307-70F2-5044-8B39-494D96485CA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631189" y="3320353"/>
            <a:ext cx="574668" cy="574668"/>
          </a:xfrm>
          <a:prstGeom prst="rect">
            <a:avLst/>
          </a:prstGeom>
        </p:spPr>
      </p:pic>
      <p:sp>
        <p:nvSpPr>
          <p:cNvPr id="23" name="TextBox 22">
            <a:extLst>
              <a:ext uri="{FF2B5EF4-FFF2-40B4-BE49-F238E27FC236}">
                <a16:creationId xmlns:a16="http://schemas.microsoft.com/office/drawing/2014/main" id="{E2AC23CB-B98F-8746-A356-C52876BD56CB}"/>
              </a:ext>
            </a:extLst>
          </p:cNvPr>
          <p:cNvSpPr txBox="1"/>
          <p:nvPr/>
        </p:nvSpPr>
        <p:spPr>
          <a:xfrm>
            <a:off x="5935086" y="2827251"/>
            <a:ext cx="2914580" cy="369332"/>
          </a:xfrm>
          <a:prstGeom prst="rect">
            <a:avLst/>
          </a:prstGeom>
          <a:noFill/>
        </p:spPr>
        <p:txBody>
          <a:bodyPr wrap="none" rtlCol="0">
            <a:spAutoFit/>
          </a:bodyPr>
          <a:lstStyle/>
          <a:p>
            <a:r>
              <a:rPr lang="en-PT" dirty="0">
                <a:solidFill>
                  <a:sysClr val="windowText" lastClr="000000"/>
                </a:solidFill>
              </a:rPr>
              <a:t>Unsecure Storage Server</a:t>
            </a:r>
          </a:p>
        </p:txBody>
      </p:sp>
      <p:sp>
        <p:nvSpPr>
          <p:cNvPr id="26" name="Left Bracket 25">
            <a:extLst>
              <a:ext uri="{FF2B5EF4-FFF2-40B4-BE49-F238E27FC236}">
                <a16:creationId xmlns:a16="http://schemas.microsoft.com/office/drawing/2014/main" id="{7C802699-819D-8245-8F8D-D2B3065F586C}"/>
              </a:ext>
            </a:extLst>
          </p:cNvPr>
          <p:cNvSpPr/>
          <p:nvPr/>
        </p:nvSpPr>
        <p:spPr>
          <a:xfrm rot="5400000">
            <a:off x="1570377" y="4747968"/>
            <a:ext cx="361975" cy="1759648"/>
          </a:xfrm>
          <a:prstGeom prst="leftBracket">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PT"/>
          </a:p>
        </p:txBody>
      </p:sp>
      <p:sp>
        <p:nvSpPr>
          <p:cNvPr id="27" name="TextBox 26">
            <a:extLst>
              <a:ext uri="{FF2B5EF4-FFF2-40B4-BE49-F238E27FC236}">
                <a16:creationId xmlns:a16="http://schemas.microsoft.com/office/drawing/2014/main" id="{DEAD8249-1986-B94D-A44A-67D017BF75C3}"/>
              </a:ext>
            </a:extLst>
          </p:cNvPr>
          <p:cNvSpPr txBox="1"/>
          <p:nvPr/>
        </p:nvSpPr>
        <p:spPr>
          <a:xfrm>
            <a:off x="1049600" y="5481743"/>
            <a:ext cx="1494320" cy="1020857"/>
          </a:xfrm>
          <a:prstGeom prst="rect">
            <a:avLst/>
          </a:prstGeom>
          <a:noFill/>
        </p:spPr>
        <p:txBody>
          <a:bodyPr wrap="none" rtlCol="0">
            <a:spAutoFit/>
          </a:bodyPr>
          <a:lstStyle/>
          <a:p>
            <a:pPr>
              <a:lnSpc>
                <a:spcPct val="150000"/>
              </a:lnSpc>
            </a:pPr>
            <a:r>
              <a:rPr lang="en-PT" sz="1400" dirty="0">
                <a:solidFill>
                  <a:schemeClr val="bg1"/>
                </a:solidFill>
              </a:rPr>
              <a:t>&lt; hello, world &gt;</a:t>
            </a:r>
          </a:p>
          <a:p>
            <a:pPr>
              <a:lnSpc>
                <a:spcPct val="150000"/>
              </a:lnSpc>
            </a:pPr>
            <a:r>
              <a:rPr lang="en-PT" sz="1400" dirty="0">
                <a:solidFill>
                  <a:schemeClr val="bg1"/>
                </a:solidFill>
              </a:rPr>
              <a:t>&lt; foo, bar &gt;</a:t>
            </a:r>
          </a:p>
          <a:p>
            <a:pPr>
              <a:lnSpc>
                <a:spcPct val="150000"/>
              </a:lnSpc>
            </a:pPr>
            <a:r>
              <a:rPr lang="en-PT" sz="1400" dirty="0">
                <a:solidFill>
                  <a:schemeClr val="bg1"/>
                </a:solidFill>
              </a:rPr>
              <a:t>&lt; plain, text &gt;</a:t>
            </a:r>
          </a:p>
        </p:txBody>
      </p:sp>
      <p:cxnSp>
        <p:nvCxnSpPr>
          <p:cNvPr id="29" name="Straight Connector 28">
            <a:extLst>
              <a:ext uri="{FF2B5EF4-FFF2-40B4-BE49-F238E27FC236}">
                <a16:creationId xmlns:a16="http://schemas.microsoft.com/office/drawing/2014/main" id="{D350A3F8-5003-514F-B80C-E92BEBF4AB28}"/>
              </a:ext>
            </a:extLst>
          </p:cNvPr>
          <p:cNvCxnSpPr>
            <a:cxnSpLocks/>
            <a:endCxn id="26" idx="1"/>
          </p:cNvCxnSpPr>
          <p:nvPr/>
        </p:nvCxnSpPr>
        <p:spPr>
          <a:xfrm>
            <a:off x="1744803" y="4540386"/>
            <a:ext cx="6562" cy="906419"/>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32" name="Left Bracket 31">
            <a:extLst>
              <a:ext uri="{FF2B5EF4-FFF2-40B4-BE49-F238E27FC236}">
                <a16:creationId xmlns:a16="http://schemas.microsoft.com/office/drawing/2014/main" id="{D4F80516-D625-2746-AF22-13B421ECEA13}"/>
              </a:ext>
            </a:extLst>
          </p:cNvPr>
          <p:cNvSpPr/>
          <p:nvPr/>
        </p:nvSpPr>
        <p:spPr>
          <a:xfrm rot="5400000">
            <a:off x="7256510" y="2828755"/>
            <a:ext cx="200859" cy="5506834"/>
          </a:xfrm>
          <a:prstGeom prst="leftBracket">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PT"/>
          </a:p>
        </p:txBody>
      </p:sp>
      <p:sp>
        <p:nvSpPr>
          <p:cNvPr id="33" name="TextBox 32">
            <a:extLst>
              <a:ext uri="{FF2B5EF4-FFF2-40B4-BE49-F238E27FC236}">
                <a16:creationId xmlns:a16="http://schemas.microsoft.com/office/drawing/2014/main" id="{511D4DB1-E2FF-0649-889F-E282195B5497}"/>
              </a:ext>
            </a:extLst>
          </p:cNvPr>
          <p:cNvSpPr txBox="1"/>
          <p:nvPr/>
        </p:nvSpPr>
        <p:spPr>
          <a:xfrm>
            <a:off x="4576483" y="5481743"/>
            <a:ext cx="5860900" cy="1020857"/>
          </a:xfrm>
          <a:prstGeom prst="rect">
            <a:avLst/>
          </a:prstGeom>
          <a:noFill/>
        </p:spPr>
        <p:txBody>
          <a:bodyPr wrap="none" rtlCol="0">
            <a:spAutoFit/>
          </a:bodyPr>
          <a:lstStyle/>
          <a:p>
            <a:pPr>
              <a:lnSpc>
                <a:spcPct val="150000"/>
              </a:lnSpc>
            </a:pPr>
            <a:r>
              <a:rPr lang="en-GB" sz="1400" dirty="0">
                <a:solidFill>
                  <a:schemeClr val="bg1"/>
                </a:solidFill>
              </a:rPr>
              <a:t>&lt; /kmX9I0YxspdsATlydGePA==, </a:t>
            </a:r>
            <a:r>
              <a:rPr lang="en-GB" sz="1400" dirty="0" err="1">
                <a:solidFill>
                  <a:schemeClr val="bg1"/>
                </a:solidFill>
              </a:rPr>
              <a:t>gJBeJwT</a:t>
            </a:r>
            <a:r>
              <a:rPr lang="en-GB" sz="1400" dirty="0">
                <a:solidFill>
                  <a:schemeClr val="bg1"/>
                </a:solidFill>
              </a:rPr>
              <a:t>/iIR8GCszlLfTXg== &gt;</a:t>
            </a:r>
            <a:br>
              <a:rPr lang="en-GB" sz="1400" dirty="0">
                <a:solidFill>
                  <a:schemeClr val="bg1"/>
                </a:solidFill>
              </a:rPr>
            </a:br>
            <a:r>
              <a:rPr lang="en-GB" sz="1400" dirty="0">
                <a:solidFill>
                  <a:schemeClr val="bg1"/>
                </a:solidFill>
              </a:rPr>
              <a:t>&lt; Dvy1r4XamuOXpTWFa6g+Fg==, 7QkxWv3C/LrYu8Ql1dgLkQ== &gt;</a:t>
            </a:r>
            <a:br>
              <a:rPr lang="en-GB" sz="1400" dirty="0">
                <a:solidFill>
                  <a:schemeClr val="bg1"/>
                </a:solidFill>
              </a:rPr>
            </a:br>
            <a:r>
              <a:rPr lang="en-GB" sz="1400" dirty="0">
                <a:solidFill>
                  <a:schemeClr val="bg1"/>
                </a:solidFill>
              </a:rPr>
              <a:t>&lt; /MIqISpkZS5+bHkyFys5tQ==, </a:t>
            </a:r>
            <a:r>
              <a:rPr lang="en-GB" sz="1400" dirty="0" err="1">
                <a:solidFill>
                  <a:schemeClr val="bg1"/>
                </a:solidFill>
              </a:rPr>
              <a:t>uCzWdvDomApnRVSMvkUVuw</a:t>
            </a:r>
            <a:r>
              <a:rPr lang="en-GB" sz="1400" dirty="0">
                <a:solidFill>
                  <a:schemeClr val="bg1"/>
                </a:solidFill>
              </a:rPr>
              <a:t>== &gt;</a:t>
            </a:r>
            <a:endParaRPr lang="en-PT" sz="1400" dirty="0">
              <a:solidFill>
                <a:schemeClr val="bg1"/>
              </a:solidFill>
            </a:endParaRPr>
          </a:p>
        </p:txBody>
      </p:sp>
      <p:cxnSp>
        <p:nvCxnSpPr>
          <p:cNvPr id="34" name="Straight Connector 33">
            <a:extLst>
              <a:ext uri="{FF2B5EF4-FFF2-40B4-BE49-F238E27FC236}">
                <a16:creationId xmlns:a16="http://schemas.microsoft.com/office/drawing/2014/main" id="{94C9849F-8556-DD45-8B38-353CB38E1922}"/>
              </a:ext>
            </a:extLst>
          </p:cNvPr>
          <p:cNvCxnSpPr>
            <a:cxnSpLocks/>
            <a:endCxn id="32" idx="1"/>
          </p:cNvCxnSpPr>
          <p:nvPr/>
        </p:nvCxnSpPr>
        <p:spPr>
          <a:xfrm>
            <a:off x="7356940" y="4472940"/>
            <a:ext cx="0" cy="1008803"/>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C2BA3D8F-5070-4143-9F67-A25C4A5ACB2D}"/>
              </a:ext>
            </a:extLst>
          </p:cNvPr>
          <p:cNvSpPr txBox="1"/>
          <p:nvPr/>
        </p:nvSpPr>
        <p:spPr>
          <a:xfrm>
            <a:off x="2673186" y="3961961"/>
            <a:ext cx="1930337" cy="338554"/>
          </a:xfrm>
          <a:prstGeom prst="rect">
            <a:avLst/>
          </a:prstGeom>
          <a:noFill/>
        </p:spPr>
        <p:txBody>
          <a:bodyPr wrap="none" rtlCol="0">
            <a:spAutoFit/>
          </a:bodyPr>
          <a:lstStyle/>
          <a:p>
            <a:r>
              <a:rPr lang="en-PT" sz="1600" dirty="0">
                <a:solidFill>
                  <a:sysClr val="windowText" lastClr="000000"/>
                </a:solidFill>
              </a:rPr>
              <a:t>Attestation Server</a:t>
            </a:r>
          </a:p>
        </p:txBody>
      </p:sp>
      <p:pic>
        <p:nvPicPr>
          <p:cNvPr id="45" name="Graphic 44" descr="Lock with solid fill">
            <a:extLst>
              <a:ext uri="{FF2B5EF4-FFF2-40B4-BE49-F238E27FC236}">
                <a16:creationId xmlns:a16="http://schemas.microsoft.com/office/drawing/2014/main" id="{876B3CD8-23A8-184D-94B0-A640D0CF777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74932" y="3312611"/>
            <a:ext cx="574668" cy="574668"/>
          </a:xfrm>
          <a:prstGeom prst="rect">
            <a:avLst/>
          </a:prstGeom>
        </p:spPr>
      </p:pic>
      <p:sp>
        <p:nvSpPr>
          <p:cNvPr id="48" name="Rounded Rectangle 47">
            <a:extLst>
              <a:ext uri="{FF2B5EF4-FFF2-40B4-BE49-F238E27FC236}">
                <a16:creationId xmlns:a16="http://schemas.microsoft.com/office/drawing/2014/main" id="{029C9151-A2E8-AA43-B4A4-111F958E3659}"/>
              </a:ext>
            </a:extLst>
          </p:cNvPr>
          <p:cNvSpPr/>
          <p:nvPr/>
        </p:nvSpPr>
        <p:spPr>
          <a:xfrm>
            <a:off x="5286985" y="2777771"/>
            <a:ext cx="4273826" cy="1967947"/>
          </a:xfrm>
          <a:prstGeom prst="roundRec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PT"/>
          </a:p>
        </p:txBody>
      </p:sp>
      <p:pic>
        <p:nvPicPr>
          <p:cNvPr id="7" name="Graphic 6" descr="Database with solid fill">
            <a:extLst>
              <a:ext uri="{FF2B5EF4-FFF2-40B4-BE49-F238E27FC236}">
                <a16:creationId xmlns:a16="http://schemas.microsoft.com/office/drawing/2014/main" id="{2AFF01D2-B768-E74C-8B27-BC67D37D23D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288800" y="3625200"/>
            <a:ext cx="914400" cy="914400"/>
          </a:xfrm>
          <a:prstGeom prst="rect">
            <a:avLst/>
          </a:prstGeom>
        </p:spPr>
      </p:pic>
      <p:pic>
        <p:nvPicPr>
          <p:cNvPr id="28" name="Graphic 27" descr="Database with solid fill">
            <a:extLst>
              <a:ext uri="{FF2B5EF4-FFF2-40B4-BE49-F238E27FC236}">
                <a16:creationId xmlns:a16="http://schemas.microsoft.com/office/drawing/2014/main" id="{67F9F2E9-6493-5F48-8D50-7D03A60989A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20400" y="3099600"/>
            <a:ext cx="1414800" cy="1414800"/>
          </a:xfrm>
          <a:prstGeom prst="rect">
            <a:avLst/>
          </a:prstGeom>
        </p:spPr>
      </p:pic>
      <p:sp>
        <p:nvSpPr>
          <p:cNvPr id="30" name="Slide Number Placeholder 5">
            <a:extLst>
              <a:ext uri="{FF2B5EF4-FFF2-40B4-BE49-F238E27FC236}">
                <a16:creationId xmlns:a16="http://schemas.microsoft.com/office/drawing/2014/main" id="{8ADFACDD-B57B-B24A-91E1-EA4EEEA5F2E9}"/>
              </a:ext>
            </a:extLst>
          </p:cNvPr>
          <p:cNvSpPr>
            <a:spLocks noGrp="1"/>
          </p:cNvSpPr>
          <p:nvPr>
            <p:ph type="sldNum" sz="quarter" idx="12"/>
          </p:nvPr>
        </p:nvSpPr>
        <p:spPr>
          <a:xfrm>
            <a:off x="11008650" y="6235360"/>
            <a:ext cx="1062155" cy="490599"/>
          </a:xfrm>
        </p:spPr>
        <p:txBody>
          <a:bodyPr/>
          <a:lstStyle/>
          <a:p>
            <a:fld id="{A9135C31-6AD0-CA46-9D97-A5A6BD1305E0}" type="slidenum">
              <a:rPr lang="pt-PT" smtClean="0"/>
              <a:t>51</a:t>
            </a:fld>
            <a:endParaRPr lang="pt-PT" dirty="0"/>
          </a:p>
        </p:txBody>
      </p:sp>
    </p:spTree>
    <p:extLst>
      <p:ext uri="{BB962C8B-B14F-4D97-AF65-F5344CB8AC3E}">
        <p14:creationId xmlns:p14="http://schemas.microsoft.com/office/powerpoint/2010/main" val="296762813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25" name="Rounded Rectangle 24">
            <a:extLst>
              <a:ext uri="{FF2B5EF4-FFF2-40B4-BE49-F238E27FC236}">
                <a16:creationId xmlns:a16="http://schemas.microsoft.com/office/drawing/2014/main" id="{F99D64B0-F591-9F4B-A996-BC73846DBD04}"/>
              </a:ext>
            </a:extLst>
          </p:cNvPr>
          <p:cNvSpPr/>
          <p:nvPr/>
        </p:nvSpPr>
        <p:spPr>
          <a:xfrm>
            <a:off x="4476767" y="5419964"/>
            <a:ext cx="5861027" cy="1129079"/>
          </a:xfrm>
          <a:prstGeom prst="round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24" name="Rounded Rectangle 23">
            <a:extLst>
              <a:ext uri="{FF2B5EF4-FFF2-40B4-BE49-F238E27FC236}">
                <a16:creationId xmlns:a16="http://schemas.microsoft.com/office/drawing/2014/main" id="{A268C6EA-0184-5B4C-A0F7-33DC1365FA12}"/>
              </a:ext>
            </a:extLst>
          </p:cNvPr>
          <p:cNvSpPr/>
          <p:nvPr/>
        </p:nvSpPr>
        <p:spPr>
          <a:xfrm>
            <a:off x="9920177" y="3842236"/>
            <a:ext cx="1874256" cy="458279"/>
          </a:xfrm>
          <a:prstGeom prst="round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3" name="Title 1">
            <a:extLst>
              <a:ext uri="{FF2B5EF4-FFF2-40B4-BE49-F238E27FC236}">
                <a16:creationId xmlns:a16="http://schemas.microsoft.com/office/drawing/2014/main" id="{2700E860-BE6C-C149-891C-4D7E0A3D9B38}"/>
              </a:ext>
            </a:extLst>
          </p:cNvPr>
          <p:cNvSpPr>
            <a:spLocks noGrp="1"/>
          </p:cNvSpPr>
          <p:nvPr>
            <p:ph type="title"/>
          </p:nvPr>
        </p:nvSpPr>
        <p:spPr>
          <a:xfrm>
            <a:off x="4379976" y="452842"/>
            <a:ext cx="6976872" cy="1261872"/>
          </a:xfrm>
        </p:spPr>
        <p:txBody>
          <a:bodyPr vert="horz" lIns="91440" tIns="45720" rIns="91440" bIns="45720" rtlCol="0" anchor="ctr">
            <a:normAutofit/>
          </a:bodyPr>
          <a:lstStyle/>
          <a:p>
            <a:r>
              <a:rPr lang="en-US" sz="4800" kern="1200" dirty="0">
                <a:solidFill>
                  <a:schemeClr val="tx1"/>
                </a:solidFill>
                <a:cs typeface="Arial" panose="020B0604020202020204" pitchFamily="34" charset="0"/>
              </a:rPr>
              <a:t>Key-Value Store</a:t>
            </a:r>
          </a:p>
        </p:txBody>
      </p:sp>
      <p:sp>
        <p:nvSpPr>
          <p:cNvPr id="4" name="TextBox 3">
            <a:extLst>
              <a:ext uri="{FF2B5EF4-FFF2-40B4-BE49-F238E27FC236}">
                <a16:creationId xmlns:a16="http://schemas.microsoft.com/office/drawing/2014/main" id="{9FDBAC92-C4DA-BF49-B1C5-EB5B64D8A87B}"/>
              </a:ext>
            </a:extLst>
          </p:cNvPr>
          <p:cNvSpPr txBox="1"/>
          <p:nvPr/>
        </p:nvSpPr>
        <p:spPr>
          <a:xfrm>
            <a:off x="189195" y="452842"/>
            <a:ext cx="3541558" cy="1261872"/>
          </a:xfrm>
          <a:prstGeom prst="rect">
            <a:avLst/>
          </a:prstGeom>
          <a:ln>
            <a:noFill/>
          </a:ln>
        </p:spPr>
        <p:txBody>
          <a:bodyPr vert="horz" lIns="91440" tIns="45720" rIns="91440" bIns="45720" rtlCol="0" anchor="ctr">
            <a:normAutofit/>
          </a:bodyPr>
          <a:lstStyle/>
          <a:p>
            <a:pPr algn="r">
              <a:lnSpc>
                <a:spcPct val="90000"/>
              </a:lnSpc>
              <a:spcBef>
                <a:spcPts val="1000"/>
              </a:spcBef>
            </a:pPr>
            <a:r>
              <a:rPr lang="en-US" sz="2000" kern="1200" dirty="0">
                <a:latin typeface="+mn-lt"/>
                <a:ea typeface="+mn-ea"/>
                <a:cs typeface="+mn-cs"/>
              </a:rPr>
              <a:t>Proposed Solution</a:t>
            </a:r>
          </a:p>
        </p:txBody>
      </p:sp>
      <p:cxnSp>
        <p:nvCxnSpPr>
          <p:cNvPr id="5" name="Straight Connector 4">
            <a:extLst>
              <a:ext uri="{FF2B5EF4-FFF2-40B4-BE49-F238E27FC236}">
                <a16:creationId xmlns:a16="http://schemas.microsoft.com/office/drawing/2014/main" id="{B5AFE14D-520C-BE42-9378-5586E93D1550}"/>
              </a:ext>
            </a:extLst>
          </p:cNvPr>
          <p:cNvCxnSpPr/>
          <p:nvPr/>
        </p:nvCxnSpPr>
        <p:spPr>
          <a:xfrm>
            <a:off x="4059936" y="623740"/>
            <a:ext cx="0" cy="914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Rounded Rectangle 5">
            <a:extLst>
              <a:ext uri="{FF2B5EF4-FFF2-40B4-BE49-F238E27FC236}">
                <a16:creationId xmlns:a16="http://schemas.microsoft.com/office/drawing/2014/main" id="{DD770F84-6002-1C42-8417-463C15E9F3FB}"/>
              </a:ext>
            </a:extLst>
          </p:cNvPr>
          <p:cNvSpPr/>
          <p:nvPr/>
        </p:nvSpPr>
        <p:spPr>
          <a:xfrm>
            <a:off x="397567" y="2777772"/>
            <a:ext cx="4273826" cy="1967947"/>
          </a:xfrm>
          <a:prstGeom prst="roundRec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PT"/>
          </a:p>
        </p:txBody>
      </p:sp>
      <p:sp>
        <p:nvSpPr>
          <p:cNvPr id="8" name="Rounded Rectangle 7">
            <a:extLst>
              <a:ext uri="{FF2B5EF4-FFF2-40B4-BE49-F238E27FC236}">
                <a16:creationId xmlns:a16="http://schemas.microsoft.com/office/drawing/2014/main" id="{1DBE83D2-8497-AF4E-9D4A-9C22290AEE07}"/>
              </a:ext>
            </a:extLst>
          </p:cNvPr>
          <p:cNvSpPr/>
          <p:nvPr/>
        </p:nvSpPr>
        <p:spPr>
          <a:xfrm>
            <a:off x="474932" y="3312611"/>
            <a:ext cx="1918254" cy="1351722"/>
          </a:xfrm>
          <a:prstGeom prst="roundRect">
            <a:avLst/>
          </a:prstGeom>
          <a:noFill/>
          <a:ln w="28575" cap="flat" cmpd="sng" algn="ctr">
            <a:solidFill>
              <a:srgbClr val="00B050"/>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PT"/>
          </a:p>
        </p:txBody>
      </p:sp>
      <p:sp>
        <p:nvSpPr>
          <p:cNvPr id="9" name="Rounded Rectangle 8">
            <a:extLst>
              <a:ext uri="{FF2B5EF4-FFF2-40B4-BE49-F238E27FC236}">
                <a16:creationId xmlns:a16="http://schemas.microsoft.com/office/drawing/2014/main" id="{AE7BD6AE-B1A6-B745-921B-0ED28B2D5349}"/>
              </a:ext>
            </a:extLst>
          </p:cNvPr>
          <p:cNvSpPr/>
          <p:nvPr/>
        </p:nvSpPr>
        <p:spPr>
          <a:xfrm>
            <a:off x="2658229" y="3312611"/>
            <a:ext cx="1918254" cy="1351722"/>
          </a:xfrm>
          <a:prstGeom prst="roundRect">
            <a:avLst/>
          </a:prstGeom>
          <a:noFill/>
          <a:ln w="28575" cap="flat" cmpd="sng" algn="ctr">
            <a:solidFill>
              <a:srgbClr val="00B050"/>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PT"/>
          </a:p>
        </p:txBody>
      </p:sp>
      <p:sp>
        <p:nvSpPr>
          <p:cNvPr id="10" name="TextBox 9">
            <a:extLst>
              <a:ext uri="{FF2B5EF4-FFF2-40B4-BE49-F238E27FC236}">
                <a16:creationId xmlns:a16="http://schemas.microsoft.com/office/drawing/2014/main" id="{A4D2A84D-1474-334B-97BB-5401D69C8879}"/>
              </a:ext>
            </a:extLst>
          </p:cNvPr>
          <p:cNvSpPr txBox="1"/>
          <p:nvPr/>
        </p:nvSpPr>
        <p:spPr>
          <a:xfrm>
            <a:off x="1210238" y="2861893"/>
            <a:ext cx="2648482" cy="369332"/>
          </a:xfrm>
          <a:prstGeom prst="rect">
            <a:avLst/>
          </a:prstGeom>
          <a:noFill/>
        </p:spPr>
        <p:txBody>
          <a:bodyPr wrap="none" rtlCol="0">
            <a:spAutoFit/>
          </a:bodyPr>
          <a:lstStyle/>
          <a:p>
            <a:r>
              <a:rPr lang="en-PT" dirty="0">
                <a:solidFill>
                  <a:sysClr val="windowText" lastClr="000000"/>
                </a:solidFill>
              </a:rPr>
              <a:t>Secure Storage Server</a:t>
            </a:r>
          </a:p>
        </p:txBody>
      </p:sp>
      <p:pic>
        <p:nvPicPr>
          <p:cNvPr id="12" name="Graphic 11" descr="Database outline">
            <a:extLst>
              <a:ext uri="{FF2B5EF4-FFF2-40B4-BE49-F238E27FC236}">
                <a16:creationId xmlns:a16="http://schemas.microsoft.com/office/drawing/2014/main" id="{A05A7EA7-B033-4F4D-A8C5-27BDB781986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287603" y="3625986"/>
            <a:ext cx="914400" cy="914400"/>
          </a:xfrm>
          <a:prstGeom prst="rect">
            <a:avLst/>
          </a:prstGeom>
        </p:spPr>
      </p:pic>
      <p:pic>
        <p:nvPicPr>
          <p:cNvPr id="16" name="Graphic 15" descr="Key with solid fill">
            <a:extLst>
              <a:ext uri="{FF2B5EF4-FFF2-40B4-BE49-F238E27FC236}">
                <a16:creationId xmlns:a16="http://schemas.microsoft.com/office/drawing/2014/main" id="{97E5DBBB-344A-4344-BF5E-EFFB987977A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96331" y="4194350"/>
            <a:ext cx="580436" cy="580436"/>
          </a:xfrm>
          <a:prstGeom prst="rect">
            <a:avLst/>
          </a:prstGeom>
        </p:spPr>
      </p:pic>
      <p:pic>
        <p:nvPicPr>
          <p:cNvPr id="19" name="Graphic 18" descr="Lock with solid fill">
            <a:extLst>
              <a:ext uri="{FF2B5EF4-FFF2-40B4-BE49-F238E27FC236}">
                <a16:creationId xmlns:a16="http://schemas.microsoft.com/office/drawing/2014/main" id="{9C99A307-70F2-5044-8B39-494D96485CA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631189" y="3320353"/>
            <a:ext cx="574668" cy="574668"/>
          </a:xfrm>
          <a:prstGeom prst="rect">
            <a:avLst/>
          </a:prstGeom>
        </p:spPr>
      </p:pic>
      <p:sp>
        <p:nvSpPr>
          <p:cNvPr id="23" name="TextBox 22">
            <a:extLst>
              <a:ext uri="{FF2B5EF4-FFF2-40B4-BE49-F238E27FC236}">
                <a16:creationId xmlns:a16="http://schemas.microsoft.com/office/drawing/2014/main" id="{E2AC23CB-B98F-8746-A356-C52876BD56CB}"/>
              </a:ext>
            </a:extLst>
          </p:cNvPr>
          <p:cNvSpPr txBox="1"/>
          <p:nvPr/>
        </p:nvSpPr>
        <p:spPr>
          <a:xfrm>
            <a:off x="5935086" y="2827251"/>
            <a:ext cx="2914580" cy="369332"/>
          </a:xfrm>
          <a:prstGeom prst="rect">
            <a:avLst/>
          </a:prstGeom>
          <a:noFill/>
        </p:spPr>
        <p:txBody>
          <a:bodyPr wrap="none" rtlCol="0">
            <a:spAutoFit/>
          </a:bodyPr>
          <a:lstStyle/>
          <a:p>
            <a:r>
              <a:rPr lang="en-PT" dirty="0">
                <a:solidFill>
                  <a:sysClr val="windowText" lastClr="000000"/>
                </a:solidFill>
              </a:rPr>
              <a:t>Unsecure Storage Server</a:t>
            </a:r>
          </a:p>
        </p:txBody>
      </p:sp>
      <p:sp>
        <p:nvSpPr>
          <p:cNvPr id="26" name="Left Bracket 25">
            <a:extLst>
              <a:ext uri="{FF2B5EF4-FFF2-40B4-BE49-F238E27FC236}">
                <a16:creationId xmlns:a16="http://schemas.microsoft.com/office/drawing/2014/main" id="{7C802699-819D-8245-8F8D-D2B3065F586C}"/>
              </a:ext>
            </a:extLst>
          </p:cNvPr>
          <p:cNvSpPr/>
          <p:nvPr/>
        </p:nvSpPr>
        <p:spPr>
          <a:xfrm rot="5400000">
            <a:off x="1570377" y="4747968"/>
            <a:ext cx="361975" cy="1759648"/>
          </a:xfrm>
          <a:prstGeom prst="leftBracket">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PT"/>
          </a:p>
        </p:txBody>
      </p:sp>
      <p:sp>
        <p:nvSpPr>
          <p:cNvPr id="27" name="TextBox 26">
            <a:extLst>
              <a:ext uri="{FF2B5EF4-FFF2-40B4-BE49-F238E27FC236}">
                <a16:creationId xmlns:a16="http://schemas.microsoft.com/office/drawing/2014/main" id="{DEAD8249-1986-B94D-A44A-67D017BF75C3}"/>
              </a:ext>
            </a:extLst>
          </p:cNvPr>
          <p:cNvSpPr txBox="1"/>
          <p:nvPr/>
        </p:nvSpPr>
        <p:spPr>
          <a:xfrm>
            <a:off x="1049600" y="5481743"/>
            <a:ext cx="1494320" cy="1020857"/>
          </a:xfrm>
          <a:prstGeom prst="rect">
            <a:avLst/>
          </a:prstGeom>
          <a:noFill/>
        </p:spPr>
        <p:txBody>
          <a:bodyPr wrap="none" rtlCol="0">
            <a:spAutoFit/>
          </a:bodyPr>
          <a:lstStyle/>
          <a:p>
            <a:pPr>
              <a:lnSpc>
                <a:spcPct val="150000"/>
              </a:lnSpc>
            </a:pPr>
            <a:r>
              <a:rPr lang="en-PT" sz="1400" dirty="0">
                <a:solidFill>
                  <a:schemeClr val="bg1"/>
                </a:solidFill>
              </a:rPr>
              <a:t>&lt; hello, world &gt;</a:t>
            </a:r>
          </a:p>
          <a:p>
            <a:pPr>
              <a:lnSpc>
                <a:spcPct val="150000"/>
              </a:lnSpc>
            </a:pPr>
            <a:r>
              <a:rPr lang="en-PT" sz="1400" dirty="0">
                <a:solidFill>
                  <a:schemeClr val="bg1"/>
                </a:solidFill>
              </a:rPr>
              <a:t>&lt; foo, bar &gt;</a:t>
            </a:r>
          </a:p>
          <a:p>
            <a:pPr>
              <a:lnSpc>
                <a:spcPct val="150000"/>
              </a:lnSpc>
            </a:pPr>
            <a:r>
              <a:rPr lang="en-PT" sz="1400" dirty="0">
                <a:solidFill>
                  <a:schemeClr val="bg1"/>
                </a:solidFill>
              </a:rPr>
              <a:t>&lt; plain, text &gt;</a:t>
            </a:r>
          </a:p>
        </p:txBody>
      </p:sp>
      <p:cxnSp>
        <p:nvCxnSpPr>
          <p:cNvPr id="29" name="Straight Connector 28">
            <a:extLst>
              <a:ext uri="{FF2B5EF4-FFF2-40B4-BE49-F238E27FC236}">
                <a16:creationId xmlns:a16="http://schemas.microsoft.com/office/drawing/2014/main" id="{D350A3F8-5003-514F-B80C-E92BEBF4AB28}"/>
              </a:ext>
            </a:extLst>
          </p:cNvPr>
          <p:cNvCxnSpPr>
            <a:cxnSpLocks/>
            <a:stCxn id="12" idx="2"/>
            <a:endCxn id="26" idx="1"/>
          </p:cNvCxnSpPr>
          <p:nvPr/>
        </p:nvCxnSpPr>
        <p:spPr>
          <a:xfrm>
            <a:off x="1744803" y="4540386"/>
            <a:ext cx="6562" cy="906419"/>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32" name="Left Bracket 31">
            <a:extLst>
              <a:ext uri="{FF2B5EF4-FFF2-40B4-BE49-F238E27FC236}">
                <a16:creationId xmlns:a16="http://schemas.microsoft.com/office/drawing/2014/main" id="{D4F80516-D625-2746-AF22-13B421ECEA13}"/>
              </a:ext>
            </a:extLst>
          </p:cNvPr>
          <p:cNvSpPr/>
          <p:nvPr/>
        </p:nvSpPr>
        <p:spPr>
          <a:xfrm rot="5400000">
            <a:off x="7256510" y="2828755"/>
            <a:ext cx="200859" cy="5506834"/>
          </a:xfrm>
          <a:prstGeom prst="leftBracket">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PT"/>
          </a:p>
        </p:txBody>
      </p:sp>
      <p:sp>
        <p:nvSpPr>
          <p:cNvPr id="33" name="TextBox 32">
            <a:extLst>
              <a:ext uri="{FF2B5EF4-FFF2-40B4-BE49-F238E27FC236}">
                <a16:creationId xmlns:a16="http://schemas.microsoft.com/office/drawing/2014/main" id="{511D4DB1-E2FF-0649-889F-E282195B5497}"/>
              </a:ext>
            </a:extLst>
          </p:cNvPr>
          <p:cNvSpPr txBox="1"/>
          <p:nvPr/>
        </p:nvSpPr>
        <p:spPr>
          <a:xfrm>
            <a:off x="4576483" y="5481743"/>
            <a:ext cx="5860900" cy="1020857"/>
          </a:xfrm>
          <a:prstGeom prst="rect">
            <a:avLst/>
          </a:prstGeom>
          <a:noFill/>
        </p:spPr>
        <p:txBody>
          <a:bodyPr wrap="none" rtlCol="0">
            <a:spAutoFit/>
          </a:bodyPr>
          <a:lstStyle/>
          <a:p>
            <a:pPr>
              <a:lnSpc>
                <a:spcPct val="150000"/>
              </a:lnSpc>
            </a:pPr>
            <a:r>
              <a:rPr lang="en-GB" sz="1400" dirty="0"/>
              <a:t>&lt; /kmX9I0YxspdsATlydGePA==, </a:t>
            </a:r>
            <a:r>
              <a:rPr lang="en-GB" sz="1400" dirty="0" err="1"/>
              <a:t>gJBeJwT</a:t>
            </a:r>
            <a:r>
              <a:rPr lang="en-GB" sz="1400" dirty="0"/>
              <a:t>/iIR8GCszlLfTXg== &gt;</a:t>
            </a:r>
            <a:br>
              <a:rPr lang="en-GB" sz="1400" dirty="0"/>
            </a:br>
            <a:r>
              <a:rPr lang="en-GB" sz="1400" dirty="0"/>
              <a:t>&lt; Dvy1r4XamuOXpTWFa6g+Fg==, 7QkxWv3C/LrYu8Ql1dgLkQ== &gt;</a:t>
            </a:r>
            <a:br>
              <a:rPr lang="en-GB" sz="1400" dirty="0"/>
            </a:br>
            <a:r>
              <a:rPr lang="en-GB" sz="1400" dirty="0"/>
              <a:t>&lt; /MIqISpkZS5+bHkyFys5tQ==, </a:t>
            </a:r>
            <a:r>
              <a:rPr lang="en-GB" sz="1400" dirty="0" err="1"/>
              <a:t>uCzWdvDomApnRVSMvkUVuw</a:t>
            </a:r>
            <a:r>
              <a:rPr lang="en-GB" sz="1400" dirty="0"/>
              <a:t>== &gt;</a:t>
            </a:r>
            <a:endParaRPr lang="en-PT" sz="1400" dirty="0"/>
          </a:p>
        </p:txBody>
      </p:sp>
      <p:cxnSp>
        <p:nvCxnSpPr>
          <p:cNvPr id="34" name="Straight Connector 33">
            <a:extLst>
              <a:ext uri="{FF2B5EF4-FFF2-40B4-BE49-F238E27FC236}">
                <a16:creationId xmlns:a16="http://schemas.microsoft.com/office/drawing/2014/main" id="{94C9849F-8556-DD45-8B38-353CB38E1922}"/>
              </a:ext>
            </a:extLst>
          </p:cNvPr>
          <p:cNvCxnSpPr>
            <a:cxnSpLocks/>
            <a:endCxn id="32" idx="1"/>
          </p:cNvCxnSpPr>
          <p:nvPr/>
        </p:nvCxnSpPr>
        <p:spPr>
          <a:xfrm>
            <a:off x="7356940" y="4472940"/>
            <a:ext cx="0" cy="1008803"/>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1E126494-3DAB-C345-90E8-3B5D1E8C3497}"/>
              </a:ext>
            </a:extLst>
          </p:cNvPr>
          <p:cNvSpPr txBox="1"/>
          <p:nvPr/>
        </p:nvSpPr>
        <p:spPr>
          <a:xfrm>
            <a:off x="9859288" y="2827251"/>
            <a:ext cx="1935145" cy="1424621"/>
          </a:xfrm>
          <a:prstGeom prst="rect">
            <a:avLst/>
          </a:prstGeom>
          <a:noFill/>
        </p:spPr>
        <p:txBody>
          <a:bodyPr wrap="none" rtlCol="0">
            <a:spAutoFit/>
          </a:bodyPr>
          <a:lstStyle/>
          <a:p>
            <a:r>
              <a:rPr lang="en-PT" dirty="0">
                <a:solidFill>
                  <a:schemeClr val="bg1"/>
                </a:solidFill>
              </a:rPr>
              <a:t>Limitations:</a:t>
            </a:r>
          </a:p>
          <a:p>
            <a:endParaRPr lang="en-PT" dirty="0">
              <a:solidFill>
                <a:schemeClr val="bg1"/>
              </a:solidFill>
            </a:endParaRPr>
          </a:p>
          <a:p>
            <a:pPr marL="285750" indent="-285750">
              <a:lnSpc>
                <a:spcPct val="150000"/>
              </a:lnSpc>
              <a:buFont typeface="Arial" panose="020B0604020202020204" pitchFamily="34" charset="0"/>
              <a:buChar char="•"/>
            </a:pPr>
            <a:r>
              <a:rPr lang="en-PT" dirty="0">
                <a:solidFill>
                  <a:schemeClr val="bg1"/>
                </a:solidFill>
              </a:rPr>
              <a:t>Memory</a:t>
            </a:r>
          </a:p>
          <a:p>
            <a:pPr marL="285750" indent="-285750">
              <a:lnSpc>
                <a:spcPct val="150000"/>
              </a:lnSpc>
              <a:buFont typeface="Arial" panose="020B0604020202020204" pitchFamily="34" charset="0"/>
              <a:buChar char="•"/>
            </a:pPr>
            <a:r>
              <a:rPr lang="en-PT" dirty="0"/>
              <a:t>Performance</a:t>
            </a:r>
          </a:p>
        </p:txBody>
      </p:sp>
      <p:sp>
        <p:nvSpPr>
          <p:cNvPr id="44" name="TextBox 43">
            <a:extLst>
              <a:ext uri="{FF2B5EF4-FFF2-40B4-BE49-F238E27FC236}">
                <a16:creationId xmlns:a16="http://schemas.microsoft.com/office/drawing/2014/main" id="{C2BA3D8F-5070-4143-9F67-A25C4A5ACB2D}"/>
              </a:ext>
            </a:extLst>
          </p:cNvPr>
          <p:cNvSpPr txBox="1"/>
          <p:nvPr/>
        </p:nvSpPr>
        <p:spPr>
          <a:xfrm>
            <a:off x="2673186" y="3961961"/>
            <a:ext cx="1930337" cy="338554"/>
          </a:xfrm>
          <a:prstGeom prst="rect">
            <a:avLst/>
          </a:prstGeom>
          <a:noFill/>
        </p:spPr>
        <p:txBody>
          <a:bodyPr wrap="none" rtlCol="0">
            <a:spAutoFit/>
          </a:bodyPr>
          <a:lstStyle/>
          <a:p>
            <a:r>
              <a:rPr lang="en-PT" sz="1600" dirty="0">
                <a:solidFill>
                  <a:sysClr val="windowText" lastClr="000000"/>
                </a:solidFill>
              </a:rPr>
              <a:t>Attestation Server</a:t>
            </a:r>
          </a:p>
        </p:txBody>
      </p:sp>
      <p:pic>
        <p:nvPicPr>
          <p:cNvPr id="45" name="Graphic 44" descr="Lock with solid fill">
            <a:extLst>
              <a:ext uri="{FF2B5EF4-FFF2-40B4-BE49-F238E27FC236}">
                <a16:creationId xmlns:a16="http://schemas.microsoft.com/office/drawing/2014/main" id="{876B3CD8-23A8-184D-94B0-A640D0CF777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74932" y="3312611"/>
            <a:ext cx="574668" cy="574668"/>
          </a:xfrm>
          <a:prstGeom prst="rect">
            <a:avLst/>
          </a:prstGeom>
        </p:spPr>
      </p:pic>
      <p:sp>
        <p:nvSpPr>
          <p:cNvPr id="48" name="Rounded Rectangle 47">
            <a:extLst>
              <a:ext uri="{FF2B5EF4-FFF2-40B4-BE49-F238E27FC236}">
                <a16:creationId xmlns:a16="http://schemas.microsoft.com/office/drawing/2014/main" id="{029C9151-A2E8-AA43-B4A4-111F958E3659}"/>
              </a:ext>
            </a:extLst>
          </p:cNvPr>
          <p:cNvSpPr/>
          <p:nvPr/>
        </p:nvSpPr>
        <p:spPr>
          <a:xfrm>
            <a:off x="5286985" y="2777771"/>
            <a:ext cx="4273826" cy="1967947"/>
          </a:xfrm>
          <a:prstGeom prst="roundRec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PT"/>
          </a:p>
        </p:txBody>
      </p:sp>
      <p:pic>
        <p:nvPicPr>
          <p:cNvPr id="28" name="Graphic 27" descr="Database outline">
            <a:extLst>
              <a:ext uri="{FF2B5EF4-FFF2-40B4-BE49-F238E27FC236}">
                <a16:creationId xmlns:a16="http://schemas.microsoft.com/office/drawing/2014/main" id="{E518BCF9-61DD-2A42-9FBA-3D09FC9E5CE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621733" y="3099494"/>
            <a:ext cx="1413908" cy="1413908"/>
          </a:xfrm>
          <a:prstGeom prst="rect">
            <a:avLst/>
          </a:prstGeom>
        </p:spPr>
      </p:pic>
      <p:sp>
        <p:nvSpPr>
          <p:cNvPr id="30" name="Slide Number Placeholder 5">
            <a:extLst>
              <a:ext uri="{FF2B5EF4-FFF2-40B4-BE49-F238E27FC236}">
                <a16:creationId xmlns:a16="http://schemas.microsoft.com/office/drawing/2014/main" id="{73965E91-604C-4C4B-B135-2306A59F5332}"/>
              </a:ext>
            </a:extLst>
          </p:cNvPr>
          <p:cNvSpPr>
            <a:spLocks noGrp="1"/>
          </p:cNvSpPr>
          <p:nvPr>
            <p:ph type="sldNum" sz="quarter" idx="12"/>
          </p:nvPr>
        </p:nvSpPr>
        <p:spPr>
          <a:xfrm>
            <a:off x="11008650" y="6235360"/>
            <a:ext cx="1062155" cy="490599"/>
          </a:xfrm>
        </p:spPr>
        <p:txBody>
          <a:bodyPr/>
          <a:lstStyle/>
          <a:p>
            <a:fld id="{A9135C31-6AD0-CA46-9D97-A5A6BD1305E0}" type="slidenum">
              <a:rPr lang="pt-PT" smtClean="0"/>
              <a:t>52</a:t>
            </a:fld>
            <a:endParaRPr lang="pt-PT" dirty="0"/>
          </a:p>
        </p:txBody>
      </p:sp>
    </p:spTree>
    <p:extLst>
      <p:ext uri="{BB962C8B-B14F-4D97-AF65-F5344CB8AC3E}">
        <p14:creationId xmlns:p14="http://schemas.microsoft.com/office/powerpoint/2010/main" val="236655805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700E860-BE6C-C149-891C-4D7E0A3D9B38}"/>
              </a:ext>
            </a:extLst>
          </p:cNvPr>
          <p:cNvSpPr>
            <a:spLocks noGrp="1"/>
          </p:cNvSpPr>
          <p:nvPr>
            <p:ph type="title"/>
          </p:nvPr>
        </p:nvSpPr>
        <p:spPr>
          <a:xfrm>
            <a:off x="4379976" y="452842"/>
            <a:ext cx="7128852" cy="1261872"/>
          </a:xfrm>
        </p:spPr>
        <p:txBody>
          <a:bodyPr vert="horz" lIns="91440" tIns="45720" rIns="91440" bIns="45720" rtlCol="0" anchor="ctr">
            <a:normAutofit/>
          </a:bodyPr>
          <a:lstStyle/>
          <a:p>
            <a:r>
              <a:rPr lang="en-US" sz="4800" dirty="0">
                <a:solidFill>
                  <a:schemeClr val="tx1"/>
                </a:solidFill>
                <a:cs typeface="Arial" panose="020B0604020202020204" pitchFamily="34" charset="0"/>
              </a:rPr>
              <a:t>Tests &amp; Environment</a:t>
            </a:r>
            <a:endParaRPr lang="en-US" sz="4800" kern="1200" dirty="0">
              <a:solidFill>
                <a:schemeClr val="tx1"/>
              </a:solidFill>
              <a:cs typeface="Arial" panose="020B0604020202020204" pitchFamily="34" charset="0"/>
            </a:endParaRPr>
          </a:p>
        </p:txBody>
      </p:sp>
      <p:sp>
        <p:nvSpPr>
          <p:cNvPr id="4" name="TextBox 3">
            <a:extLst>
              <a:ext uri="{FF2B5EF4-FFF2-40B4-BE49-F238E27FC236}">
                <a16:creationId xmlns:a16="http://schemas.microsoft.com/office/drawing/2014/main" id="{9FDBAC92-C4DA-BF49-B1C5-EB5B64D8A87B}"/>
              </a:ext>
            </a:extLst>
          </p:cNvPr>
          <p:cNvSpPr txBox="1"/>
          <p:nvPr/>
        </p:nvSpPr>
        <p:spPr>
          <a:xfrm>
            <a:off x="189195" y="452842"/>
            <a:ext cx="3541558" cy="1261872"/>
          </a:xfrm>
          <a:prstGeom prst="rect">
            <a:avLst/>
          </a:prstGeom>
          <a:ln>
            <a:noFill/>
          </a:ln>
        </p:spPr>
        <p:txBody>
          <a:bodyPr vert="horz" lIns="91440" tIns="45720" rIns="91440" bIns="45720" rtlCol="0" anchor="ctr">
            <a:normAutofit/>
          </a:bodyPr>
          <a:lstStyle/>
          <a:p>
            <a:pPr algn="r">
              <a:lnSpc>
                <a:spcPct val="90000"/>
              </a:lnSpc>
              <a:spcBef>
                <a:spcPts val="1000"/>
              </a:spcBef>
            </a:pPr>
            <a:r>
              <a:rPr lang="en-US" sz="2000" kern="1200" dirty="0">
                <a:latin typeface="+mn-lt"/>
                <a:ea typeface="+mn-ea"/>
                <a:cs typeface="+mn-cs"/>
              </a:rPr>
              <a:t>Experimental Evaluation</a:t>
            </a:r>
          </a:p>
        </p:txBody>
      </p:sp>
      <p:cxnSp>
        <p:nvCxnSpPr>
          <p:cNvPr id="5" name="Straight Connector 4">
            <a:extLst>
              <a:ext uri="{FF2B5EF4-FFF2-40B4-BE49-F238E27FC236}">
                <a16:creationId xmlns:a16="http://schemas.microsoft.com/office/drawing/2014/main" id="{B5AFE14D-520C-BE42-9378-5586E93D1550}"/>
              </a:ext>
            </a:extLst>
          </p:cNvPr>
          <p:cNvCxnSpPr/>
          <p:nvPr/>
        </p:nvCxnSpPr>
        <p:spPr>
          <a:xfrm>
            <a:off x="4059936" y="623740"/>
            <a:ext cx="0" cy="914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6" name="Diagram 5">
            <a:extLst>
              <a:ext uri="{FF2B5EF4-FFF2-40B4-BE49-F238E27FC236}">
                <a16:creationId xmlns:a16="http://schemas.microsoft.com/office/drawing/2014/main" id="{2535BC5E-651C-974B-8259-33CD5BB5830C}"/>
              </a:ext>
            </a:extLst>
          </p:cNvPr>
          <p:cNvGraphicFramePr/>
          <p:nvPr>
            <p:extLst>
              <p:ext uri="{D42A27DB-BD31-4B8C-83A1-F6EECF244321}">
                <p14:modId xmlns:p14="http://schemas.microsoft.com/office/powerpoint/2010/main" val="3545335975"/>
              </p:ext>
            </p:extLst>
          </p:nvPr>
        </p:nvGraphicFramePr>
        <p:xfrm>
          <a:off x="6567215" y="2443655"/>
          <a:ext cx="4941613" cy="371044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extBox 6">
            <a:extLst>
              <a:ext uri="{FF2B5EF4-FFF2-40B4-BE49-F238E27FC236}">
                <a16:creationId xmlns:a16="http://schemas.microsoft.com/office/drawing/2014/main" id="{2F113ED9-D843-394D-800B-43F7AD3FA254}"/>
              </a:ext>
            </a:extLst>
          </p:cNvPr>
          <p:cNvSpPr txBox="1"/>
          <p:nvPr/>
        </p:nvSpPr>
        <p:spPr>
          <a:xfrm>
            <a:off x="683172" y="2503699"/>
            <a:ext cx="2465740" cy="1286121"/>
          </a:xfrm>
          <a:prstGeom prst="rect">
            <a:avLst/>
          </a:prstGeom>
          <a:noFill/>
        </p:spPr>
        <p:txBody>
          <a:bodyPr wrap="none" rtlCol="0">
            <a:spAutoFit/>
          </a:bodyPr>
          <a:lstStyle/>
          <a:p>
            <a:pPr>
              <a:lnSpc>
                <a:spcPct val="150000"/>
              </a:lnSpc>
            </a:pPr>
            <a:r>
              <a:rPr lang="en-PT" dirty="0">
                <a:solidFill>
                  <a:schemeClr val="bg1"/>
                </a:solidFill>
              </a:rPr>
              <a:t>Redis in two modes:</a:t>
            </a:r>
          </a:p>
          <a:p>
            <a:pPr marL="800100" lvl="1" indent="-342900">
              <a:lnSpc>
                <a:spcPct val="150000"/>
              </a:lnSpc>
              <a:buFont typeface="+mj-lt"/>
              <a:buAutoNum type="arabicPeriod"/>
            </a:pPr>
            <a:r>
              <a:rPr lang="en-PT" dirty="0">
                <a:solidFill>
                  <a:schemeClr val="bg1"/>
                </a:solidFill>
              </a:rPr>
              <a:t>Standalone</a:t>
            </a:r>
          </a:p>
          <a:p>
            <a:pPr marL="800100" lvl="1" indent="-342900">
              <a:lnSpc>
                <a:spcPct val="150000"/>
              </a:lnSpc>
              <a:buFont typeface="+mj-lt"/>
              <a:buAutoNum type="arabicPeriod"/>
            </a:pPr>
            <a:r>
              <a:rPr lang="en-PT" dirty="0">
                <a:solidFill>
                  <a:schemeClr val="bg1"/>
                </a:solidFill>
              </a:rPr>
              <a:t>Cluster</a:t>
            </a:r>
          </a:p>
        </p:txBody>
      </p:sp>
      <p:sp>
        <p:nvSpPr>
          <p:cNvPr id="10" name="TextBox 9">
            <a:extLst>
              <a:ext uri="{FF2B5EF4-FFF2-40B4-BE49-F238E27FC236}">
                <a16:creationId xmlns:a16="http://schemas.microsoft.com/office/drawing/2014/main" id="{B6CCC6E6-9AD7-BF4E-9245-3F5028B1C1D4}"/>
              </a:ext>
            </a:extLst>
          </p:cNvPr>
          <p:cNvSpPr txBox="1"/>
          <p:nvPr/>
        </p:nvSpPr>
        <p:spPr>
          <a:xfrm>
            <a:off x="680485" y="5972998"/>
            <a:ext cx="4902304" cy="369332"/>
          </a:xfrm>
          <a:prstGeom prst="rect">
            <a:avLst/>
          </a:prstGeom>
          <a:noFill/>
        </p:spPr>
        <p:txBody>
          <a:bodyPr wrap="none" rtlCol="0">
            <a:spAutoFit/>
          </a:bodyPr>
          <a:lstStyle/>
          <a:p>
            <a:r>
              <a:rPr lang="en-PT" dirty="0">
                <a:solidFill>
                  <a:schemeClr val="bg1"/>
                </a:solidFill>
              </a:rPr>
              <a:t>As many requests as possible in 10 minutes</a:t>
            </a:r>
          </a:p>
        </p:txBody>
      </p:sp>
      <p:sp>
        <p:nvSpPr>
          <p:cNvPr id="11" name="TextBox 10">
            <a:extLst>
              <a:ext uri="{FF2B5EF4-FFF2-40B4-BE49-F238E27FC236}">
                <a16:creationId xmlns:a16="http://schemas.microsoft.com/office/drawing/2014/main" id="{4D47B6DD-6931-214A-ACC6-3EE005AD7929}"/>
              </a:ext>
            </a:extLst>
          </p:cNvPr>
          <p:cNvSpPr txBox="1"/>
          <p:nvPr/>
        </p:nvSpPr>
        <p:spPr>
          <a:xfrm>
            <a:off x="680485" y="3976564"/>
            <a:ext cx="3841116" cy="1701620"/>
          </a:xfrm>
          <a:prstGeom prst="rect">
            <a:avLst/>
          </a:prstGeom>
          <a:noFill/>
        </p:spPr>
        <p:txBody>
          <a:bodyPr wrap="none" rtlCol="0">
            <a:spAutoFit/>
          </a:bodyPr>
          <a:lstStyle/>
          <a:p>
            <a:pPr>
              <a:lnSpc>
                <a:spcPct val="150000"/>
              </a:lnSpc>
            </a:pPr>
            <a:r>
              <a:rPr lang="en-PT" dirty="0">
                <a:solidFill>
                  <a:schemeClr val="bg1"/>
                </a:solidFill>
              </a:rPr>
              <a:t>Homomorphic Encryption:</a:t>
            </a:r>
          </a:p>
          <a:p>
            <a:pPr marL="800100" lvl="1" indent="-342900">
              <a:lnSpc>
                <a:spcPct val="150000"/>
              </a:lnSpc>
              <a:buFont typeface="+mj-lt"/>
              <a:buAutoNum type="arabicPeriod"/>
            </a:pPr>
            <a:r>
              <a:rPr lang="en-PT" dirty="0">
                <a:solidFill>
                  <a:schemeClr val="bg1"/>
                </a:solidFill>
              </a:rPr>
              <a:t>Plain Text</a:t>
            </a:r>
          </a:p>
          <a:p>
            <a:pPr marL="800100" lvl="1" indent="-342900">
              <a:lnSpc>
                <a:spcPct val="150000"/>
              </a:lnSpc>
              <a:buFont typeface="+mj-lt"/>
              <a:buAutoNum type="arabicPeriod"/>
            </a:pPr>
            <a:r>
              <a:rPr lang="en-PT" dirty="0">
                <a:solidFill>
                  <a:schemeClr val="bg1"/>
                </a:solidFill>
              </a:rPr>
              <a:t>Standart Encryption</a:t>
            </a:r>
          </a:p>
          <a:p>
            <a:pPr marL="800100" lvl="1" indent="-342900">
              <a:lnSpc>
                <a:spcPct val="150000"/>
              </a:lnSpc>
              <a:buFont typeface="+mj-lt"/>
              <a:buAutoNum type="arabicPeriod"/>
            </a:pPr>
            <a:r>
              <a:rPr lang="en-PT" dirty="0">
                <a:solidFill>
                  <a:schemeClr val="bg1"/>
                </a:solidFill>
              </a:rPr>
              <a:t>Homomorphic Encryption</a:t>
            </a:r>
          </a:p>
        </p:txBody>
      </p:sp>
      <p:sp>
        <p:nvSpPr>
          <p:cNvPr id="12" name="Slide Number Placeholder 5">
            <a:extLst>
              <a:ext uri="{FF2B5EF4-FFF2-40B4-BE49-F238E27FC236}">
                <a16:creationId xmlns:a16="http://schemas.microsoft.com/office/drawing/2014/main" id="{EC72977C-72F4-3E47-876C-00FBAB913207}"/>
              </a:ext>
            </a:extLst>
          </p:cNvPr>
          <p:cNvSpPr>
            <a:spLocks noGrp="1"/>
          </p:cNvSpPr>
          <p:nvPr>
            <p:ph type="sldNum" sz="quarter" idx="12"/>
          </p:nvPr>
        </p:nvSpPr>
        <p:spPr>
          <a:xfrm>
            <a:off x="11008650" y="6235360"/>
            <a:ext cx="1062155" cy="490599"/>
          </a:xfrm>
        </p:spPr>
        <p:txBody>
          <a:bodyPr/>
          <a:lstStyle/>
          <a:p>
            <a:fld id="{A9135C31-6AD0-CA46-9D97-A5A6BD1305E0}" type="slidenum">
              <a:rPr lang="pt-PT" smtClean="0"/>
              <a:t>53</a:t>
            </a:fld>
            <a:endParaRPr lang="pt-PT" dirty="0"/>
          </a:p>
        </p:txBody>
      </p:sp>
    </p:spTree>
    <p:extLst>
      <p:ext uri="{BB962C8B-B14F-4D97-AF65-F5344CB8AC3E}">
        <p14:creationId xmlns:p14="http://schemas.microsoft.com/office/powerpoint/2010/main" val="147473968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700E860-BE6C-C149-891C-4D7E0A3D9B38}"/>
              </a:ext>
            </a:extLst>
          </p:cNvPr>
          <p:cNvSpPr>
            <a:spLocks noGrp="1"/>
          </p:cNvSpPr>
          <p:nvPr>
            <p:ph type="title"/>
          </p:nvPr>
        </p:nvSpPr>
        <p:spPr>
          <a:xfrm>
            <a:off x="4379976" y="452842"/>
            <a:ext cx="7128852" cy="1261872"/>
          </a:xfrm>
        </p:spPr>
        <p:txBody>
          <a:bodyPr vert="horz" lIns="91440" tIns="45720" rIns="91440" bIns="45720" rtlCol="0" anchor="ctr">
            <a:normAutofit/>
          </a:bodyPr>
          <a:lstStyle/>
          <a:p>
            <a:r>
              <a:rPr lang="en-US" sz="4800" dirty="0">
                <a:solidFill>
                  <a:schemeClr val="tx1"/>
                </a:solidFill>
                <a:cs typeface="Arial" panose="020B0604020202020204" pitchFamily="34" charset="0"/>
              </a:rPr>
              <a:t>Tests &amp; Environment</a:t>
            </a:r>
            <a:endParaRPr lang="en-US" sz="4800" kern="1200" dirty="0">
              <a:solidFill>
                <a:schemeClr val="tx1"/>
              </a:solidFill>
              <a:cs typeface="Arial" panose="020B0604020202020204" pitchFamily="34" charset="0"/>
            </a:endParaRPr>
          </a:p>
        </p:txBody>
      </p:sp>
      <p:sp>
        <p:nvSpPr>
          <p:cNvPr id="4" name="TextBox 3">
            <a:extLst>
              <a:ext uri="{FF2B5EF4-FFF2-40B4-BE49-F238E27FC236}">
                <a16:creationId xmlns:a16="http://schemas.microsoft.com/office/drawing/2014/main" id="{9FDBAC92-C4DA-BF49-B1C5-EB5B64D8A87B}"/>
              </a:ext>
            </a:extLst>
          </p:cNvPr>
          <p:cNvSpPr txBox="1"/>
          <p:nvPr/>
        </p:nvSpPr>
        <p:spPr>
          <a:xfrm>
            <a:off x="189195" y="452842"/>
            <a:ext cx="3541558" cy="1261872"/>
          </a:xfrm>
          <a:prstGeom prst="rect">
            <a:avLst/>
          </a:prstGeom>
          <a:ln>
            <a:noFill/>
          </a:ln>
        </p:spPr>
        <p:txBody>
          <a:bodyPr vert="horz" lIns="91440" tIns="45720" rIns="91440" bIns="45720" rtlCol="0" anchor="ctr">
            <a:normAutofit/>
          </a:bodyPr>
          <a:lstStyle/>
          <a:p>
            <a:pPr algn="r">
              <a:lnSpc>
                <a:spcPct val="90000"/>
              </a:lnSpc>
              <a:spcBef>
                <a:spcPts val="1000"/>
              </a:spcBef>
            </a:pPr>
            <a:r>
              <a:rPr lang="en-US" sz="2000" kern="1200" dirty="0">
                <a:latin typeface="+mn-lt"/>
                <a:ea typeface="+mn-ea"/>
                <a:cs typeface="+mn-cs"/>
              </a:rPr>
              <a:t>Experimental Evaluation</a:t>
            </a:r>
          </a:p>
        </p:txBody>
      </p:sp>
      <p:cxnSp>
        <p:nvCxnSpPr>
          <p:cNvPr id="5" name="Straight Connector 4">
            <a:extLst>
              <a:ext uri="{FF2B5EF4-FFF2-40B4-BE49-F238E27FC236}">
                <a16:creationId xmlns:a16="http://schemas.microsoft.com/office/drawing/2014/main" id="{B5AFE14D-520C-BE42-9378-5586E93D1550}"/>
              </a:ext>
            </a:extLst>
          </p:cNvPr>
          <p:cNvCxnSpPr/>
          <p:nvPr/>
        </p:nvCxnSpPr>
        <p:spPr>
          <a:xfrm>
            <a:off x="4059936" y="623740"/>
            <a:ext cx="0" cy="914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1028" name="Picture 4">
            <a:extLst>
              <a:ext uri="{FF2B5EF4-FFF2-40B4-BE49-F238E27FC236}">
                <a16:creationId xmlns:a16="http://schemas.microsoft.com/office/drawing/2014/main" id="{9F11F726-0E33-5D47-A203-ADFD3224F1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79976" y="5952067"/>
            <a:ext cx="3684022" cy="771342"/>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3" name="Diagram 12">
            <a:extLst>
              <a:ext uri="{FF2B5EF4-FFF2-40B4-BE49-F238E27FC236}">
                <a16:creationId xmlns:a16="http://schemas.microsoft.com/office/drawing/2014/main" id="{DBC82E16-21E9-4F46-90AC-BF7E34D7743F}"/>
              </a:ext>
            </a:extLst>
          </p:cNvPr>
          <p:cNvGraphicFramePr/>
          <p:nvPr>
            <p:extLst>
              <p:ext uri="{D42A27DB-BD31-4B8C-83A1-F6EECF244321}">
                <p14:modId xmlns:p14="http://schemas.microsoft.com/office/powerpoint/2010/main" val="501501708"/>
              </p:ext>
            </p:extLst>
          </p:nvPr>
        </p:nvGraphicFramePr>
        <p:xfrm>
          <a:off x="735726" y="2187364"/>
          <a:ext cx="10720547" cy="367772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4" name="Rounded Rectangle 13">
            <a:extLst>
              <a:ext uri="{FF2B5EF4-FFF2-40B4-BE49-F238E27FC236}">
                <a16:creationId xmlns:a16="http://schemas.microsoft.com/office/drawing/2014/main" id="{AA1BCFE2-12DE-A243-983B-0222FD8C6BA3}"/>
              </a:ext>
            </a:extLst>
          </p:cNvPr>
          <p:cNvSpPr/>
          <p:nvPr/>
        </p:nvSpPr>
        <p:spPr>
          <a:xfrm>
            <a:off x="945931" y="3429000"/>
            <a:ext cx="10310648" cy="3311938"/>
          </a:xfrm>
          <a:prstGeom prst="roundRec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PT"/>
          </a:p>
        </p:txBody>
      </p:sp>
      <p:sp>
        <p:nvSpPr>
          <p:cNvPr id="9" name="Slide Number Placeholder 5">
            <a:extLst>
              <a:ext uri="{FF2B5EF4-FFF2-40B4-BE49-F238E27FC236}">
                <a16:creationId xmlns:a16="http://schemas.microsoft.com/office/drawing/2014/main" id="{691EFDD9-1CB0-B049-B1EF-6BE2623EC73A}"/>
              </a:ext>
            </a:extLst>
          </p:cNvPr>
          <p:cNvSpPr>
            <a:spLocks noGrp="1"/>
          </p:cNvSpPr>
          <p:nvPr>
            <p:ph type="sldNum" sz="quarter" idx="12"/>
          </p:nvPr>
        </p:nvSpPr>
        <p:spPr>
          <a:xfrm>
            <a:off x="11008650" y="6235360"/>
            <a:ext cx="1062155" cy="490599"/>
          </a:xfrm>
        </p:spPr>
        <p:txBody>
          <a:bodyPr/>
          <a:lstStyle/>
          <a:p>
            <a:fld id="{A9135C31-6AD0-CA46-9D97-A5A6BD1305E0}" type="slidenum">
              <a:rPr lang="pt-PT" smtClean="0"/>
              <a:t>54</a:t>
            </a:fld>
            <a:endParaRPr lang="pt-PT" dirty="0"/>
          </a:p>
        </p:txBody>
      </p:sp>
    </p:spTree>
    <p:extLst>
      <p:ext uri="{BB962C8B-B14F-4D97-AF65-F5344CB8AC3E}">
        <p14:creationId xmlns:p14="http://schemas.microsoft.com/office/powerpoint/2010/main" val="293855054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700E860-BE6C-C149-891C-4D7E0A3D9B38}"/>
              </a:ext>
            </a:extLst>
          </p:cNvPr>
          <p:cNvSpPr>
            <a:spLocks noGrp="1"/>
          </p:cNvSpPr>
          <p:nvPr>
            <p:ph type="title"/>
          </p:nvPr>
        </p:nvSpPr>
        <p:spPr>
          <a:xfrm>
            <a:off x="4379976" y="452842"/>
            <a:ext cx="7128852" cy="1261872"/>
          </a:xfrm>
        </p:spPr>
        <p:txBody>
          <a:bodyPr vert="horz" lIns="91440" tIns="45720" rIns="91440" bIns="45720" rtlCol="0" anchor="ctr">
            <a:normAutofit/>
          </a:bodyPr>
          <a:lstStyle/>
          <a:p>
            <a:r>
              <a:rPr lang="en-US" sz="4800" dirty="0">
                <a:solidFill>
                  <a:schemeClr val="tx1"/>
                </a:solidFill>
                <a:cs typeface="Arial" panose="020B0604020202020204" pitchFamily="34" charset="0"/>
              </a:rPr>
              <a:t>Standalone Redis</a:t>
            </a:r>
            <a:endParaRPr lang="en-US" sz="4800" kern="1200" dirty="0">
              <a:solidFill>
                <a:schemeClr val="tx1"/>
              </a:solidFill>
              <a:cs typeface="Arial" panose="020B0604020202020204" pitchFamily="34" charset="0"/>
            </a:endParaRPr>
          </a:p>
        </p:txBody>
      </p:sp>
      <p:sp>
        <p:nvSpPr>
          <p:cNvPr id="4" name="TextBox 3">
            <a:extLst>
              <a:ext uri="{FF2B5EF4-FFF2-40B4-BE49-F238E27FC236}">
                <a16:creationId xmlns:a16="http://schemas.microsoft.com/office/drawing/2014/main" id="{9FDBAC92-C4DA-BF49-B1C5-EB5B64D8A87B}"/>
              </a:ext>
            </a:extLst>
          </p:cNvPr>
          <p:cNvSpPr txBox="1"/>
          <p:nvPr/>
        </p:nvSpPr>
        <p:spPr>
          <a:xfrm>
            <a:off x="189195" y="452842"/>
            <a:ext cx="3541558" cy="1261872"/>
          </a:xfrm>
          <a:prstGeom prst="rect">
            <a:avLst/>
          </a:prstGeom>
          <a:ln>
            <a:noFill/>
          </a:ln>
        </p:spPr>
        <p:txBody>
          <a:bodyPr vert="horz" lIns="91440" tIns="45720" rIns="91440" bIns="45720" rtlCol="0" anchor="ctr">
            <a:normAutofit/>
          </a:bodyPr>
          <a:lstStyle/>
          <a:p>
            <a:pPr algn="r">
              <a:lnSpc>
                <a:spcPct val="90000"/>
              </a:lnSpc>
              <a:spcBef>
                <a:spcPts val="1000"/>
              </a:spcBef>
            </a:pPr>
            <a:r>
              <a:rPr lang="en-US" sz="2000" dirty="0"/>
              <a:t>Experimental Evaluation</a:t>
            </a:r>
          </a:p>
        </p:txBody>
      </p:sp>
      <p:cxnSp>
        <p:nvCxnSpPr>
          <p:cNvPr id="5" name="Straight Connector 4">
            <a:extLst>
              <a:ext uri="{FF2B5EF4-FFF2-40B4-BE49-F238E27FC236}">
                <a16:creationId xmlns:a16="http://schemas.microsoft.com/office/drawing/2014/main" id="{B5AFE14D-520C-BE42-9378-5586E93D1550}"/>
              </a:ext>
            </a:extLst>
          </p:cNvPr>
          <p:cNvCxnSpPr/>
          <p:nvPr/>
        </p:nvCxnSpPr>
        <p:spPr>
          <a:xfrm>
            <a:off x="4059936" y="623740"/>
            <a:ext cx="0" cy="914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2" name="Chart 1">
            <a:extLst>
              <a:ext uri="{FF2B5EF4-FFF2-40B4-BE49-F238E27FC236}">
                <a16:creationId xmlns:a16="http://schemas.microsoft.com/office/drawing/2014/main" id="{3490D66E-67A9-9043-84D3-69346D0936C6}"/>
              </a:ext>
            </a:extLst>
          </p:cNvPr>
          <p:cNvGraphicFramePr/>
          <p:nvPr>
            <p:extLst>
              <p:ext uri="{D42A27DB-BD31-4B8C-83A1-F6EECF244321}">
                <p14:modId xmlns:p14="http://schemas.microsoft.com/office/powerpoint/2010/main" val="460020999"/>
              </p:ext>
            </p:extLst>
          </p:nvPr>
        </p:nvGraphicFramePr>
        <p:xfrm>
          <a:off x="189195" y="2157153"/>
          <a:ext cx="7338466" cy="451721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Table 6">
            <a:extLst>
              <a:ext uri="{FF2B5EF4-FFF2-40B4-BE49-F238E27FC236}">
                <a16:creationId xmlns:a16="http://schemas.microsoft.com/office/drawing/2014/main" id="{0E978007-837D-434F-926B-96D4C42C7F34}"/>
              </a:ext>
            </a:extLst>
          </p:cNvPr>
          <p:cNvGraphicFramePr>
            <a:graphicFrameLocks noGrp="1"/>
          </p:cNvGraphicFramePr>
          <p:nvPr>
            <p:extLst>
              <p:ext uri="{D42A27DB-BD31-4B8C-83A1-F6EECF244321}">
                <p14:modId xmlns:p14="http://schemas.microsoft.com/office/powerpoint/2010/main" val="3619915200"/>
              </p:ext>
            </p:extLst>
          </p:nvPr>
        </p:nvGraphicFramePr>
        <p:xfrm>
          <a:off x="7434943" y="3049781"/>
          <a:ext cx="4757057" cy="2488870"/>
        </p:xfrm>
        <a:graphic>
          <a:graphicData uri="http://schemas.openxmlformats.org/drawingml/2006/table">
            <a:tbl>
              <a:tblPr firstRow="1" bandRow="1">
                <a:tableStyleId>{5C22544A-7EE6-4342-B048-85BDC9FD1C3A}</a:tableStyleId>
              </a:tblPr>
              <a:tblGrid>
                <a:gridCol w="2311185">
                  <a:extLst>
                    <a:ext uri="{9D8B030D-6E8A-4147-A177-3AD203B41FA5}">
                      <a16:colId xmlns:a16="http://schemas.microsoft.com/office/drawing/2014/main" val="1505248282"/>
                    </a:ext>
                  </a:extLst>
                </a:gridCol>
                <a:gridCol w="911756">
                  <a:extLst>
                    <a:ext uri="{9D8B030D-6E8A-4147-A177-3AD203B41FA5}">
                      <a16:colId xmlns:a16="http://schemas.microsoft.com/office/drawing/2014/main" val="314865775"/>
                    </a:ext>
                  </a:extLst>
                </a:gridCol>
                <a:gridCol w="746617">
                  <a:extLst>
                    <a:ext uri="{9D8B030D-6E8A-4147-A177-3AD203B41FA5}">
                      <a16:colId xmlns:a16="http://schemas.microsoft.com/office/drawing/2014/main" val="514818751"/>
                    </a:ext>
                  </a:extLst>
                </a:gridCol>
                <a:gridCol w="787499">
                  <a:extLst>
                    <a:ext uri="{9D8B030D-6E8A-4147-A177-3AD203B41FA5}">
                      <a16:colId xmlns:a16="http://schemas.microsoft.com/office/drawing/2014/main" val="777670332"/>
                    </a:ext>
                  </a:extLst>
                </a:gridCol>
              </a:tblGrid>
              <a:tr h="0">
                <a:tc>
                  <a:txBody>
                    <a:bodyPr/>
                    <a:lstStyle/>
                    <a:p>
                      <a:r>
                        <a:rPr lang="en-PT" dirty="0"/>
                        <a:t>Configuration</a:t>
                      </a:r>
                    </a:p>
                  </a:txBody>
                  <a:tcPr/>
                </a:tc>
                <a:tc>
                  <a:txBody>
                    <a:bodyPr/>
                    <a:lstStyle/>
                    <a:p>
                      <a:r>
                        <a:rPr lang="en-PT" dirty="0"/>
                        <a:t># Ops</a:t>
                      </a:r>
                    </a:p>
                  </a:txBody>
                  <a:tcPr/>
                </a:tc>
                <a:tc>
                  <a:txBody>
                    <a:bodyPr/>
                    <a:lstStyle/>
                    <a:p>
                      <a:r>
                        <a:rPr lang="en-PT" dirty="0"/>
                        <a:t>RTT</a:t>
                      </a:r>
                    </a:p>
                  </a:txBody>
                  <a:tcPr/>
                </a:tc>
                <a:tc>
                  <a:txBody>
                    <a:bodyPr/>
                    <a:lstStyle/>
                    <a:p>
                      <a:r>
                        <a:rPr lang="en-PT" dirty="0"/>
                        <a:t>DB Size</a:t>
                      </a:r>
                    </a:p>
                  </a:txBody>
                  <a:tcPr/>
                </a:tc>
                <a:extLst>
                  <a:ext uri="{0D108BD9-81ED-4DB2-BD59-A6C34878D82A}">
                    <a16:rowId xmlns:a16="http://schemas.microsoft.com/office/drawing/2014/main" val="659762212"/>
                  </a:ext>
                </a:extLst>
              </a:tr>
              <a:tr h="5120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kern="1200" dirty="0">
                          <a:solidFill>
                            <a:schemeClr val="dk1"/>
                          </a:solidFill>
                          <a:effectLst/>
                          <a:latin typeface="+mn-lt"/>
                          <a:ea typeface="+mn-ea"/>
                          <a:cs typeface="+mn-cs"/>
                        </a:rPr>
                        <a:t>Proxy &amp; Redis</a:t>
                      </a:r>
                      <a:endParaRPr lang="en-GB" dirty="0">
                        <a:effectLst/>
                      </a:endParaRPr>
                    </a:p>
                  </a:txBody>
                  <a:tcPr/>
                </a:tc>
                <a:tc>
                  <a:txBody>
                    <a:bodyPr/>
                    <a:lstStyle/>
                    <a:p>
                      <a:r>
                        <a:rPr lang="en-PT" sz="1800" kern="1200" dirty="0">
                          <a:solidFill>
                            <a:schemeClr val="dk1"/>
                          </a:solidFill>
                          <a:effectLst/>
                          <a:latin typeface="+mn-lt"/>
                          <a:ea typeface="+mn-ea"/>
                          <a:cs typeface="+mn-cs"/>
                        </a:rPr>
                        <a:t>14038 </a:t>
                      </a:r>
                      <a:endParaRPr lang="en-PT" dirty="0">
                        <a:effectLst/>
                      </a:endParaRPr>
                    </a:p>
                  </a:txBody>
                  <a:tcPr/>
                </a:tc>
                <a:tc>
                  <a:txBody>
                    <a:bodyPr/>
                    <a:lstStyle/>
                    <a:p>
                      <a:r>
                        <a:rPr lang="en-PT" dirty="0"/>
                        <a:t>42ms</a:t>
                      </a:r>
                    </a:p>
                  </a:txBody>
                  <a:tcPr/>
                </a:tc>
                <a:tc>
                  <a:txBody>
                    <a:bodyPr/>
                    <a:lstStyle/>
                    <a:p>
                      <a:r>
                        <a:rPr lang="en-PT" dirty="0"/>
                        <a:t>2 MB</a:t>
                      </a:r>
                    </a:p>
                  </a:txBody>
                  <a:tcPr/>
                </a:tc>
                <a:extLst>
                  <a:ext uri="{0D108BD9-81ED-4DB2-BD59-A6C34878D82A}">
                    <a16:rowId xmlns:a16="http://schemas.microsoft.com/office/drawing/2014/main" val="3416887881"/>
                  </a:ext>
                </a:extLst>
              </a:tr>
              <a:tr h="69668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kern="1200" dirty="0">
                          <a:solidFill>
                            <a:schemeClr val="dk1"/>
                          </a:solidFill>
                          <a:effectLst/>
                          <a:latin typeface="+mn-lt"/>
                          <a:ea typeface="+mn-ea"/>
                          <a:cs typeface="+mn-cs"/>
                        </a:rPr>
                        <a:t>Proxy SGX &amp; Redis SGX </a:t>
                      </a:r>
                      <a:endParaRPr lang="en-GB" dirty="0">
                        <a:effectLst/>
                      </a:endParaRPr>
                    </a:p>
                  </a:txBody>
                  <a:tcPr/>
                </a:tc>
                <a:tc>
                  <a:txBody>
                    <a:bodyPr/>
                    <a:lstStyle/>
                    <a:p>
                      <a:r>
                        <a:rPr lang="en-PT" sz="1800" kern="1200" dirty="0">
                          <a:solidFill>
                            <a:schemeClr val="dk1"/>
                          </a:solidFill>
                          <a:effectLst/>
                          <a:latin typeface="+mn-lt"/>
                          <a:ea typeface="+mn-ea"/>
                          <a:cs typeface="+mn-cs"/>
                        </a:rPr>
                        <a:t>12013</a:t>
                      </a:r>
                      <a:endParaRPr lang="en-PT" dirty="0"/>
                    </a:p>
                  </a:txBody>
                  <a:tcPr/>
                </a:tc>
                <a:tc>
                  <a:txBody>
                    <a:bodyPr/>
                    <a:lstStyle/>
                    <a:p>
                      <a:r>
                        <a:rPr lang="en-PT" dirty="0"/>
                        <a:t>50ms</a:t>
                      </a:r>
                    </a:p>
                  </a:txBody>
                  <a:tcPr/>
                </a:tc>
                <a:tc>
                  <a:txBody>
                    <a:bodyPr/>
                    <a:lstStyle/>
                    <a:p>
                      <a:r>
                        <a:rPr lang="en-PT" dirty="0"/>
                        <a:t>2 MB</a:t>
                      </a:r>
                    </a:p>
                  </a:txBody>
                  <a:tcPr/>
                </a:tc>
                <a:extLst>
                  <a:ext uri="{0D108BD9-81ED-4DB2-BD59-A6C34878D82A}">
                    <a16:rowId xmlns:a16="http://schemas.microsoft.com/office/drawing/2014/main" val="2730949961"/>
                  </a:ext>
                </a:extLst>
              </a:tr>
              <a:tr h="56128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kern="1200" dirty="0">
                          <a:solidFill>
                            <a:schemeClr val="dk1"/>
                          </a:solidFill>
                          <a:effectLst/>
                          <a:latin typeface="+mn-lt"/>
                          <a:ea typeface="+mn-ea"/>
                          <a:cs typeface="+mn-cs"/>
                        </a:rPr>
                        <a:t>Proxy SGX &amp; Redis Encrypted </a:t>
                      </a:r>
                      <a:endParaRPr lang="en-GB" dirty="0">
                        <a:effectLst/>
                      </a:endParaRPr>
                    </a:p>
                  </a:txBody>
                  <a:tcPr/>
                </a:tc>
                <a:tc>
                  <a:txBody>
                    <a:bodyPr/>
                    <a:lstStyle/>
                    <a:p>
                      <a:r>
                        <a:rPr lang="en-PT" sz="1800" kern="1200" dirty="0">
                          <a:solidFill>
                            <a:schemeClr val="dk1"/>
                          </a:solidFill>
                          <a:effectLst/>
                          <a:latin typeface="+mn-lt"/>
                          <a:ea typeface="+mn-ea"/>
                          <a:cs typeface="+mn-cs"/>
                        </a:rPr>
                        <a:t>12773</a:t>
                      </a:r>
                      <a:endParaRPr lang="en-PT" dirty="0"/>
                    </a:p>
                  </a:txBody>
                  <a:tcPr/>
                </a:tc>
                <a:tc>
                  <a:txBody>
                    <a:bodyPr/>
                    <a:lstStyle/>
                    <a:p>
                      <a:r>
                        <a:rPr lang="en-PT" dirty="0"/>
                        <a:t>48ms</a:t>
                      </a:r>
                    </a:p>
                  </a:txBody>
                  <a:tcPr/>
                </a:tc>
                <a:tc>
                  <a:txBody>
                    <a:bodyPr/>
                    <a:lstStyle/>
                    <a:p>
                      <a:r>
                        <a:rPr lang="en-PT" dirty="0"/>
                        <a:t>6,5 MB</a:t>
                      </a:r>
                    </a:p>
                  </a:txBody>
                  <a:tcPr/>
                </a:tc>
                <a:extLst>
                  <a:ext uri="{0D108BD9-81ED-4DB2-BD59-A6C34878D82A}">
                    <a16:rowId xmlns:a16="http://schemas.microsoft.com/office/drawing/2014/main" val="554258469"/>
                  </a:ext>
                </a:extLst>
              </a:tr>
            </a:tbl>
          </a:graphicData>
        </a:graphic>
      </p:graphicFrame>
      <p:sp>
        <p:nvSpPr>
          <p:cNvPr id="7" name="Slide Number Placeholder 6">
            <a:extLst>
              <a:ext uri="{FF2B5EF4-FFF2-40B4-BE49-F238E27FC236}">
                <a16:creationId xmlns:a16="http://schemas.microsoft.com/office/drawing/2014/main" id="{E91B8A5C-DD9E-0449-958B-8E9BC9E0991E}"/>
              </a:ext>
            </a:extLst>
          </p:cNvPr>
          <p:cNvSpPr>
            <a:spLocks noGrp="1"/>
          </p:cNvSpPr>
          <p:nvPr>
            <p:ph type="sldNum" sz="quarter" idx="12"/>
          </p:nvPr>
        </p:nvSpPr>
        <p:spPr/>
        <p:txBody>
          <a:bodyPr/>
          <a:lstStyle/>
          <a:p>
            <a:fld id="{A9135C31-6AD0-CA46-9D97-A5A6BD1305E0}" type="slidenum">
              <a:rPr lang="pt-PT" smtClean="0"/>
              <a:t>55</a:t>
            </a:fld>
            <a:endParaRPr lang="pt-PT"/>
          </a:p>
        </p:txBody>
      </p:sp>
    </p:spTree>
    <p:extLst>
      <p:ext uri="{BB962C8B-B14F-4D97-AF65-F5344CB8AC3E}">
        <p14:creationId xmlns:p14="http://schemas.microsoft.com/office/powerpoint/2010/main" val="320936326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700E860-BE6C-C149-891C-4D7E0A3D9B38}"/>
              </a:ext>
            </a:extLst>
          </p:cNvPr>
          <p:cNvSpPr>
            <a:spLocks noGrp="1"/>
          </p:cNvSpPr>
          <p:nvPr>
            <p:ph type="title"/>
          </p:nvPr>
        </p:nvSpPr>
        <p:spPr>
          <a:xfrm>
            <a:off x="4379976" y="452842"/>
            <a:ext cx="7128852" cy="1261872"/>
          </a:xfrm>
        </p:spPr>
        <p:txBody>
          <a:bodyPr vert="horz" lIns="91440" tIns="45720" rIns="91440" bIns="45720" rtlCol="0" anchor="ctr">
            <a:normAutofit/>
          </a:bodyPr>
          <a:lstStyle/>
          <a:p>
            <a:r>
              <a:rPr lang="en-US" sz="4800" dirty="0">
                <a:solidFill>
                  <a:schemeClr val="tx1"/>
                </a:solidFill>
                <a:cs typeface="Arial" panose="020B0604020202020204" pitchFamily="34" charset="0"/>
              </a:rPr>
              <a:t>Resources</a:t>
            </a:r>
            <a:endParaRPr lang="en-US" sz="4800" kern="1200" dirty="0">
              <a:solidFill>
                <a:schemeClr val="tx1"/>
              </a:solidFill>
              <a:cs typeface="Arial" panose="020B0604020202020204" pitchFamily="34" charset="0"/>
            </a:endParaRPr>
          </a:p>
        </p:txBody>
      </p:sp>
      <p:sp>
        <p:nvSpPr>
          <p:cNvPr id="4" name="TextBox 3">
            <a:extLst>
              <a:ext uri="{FF2B5EF4-FFF2-40B4-BE49-F238E27FC236}">
                <a16:creationId xmlns:a16="http://schemas.microsoft.com/office/drawing/2014/main" id="{9FDBAC92-C4DA-BF49-B1C5-EB5B64D8A87B}"/>
              </a:ext>
            </a:extLst>
          </p:cNvPr>
          <p:cNvSpPr txBox="1"/>
          <p:nvPr/>
        </p:nvSpPr>
        <p:spPr>
          <a:xfrm>
            <a:off x="189195" y="452842"/>
            <a:ext cx="3541558" cy="1261872"/>
          </a:xfrm>
          <a:prstGeom prst="rect">
            <a:avLst/>
          </a:prstGeom>
          <a:ln>
            <a:noFill/>
          </a:ln>
        </p:spPr>
        <p:txBody>
          <a:bodyPr vert="horz" lIns="91440" tIns="45720" rIns="91440" bIns="45720" rtlCol="0" anchor="ctr">
            <a:normAutofit/>
          </a:bodyPr>
          <a:lstStyle/>
          <a:p>
            <a:pPr algn="r">
              <a:lnSpc>
                <a:spcPct val="90000"/>
              </a:lnSpc>
              <a:spcBef>
                <a:spcPts val="1000"/>
              </a:spcBef>
            </a:pPr>
            <a:r>
              <a:rPr lang="en-US" sz="2000" dirty="0"/>
              <a:t>Experimental Evaluation</a:t>
            </a:r>
          </a:p>
        </p:txBody>
      </p:sp>
      <p:cxnSp>
        <p:nvCxnSpPr>
          <p:cNvPr id="5" name="Straight Connector 4">
            <a:extLst>
              <a:ext uri="{FF2B5EF4-FFF2-40B4-BE49-F238E27FC236}">
                <a16:creationId xmlns:a16="http://schemas.microsoft.com/office/drawing/2014/main" id="{B5AFE14D-520C-BE42-9378-5586E93D1550}"/>
              </a:ext>
            </a:extLst>
          </p:cNvPr>
          <p:cNvCxnSpPr/>
          <p:nvPr/>
        </p:nvCxnSpPr>
        <p:spPr>
          <a:xfrm>
            <a:off x="4059936" y="623740"/>
            <a:ext cx="0" cy="914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2" name="Chart 1">
            <a:extLst>
              <a:ext uri="{FF2B5EF4-FFF2-40B4-BE49-F238E27FC236}">
                <a16:creationId xmlns:a16="http://schemas.microsoft.com/office/drawing/2014/main" id="{10C74D00-EC65-EB46-AC69-EE71F1347E34}"/>
              </a:ext>
            </a:extLst>
          </p:cNvPr>
          <p:cNvGraphicFramePr/>
          <p:nvPr>
            <p:extLst>
              <p:ext uri="{D42A27DB-BD31-4B8C-83A1-F6EECF244321}">
                <p14:modId xmlns:p14="http://schemas.microsoft.com/office/powerpoint/2010/main" val="154256008"/>
              </p:ext>
            </p:extLst>
          </p:nvPr>
        </p:nvGraphicFramePr>
        <p:xfrm>
          <a:off x="2031999" y="2224765"/>
          <a:ext cx="8128000" cy="4009495"/>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Box 5">
            <a:extLst>
              <a:ext uri="{FF2B5EF4-FFF2-40B4-BE49-F238E27FC236}">
                <a16:creationId xmlns:a16="http://schemas.microsoft.com/office/drawing/2014/main" id="{516A0295-8061-6640-ABA3-B2EB852A5979}"/>
              </a:ext>
            </a:extLst>
          </p:cNvPr>
          <p:cNvSpPr txBox="1"/>
          <p:nvPr/>
        </p:nvSpPr>
        <p:spPr>
          <a:xfrm>
            <a:off x="10486240" y="3187816"/>
            <a:ext cx="1442906" cy="1200329"/>
          </a:xfrm>
          <a:prstGeom prst="rect">
            <a:avLst/>
          </a:prstGeom>
          <a:noFill/>
        </p:spPr>
        <p:txBody>
          <a:bodyPr wrap="square" rtlCol="0">
            <a:spAutoFit/>
          </a:bodyPr>
          <a:lstStyle/>
          <a:p>
            <a:r>
              <a:rPr lang="en-PT" dirty="0">
                <a:solidFill>
                  <a:schemeClr val="bg1"/>
                </a:solidFill>
              </a:rPr>
              <a:t>Add simplistic memory graphs</a:t>
            </a:r>
          </a:p>
        </p:txBody>
      </p:sp>
      <p:sp>
        <p:nvSpPr>
          <p:cNvPr id="8" name="Slide Number Placeholder 7">
            <a:extLst>
              <a:ext uri="{FF2B5EF4-FFF2-40B4-BE49-F238E27FC236}">
                <a16:creationId xmlns:a16="http://schemas.microsoft.com/office/drawing/2014/main" id="{8F165569-8C3C-C541-B185-DA71E41703A1}"/>
              </a:ext>
            </a:extLst>
          </p:cNvPr>
          <p:cNvSpPr>
            <a:spLocks noGrp="1"/>
          </p:cNvSpPr>
          <p:nvPr>
            <p:ph type="sldNum" sz="quarter" idx="12"/>
          </p:nvPr>
        </p:nvSpPr>
        <p:spPr/>
        <p:txBody>
          <a:bodyPr/>
          <a:lstStyle/>
          <a:p>
            <a:fld id="{A9135C31-6AD0-CA46-9D97-A5A6BD1305E0}" type="slidenum">
              <a:rPr lang="pt-PT" smtClean="0"/>
              <a:t>56</a:t>
            </a:fld>
            <a:endParaRPr lang="pt-PT"/>
          </a:p>
        </p:txBody>
      </p:sp>
    </p:spTree>
    <p:extLst>
      <p:ext uri="{BB962C8B-B14F-4D97-AF65-F5344CB8AC3E}">
        <p14:creationId xmlns:p14="http://schemas.microsoft.com/office/powerpoint/2010/main" val="402729777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700E860-BE6C-C149-891C-4D7E0A3D9B38}"/>
              </a:ext>
            </a:extLst>
          </p:cNvPr>
          <p:cNvSpPr>
            <a:spLocks noGrp="1"/>
          </p:cNvSpPr>
          <p:nvPr>
            <p:ph type="title"/>
          </p:nvPr>
        </p:nvSpPr>
        <p:spPr>
          <a:xfrm>
            <a:off x="4379976" y="452842"/>
            <a:ext cx="7128852" cy="1261872"/>
          </a:xfrm>
        </p:spPr>
        <p:txBody>
          <a:bodyPr vert="horz" lIns="91440" tIns="45720" rIns="91440" bIns="45720" rtlCol="0" anchor="ctr">
            <a:normAutofit/>
          </a:bodyPr>
          <a:lstStyle/>
          <a:p>
            <a:r>
              <a:rPr lang="en-US" sz="4800" dirty="0">
                <a:solidFill>
                  <a:schemeClr val="tx1"/>
                </a:solidFill>
                <a:cs typeface="Arial" panose="020B0604020202020204" pitchFamily="34" charset="0"/>
              </a:rPr>
              <a:t>Resources</a:t>
            </a:r>
            <a:endParaRPr lang="en-US" sz="4800" kern="1200" dirty="0">
              <a:solidFill>
                <a:schemeClr val="tx1"/>
              </a:solidFill>
              <a:cs typeface="Arial" panose="020B0604020202020204" pitchFamily="34" charset="0"/>
            </a:endParaRPr>
          </a:p>
        </p:txBody>
      </p:sp>
      <p:sp>
        <p:nvSpPr>
          <p:cNvPr id="4" name="TextBox 3">
            <a:extLst>
              <a:ext uri="{FF2B5EF4-FFF2-40B4-BE49-F238E27FC236}">
                <a16:creationId xmlns:a16="http://schemas.microsoft.com/office/drawing/2014/main" id="{9FDBAC92-C4DA-BF49-B1C5-EB5B64D8A87B}"/>
              </a:ext>
            </a:extLst>
          </p:cNvPr>
          <p:cNvSpPr txBox="1"/>
          <p:nvPr/>
        </p:nvSpPr>
        <p:spPr>
          <a:xfrm>
            <a:off x="189195" y="452842"/>
            <a:ext cx="3541558" cy="1261872"/>
          </a:xfrm>
          <a:prstGeom prst="rect">
            <a:avLst/>
          </a:prstGeom>
          <a:ln>
            <a:noFill/>
          </a:ln>
        </p:spPr>
        <p:txBody>
          <a:bodyPr vert="horz" lIns="91440" tIns="45720" rIns="91440" bIns="45720" rtlCol="0" anchor="ctr">
            <a:normAutofit/>
          </a:bodyPr>
          <a:lstStyle/>
          <a:p>
            <a:pPr algn="r">
              <a:lnSpc>
                <a:spcPct val="90000"/>
              </a:lnSpc>
              <a:spcBef>
                <a:spcPts val="1000"/>
              </a:spcBef>
            </a:pPr>
            <a:r>
              <a:rPr lang="en-US" sz="2000" dirty="0"/>
              <a:t>Experimental Evaluation</a:t>
            </a:r>
          </a:p>
        </p:txBody>
      </p:sp>
      <p:cxnSp>
        <p:nvCxnSpPr>
          <p:cNvPr id="5" name="Straight Connector 4">
            <a:extLst>
              <a:ext uri="{FF2B5EF4-FFF2-40B4-BE49-F238E27FC236}">
                <a16:creationId xmlns:a16="http://schemas.microsoft.com/office/drawing/2014/main" id="{B5AFE14D-520C-BE42-9378-5586E93D1550}"/>
              </a:ext>
            </a:extLst>
          </p:cNvPr>
          <p:cNvCxnSpPr/>
          <p:nvPr/>
        </p:nvCxnSpPr>
        <p:spPr>
          <a:xfrm>
            <a:off x="4059936" y="623740"/>
            <a:ext cx="0" cy="914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8" name="Chart 7">
            <a:extLst>
              <a:ext uri="{FF2B5EF4-FFF2-40B4-BE49-F238E27FC236}">
                <a16:creationId xmlns:a16="http://schemas.microsoft.com/office/drawing/2014/main" id="{7B523351-D52D-2A4A-AFA5-DB3AAF026E90}"/>
              </a:ext>
            </a:extLst>
          </p:cNvPr>
          <p:cNvGraphicFramePr/>
          <p:nvPr>
            <p:extLst>
              <p:ext uri="{D42A27DB-BD31-4B8C-83A1-F6EECF244321}">
                <p14:modId xmlns:p14="http://schemas.microsoft.com/office/powerpoint/2010/main" val="1603411778"/>
              </p:ext>
            </p:extLst>
          </p:nvPr>
        </p:nvGraphicFramePr>
        <p:xfrm>
          <a:off x="1507525" y="2105107"/>
          <a:ext cx="9267565" cy="4423619"/>
        </p:xfrm>
        <a:graphic>
          <a:graphicData uri="http://schemas.openxmlformats.org/drawingml/2006/chart">
            <c:chart xmlns:c="http://schemas.openxmlformats.org/drawingml/2006/chart" xmlns:r="http://schemas.openxmlformats.org/officeDocument/2006/relationships" r:id="rId3"/>
          </a:graphicData>
        </a:graphic>
      </p:graphicFrame>
      <p:sp>
        <p:nvSpPr>
          <p:cNvPr id="6" name="Slide Number Placeholder 5">
            <a:extLst>
              <a:ext uri="{FF2B5EF4-FFF2-40B4-BE49-F238E27FC236}">
                <a16:creationId xmlns:a16="http://schemas.microsoft.com/office/drawing/2014/main" id="{5CA5F231-4811-AB4A-A062-85E3E97AFA3D}"/>
              </a:ext>
            </a:extLst>
          </p:cNvPr>
          <p:cNvSpPr>
            <a:spLocks noGrp="1"/>
          </p:cNvSpPr>
          <p:nvPr>
            <p:ph type="sldNum" sz="quarter" idx="12"/>
          </p:nvPr>
        </p:nvSpPr>
        <p:spPr/>
        <p:txBody>
          <a:bodyPr/>
          <a:lstStyle/>
          <a:p>
            <a:fld id="{A9135C31-6AD0-CA46-9D97-A5A6BD1305E0}" type="slidenum">
              <a:rPr lang="pt-PT" smtClean="0"/>
              <a:t>57</a:t>
            </a:fld>
            <a:endParaRPr lang="pt-PT"/>
          </a:p>
        </p:txBody>
      </p:sp>
    </p:spTree>
    <p:extLst>
      <p:ext uri="{BB962C8B-B14F-4D97-AF65-F5344CB8AC3E}">
        <p14:creationId xmlns:p14="http://schemas.microsoft.com/office/powerpoint/2010/main" val="297839189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700E860-BE6C-C149-891C-4D7E0A3D9B38}"/>
              </a:ext>
            </a:extLst>
          </p:cNvPr>
          <p:cNvSpPr>
            <a:spLocks noGrp="1"/>
          </p:cNvSpPr>
          <p:nvPr>
            <p:ph type="title"/>
          </p:nvPr>
        </p:nvSpPr>
        <p:spPr>
          <a:xfrm>
            <a:off x="4379976" y="452842"/>
            <a:ext cx="7128852" cy="1261872"/>
          </a:xfrm>
        </p:spPr>
        <p:txBody>
          <a:bodyPr vert="horz" lIns="91440" tIns="45720" rIns="91440" bIns="45720" rtlCol="0" anchor="ctr">
            <a:normAutofit/>
          </a:bodyPr>
          <a:lstStyle/>
          <a:p>
            <a:r>
              <a:rPr lang="en-US" sz="4800" dirty="0">
                <a:solidFill>
                  <a:schemeClr val="tx1"/>
                </a:solidFill>
                <a:cs typeface="Arial" panose="020B0604020202020204" pitchFamily="34" charset="0"/>
              </a:rPr>
              <a:t>Conclusion</a:t>
            </a:r>
            <a:endParaRPr lang="en-US" sz="4800" kern="1200" dirty="0">
              <a:solidFill>
                <a:schemeClr val="tx1"/>
              </a:solidFill>
              <a:cs typeface="Arial" panose="020B0604020202020204" pitchFamily="34" charset="0"/>
            </a:endParaRPr>
          </a:p>
        </p:txBody>
      </p:sp>
      <p:sp>
        <p:nvSpPr>
          <p:cNvPr id="4" name="TextBox 3">
            <a:extLst>
              <a:ext uri="{FF2B5EF4-FFF2-40B4-BE49-F238E27FC236}">
                <a16:creationId xmlns:a16="http://schemas.microsoft.com/office/drawing/2014/main" id="{9FDBAC92-C4DA-BF49-B1C5-EB5B64D8A87B}"/>
              </a:ext>
            </a:extLst>
          </p:cNvPr>
          <p:cNvSpPr txBox="1"/>
          <p:nvPr/>
        </p:nvSpPr>
        <p:spPr>
          <a:xfrm>
            <a:off x="189195" y="452842"/>
            <a:ext cx="3541558" cy="1261872"/>
          </a:xfrm>
          <a:prstGeom prst="rect">
            <a:avLst/>
          </a:prstGeom>
          <a:ln>
            <a:noFill/>
          </a:ln>
        </p:spPr>
        <p:txBody>
          <a:bodyPr vert="horz" lIns="91440" tIns="45720" rIns="91440" bIns="45720" rtlCol="0" anchor="ctr">
            <a:normAutofit/>
          </a:bodyPr>
          <a:lstStyle/>
          <a:p>
            <a:pPr algn="r">
              <a:lnSpc>
                <a:spcPct val="90000"/>
              </a:lnSpc>
              <a:spcBef>
                <a:spcPts val="1000"/>
              </a:spcBef>
            </a:pPr>
            <a:r>
              <a:rPr lang="en-US" sz="2000" dirty="0"/>
              <a:t>Final Notes</a:t>
            </a:r>
            <a:endParaRPr lang="en-US" sz="2000" kern="1200" dirty="0">
              <a:latin typeface="+mn-lt"/>
              <a:ea typeface="+mn-ea"/>
              <a:cs typeface="+mn-cs"/>
            </a:endParaRPr>
          </a:p>
        </p:txBody>
      </p:sp>
      <p:cxnSp>
        <p:nvCxnSpPr>
          <p:cNvPr id="5" name="Straight Connector 4">
            <a:extLst>
              <a:ext uri="{FF2B5EF4-FFF2-40B4-BE49-F238E27FC236}">
                <a16:creationId xmlns:a16="http://schemas.microsoft.com/office/drawing/2014/main" id="{B5AFE14D-520C-BE42-9378-5586E93D1550}"/>
              </a:ext>
            </a:extLst>
          </p:cNvPr>
          <p:cNvCxnSpPr/>
          <p:nvPr/>
        </p:nvCxnSpPr>
        <p:spPr>
          <a:xfrm>
            <a:off x="4059936" y="623740"/>
            <a:ext cx="0" cy="914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5931697B-71A9-814E-93FD-2518342D111D}"/>
              </a:ext>
            </a:extLst>
          </p:cNvPr>
          <p:cNvSpPr txBox="1"/>
          <p:nvPr/>
        </p:nvSpPr>
        <p:spPr>
          <a:xfrm>
            <a:off x="589858" y="1538140"/>
            <a:ext cx="9392342" cy="3416320"/>
          </a:xfrm>
          <a:prstGeom prst="rect">
            <a:avLst/>
          </a:prstGeom>
          <a:noFill/>
        </p:spPr>
        <p:txBody>
          <a:bodyPr wrap="square" rtlCol="0">
            <a:spAutoFit/>
          </a:bodyPr>
          <a:lstStyle/>
          <a:p>
            <a:r>
              <a:rPr lang="en-GB" dirty="0">
                <a:solidFill>
                  <a:schemeClr val="bg1"/>
                </a:solidFill>
              </a:rPr>
              <a:t>Referencing the SGX secure enclaves, we saw a performance drop of about 18% to approximately 25%, because the performance of an application running on an enclave depends on these three main points: </a:t>
            </a:r>
          </a:p>
          <a:p>
            <a:r>
              <a:rPr lang="en-GB" b="1" dirty="0">
                <a:solidFill>
                  <a:schemeClr val="bg1"/>
                </a:solidFill>
              </a:rPr>
              <a:t>Memory Access Local</a:t>
            </a:r>
            <a:r>
              <a:rPr lang="en-GB" dirty="0">
                <a:solidFill>
                  <a:schemeClr val="bg1"/>
                </a:solidFill>
              </a:rPr>
              <a:t>: If the application exceeds the EPC size limit, memory is swapped to main memory and that requires additional encryption and decryption cycles. </a:t>
            </a:r>
          </a:p>
          <a:p>
            <a:r>
              <a:rPr lang="en-GB" b="1" dirty="0">
                <a:solidFill>
                  <a:schemeClr val="bg1"/>
                </a:solidFill>
              </a:rPr>
              <a:t>System Calls</a:t>
            </a:r>
            <a:r>
              <a:rPr lang="en-GB" dirty="0">
                <a:solidFill>
                  <a:schemeClr val="bg1"/>
                </a:solidFill>
              </a:rPr>
              <a:t>: System calls require enclave exiting and entering which is a slow pro- cess. However, SCONE uses an asynchronous system call interface that ensures that threads do not need to exit the enclave to perform a system call. </a:t>
            </a:r>
          </a:p>
          <a:p>
            <a:r>
              <a:rPr lang="en-GB" b="1" dirty="0">
                <a:solidFill>
                  <a:schemeClr val="bg1"/>
                </a:solidFill>
              </a:rPr>
              <a:t>Threading</a:t>
            </a:r>
            <a:r>
              <a:rPr lang="en-GB" dirty="0">
                <a:solidFill>
                  <a:schemeClr val="bg1"/>
                </a:solidFill>
              </a:rPr>
              <a:t>: SCONE uses asynchronous application threading in order to allow switching to another application thread if another one is waiting for some system event, without exiting the enclave, which can speed up the performance. </a:t>
            </a:r>
          </a:p>
        </p:txBody>
      </p:sp>
      <p:sp>
        <p:nvSpPr>
          <p:cNvPr id="7" name="TextBox 6">
            <a:extLst>
              <a:ext uri="{FF2B5EF4-FFF2-40B4-BE49-F238E27FC236}">
                <a16:creationId xmlns:a16="http://schemas.microsoft.com/office/drawing/2014/main" id="{98FC84CB-D6C7-9642-A338-0A90BD6621F9}"/>
              </a:ext>
            </a:extLst>
          </p:cNvPr>
          <p:cNvSpPr txBox="1"/>
          <p:nvPr/>
        </p:nvSpPr>
        <p:spPr>
          <a:xfrm>
            <a:off x="589858" y="5024095"/>
            <a:ext cx="10213052" cy="2031325"/>
          </a:xfrm>
          <a:prstGeom prst="rect">
            <a:avLst/>
          </a:prstGeom>
          <a:noFill/>
        </p:spPr>
        <p:txBody>
          <a:bodyPr wrap="none" rtlCol="0">
            <a:spAutoFit/>
          </a:bodyPr>
          <a:lstStyle/>
          <a:p>
            <a:r>
              <a:rPr lang="en-PT" dirty="0">
                <a:solidFill>
                  <a:schemeClr val="bg1"/>
                </a:solidFill>
              </a:rPr>
              <a:t>We were able to provide a solution with beareble trade-offs (depending on the use case)</a:t>
            </a:r>
          </a:p>
          <a:p>
            <a:pPr marL="285750" indent="-285750">
              <a:buFont typeface="Arial" panose="020B0604020202020204" pitchFamily="34" charset="0"/>
              <a:buChar char="•"/>
            </a:pPr>
            <a:r>
              <a:rPr lang="en-GB" dirty="0">
                <a:solidFill>
                  <a:schemeClr val="bg1"/>
                </a:solidFill>
              </a:rPr>
              <a:t>Trust-ability, security and privacy. </a:t>
            </a:r>
          </a:p>
          <a:p>
            <a:pPr marL="285750" indent="-285750">
              <a:buFont typeface="Arial" panose="020B0604020202020204" pitchFamily="34" charset="0"/>
              <a:buChar char="•"/>
            </a:pPr>
            <a:r>
              <a:rPr lang="en-GB" dirty="0">
                <a:solidFill>
                  <a:schemeClr val="bg1"/>
                </a:solidFill>
              </a:rPr>
              <a:t>Software attestation</a:t>
            </a:r>
          </a:p>
          <a:p>
            <a:pPr marL="285750" indent="-285750">
              <a:buFont typeface="Arial" panose="020B0604020202020204" pitchFamily="34" charset="0"/>
              <a:buChar char="•"/>
            </a:pPr>
            <a:r>
              <a:rPr lang="en-GB" dirty="0">
                <a:solidFill>
                  <a:schemeClr val="bg1"/>
                </a:solidFill>
              </a:rPr>
              <a:t>Replication Mechanism</a:t>
            </a:r>
          </a:p>
          <a:p>
            <a:pPr marL="285750" indent="-285750">
              <a:buFont typeface="Arial" panose="020B0604020202020204" pitchFamily="34" charset="0"/>
              <a:buChar char="•"/>
            </a:pPr>
            <a:r>
              <a:rPr lang="en-GB" dirty="0">
                <a:solidFill>
                  <a:schemeClr val="bg1"/>
                </a:solidFill>
              </a:rPr>
              <a:t>Drastically reduced TCB</a:t>
            </a:r>
          </a:p>
          <a:p>
            <a:pPr marL="285750" indent="-285750">
              <a:buFont typeface="Arial" panose="020B0604020202020204" pitchFamily="34" charset="0"/>
              <a:buChar char="•"/>
            </a:pPr>
            <a:r>
              <a:rPr lang="en-GB" dirty="0">
                <a:solidFill>
                  <a:schemeClr val="bg1"/>
                </a:solidFill>
              </a:rPr>
              <a:t>Complete analysis report. </a:t>
            </a:r>
          </a:p>
          <a:p>
            <a:endParaRPr lang="en-PT" dirty="0"/>
          </a:p>
        </p:txBody>
      </p:sp>
      <p:sp>
        <p:nvSpPr>
          <p:cNvPr id="8" name="Slide Number Placeholder 7">
            <a:extLst>
              <a:ext uri="{FF2B5EF4-FFF2-40B4-BE49-F238E27FC236}">
                <a16:creationId xmlns:a16="http://schemas.microsoft.com/office/drawing/2014/main" id="{756AAF1D-18C6-6E40-BD5C-D0E54036B025}"/>
              </a:ext>
            </a:extLst>
          </p:cNvPr>
          <p:cNvSpPr>
            <a:spLocks noGrp="1"/>
          </p:cNvSpPr>
          <p:nvPr>
            <p:ph type="sldNum" sz="quarter" idx="12"/>
          </p:nvPr>
        </p:nvSpPr>
        <p:spPr/>
        <p:txBody>
          <a:bodyPr/>
          <a:lstStyle/>
          <a:p>
            <a:fld id="{A9135C31-6AD0-CA46-9D97-A5A6BD1305E0}" type="slidenum">
              <a:rPr lang="pt-PT" smtClean="0"/>
              <a:t>58</a:t>
            </a:fld>
            <a:endParaRPr lang="pt-PT"/>
          </a:p>
        </p:txBody>
      </p:sp>
    </p:spTree>
    <p:extLst>
      <p:ext uri="{BB962C8B-B14F-4D97-AF65-F5344CB8AC3E}">
        <p14:creationId xmlns:p14="http://schemas.microsoft.com/office/powerpoint/2010/main" val="233354174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700E860-BE6C-C149-891C-4D7E0A3D9B38}"/>
              </a:ext>
            </a:extLst>
          </p:cNvPr>
          <p:cNvSpPr>
            <a:spLocks noGrp="1"/>
          </p:cNvSpPr>
          <p:nvPr>
            <p:ph type="title"/>
          </p:nvPr>
        </p:nvSpPr>
        <p:spPr>
          <a:xfrm>
            <a:off x="4379976" y="452842"/>
            <a:ext cx="7128852" cy="1261872"/>
          </a:xfrm>
        </p:spPr>
        <p:txBody>
          <a:bodyPr vert="horz" lIns="91440" tIns="45720" rIns="91440" bIns="45720" rtlCol="0" anchor="ctr">
            <a:normAutofit/>
          </a:bodyPr>
          <a:lstStyle/>
          <a:p>
            <a:r>
              <a:rPr lang="en-US" sz="4800" dirty="0">
                <a:solidFill>
                  <a:schemeClr val="tx1"/>
                </a:solidFill>
                <a:cs typeface="Arial" panose="020B0604020202020204" pitchFamily="34" charset="0"/>
              </a:rPr>
              <a:t>References</a:t>
            </a:r>
            <a:endParaRPr lang="en-US" sz="4800" kern="1200" dirty="0">
              <a:solidFill>
                <a:schemeClr val="tx1"/>
              </a:solidFill>
              <a:cs typeface="Arial" panose="020B0604020202020204" pitchFamily="34" charset="0"/>
            </a:endParaRPr>
          </a:p>
        </p:txBody>
      </p:sp>
      <p:sp>
        <p:nvSpPr>
          <p:cNvPr id="4" name="TextBox 3">
            <a:extLst>
              <a:ext uri="{FF2B5EF4-FFF2-40B4-BE49-F238E27FC236}">
                <a16:creationId xmlns:a16="http://schemas.microsoft.com/office/drawing/2014/main" id="{9FDBAC92-C4DA-BF49-B1C5-EB5B64D8A87B}"/>
              </a:ext>
            </a:extLst>
          </p:cNvPr>
          <p:cNvSpPr txBox="1"/>
          <p:nvPr/>
        </p:nvSpPr>
        <p:spPr>
          <a:xfrm>
            <a:off x="189195" y="452842"/>
            <a:ext cx="3541558" cy="1261872"/>
          </a:xfrm>
          <a:prstGeom prst="rect">
            <a:avLst/>
          </a:prstGeom>
          <a:ln>
            <a:noFill/>
          </a:ln>
        </p:spPr>
        <p:txBody>
          <a:bodyPr vert="horz" lIns="91440" tIns="45720" rIns="91440" bIns="45720" rtlCol="0" anchor="ctr">
            <a:normAutofit/>
          </a:bodyPr>
          <a:lstStyle/>
          <a:p>
            <a:pPr algn="r">
              <a:lnSpc>
                <a:spcPct val="90000"/>
              </a:lnSpc>
              <a:spcBef>
                <a:spcPts val="1000"/>
              </a:spcBef>
            </a:pPr>
            <a:r>
              <a:rPr lang="en-US" sz="2000" dirty="0"/>
              <a:t>Final Notes</a:t>
            </a:r>
            <a:endParaRPr lang="en-US" sz="2000" kern="1200" dirty="0">
              <a:latin typeface="+mn-lt"/>
              <a:ea typeface="+mn-ea"/>
              <a:cs typeface="+mn-cs"/>
            </a:endParaRPr>
          </a:p>
        </p:txBody>
      </p:sp>
      <p:cxnSp>
        <p:nvCxnSpPr>
          <p:cNvPr id="5" name="Straight Connector 4">
            <a:extLst>
              <a:ext uri="{FF2B5EF4-FFF2-40B4-BE49-F238E27FC236}">
                <a16:creationId xmlns:a16="http://schemas.microsoft.com/office/drawing/2014/main" id="{B5AFE14D-520C-BE42-9378-5586E93D1550}"/>
              </a:ext>
            </a:extLst>
          </p:cNvPr>
          <p:cNvCxnSpPr/>
          <p:nvPr/>
        </p:nvCxnSpPr>
        <p:spPr>
          <a:xfrm>
            <a:off x="4059936" y="623740"/>
            <a:ext cx="0" cy="914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5C75BFC8-1765-D14C-AFE7-79190AEF3CC6}"/>
              </a:ext>
            </a:extLst>
          </p:cNvPr>
          <p:cNvSpPr/>
          <p:nvPr/>
        </p:nvSpPr>
        <p:spPr>
          <a:xfrm>
            <a:off x="3" y="2672698"/>
            <a:ext cx="12191997" cy="3139321"/>
          </a:xfrm>
          <a:prstGeom prst="rect">
            <a:avLst/>
          </a:prstGeom>
        </p:spPr>
        <p:txBody>
          <a:bodyPr wrap="square">
            <a:spAutoFit/>
          </a:bodyPr>
          <a:lstStyle/>
          <a:p>
            <a:r>
              <a:rPr lang="en-GB" dirty="0">
                <a:solidFill>
                  <a:schemeClr val="bg1"/>
                </a:solidFill>
              </a:rPr>
              <a:t>Cloud Adoption: https://</a:t>
            </a:r>
            <a:r>
              <a:rPr lang="en-GB" dirty="0" err="1">
                <a:solidFill>
                  <a:schemeClr val="bg1"/>
                </a:solidFill>
              </a:rPr>
              <a:t>dzone.com</a:t>
            </a:r>
            <a:r>
              <a:rPr lang="en-GB" dirty="0">
                <a:solidFill>
                  <a:schemeClr val="bg1"/>
                </a:solidFill>
              </a:rPr>
              <a:t>/articles/cloud-data-</a:t>
            </a:r>
            <a:r>
              <a:rPr lang="en-GB" dirty="0" err="1">
                <a:solidFill>
                  <a:schemeClr val="bg1"/>
                </a:solidFill>
              </a:rPr>
              <a:t>centers</a:t>
            </a:r>
            <a:r>
              <a:rPr lang="en-GB" dirty="0">
                <a:solidFill>
                  <a:schemeClr val="bg1"/>
                </a:solidFill>
              </a:rPr>
              <a:t>-are-poised-to-take-the-spotlight, https://</a:t>
            </a:r>
            <a:r>
              <a:rPr lang="en-GB" dirty="0" err="1">
                <a:solidFill>
                  <a:schemeClr val="bg1"/>
                </a:solidFill>
              </a:rPr>
              <a:t>db-engines.com</a:t>
            </a:r>
            <a:r>
              <a:rPr lang="en-GB" dirty="0">
                <a:solidFill>
                  <a:schemeClr val="bg1"/>
                </a:solidFill>
              </a:rPr>
              <a:t>/</a:t>
            </a:r>
            <a:r>
              <a:rPr lang="en-GB" dirty="0" err="1">
                <a:solidFill>
                  <a:schemeClr val="bg1"/>
                </a:solidFill>
              </a:rPr>
              <a:t>en</a:t>
            </a:r>
            <a:r>
              <a:rPr lang="en-GB" dirty="0">
                <a:solidFill>
                  <a:schemeClr val="bg1"/>
                </a:solidFill>
              </a:rPr>
              <a:t>/ranking</a:t>
            </a:r>
          </a:p>
          <a:p>
            <a:endParaRPr lang="en-GB" dirty="0">
              <a:solidFill>
                <a:schemeClr val="bg1"/>
              </a:solidFill>
            </a:endParaRPr>
          </a:p>
          <a:p>
            <a:endParaRPr lang="en-GB" dirty="0">
              <a:solidFill>
                <a:schemeClr val="bg1"/>
              </a:solidFill>
            </a:endParaRPr>
          </a:p>
          <a:p>
            <a:r>
              <a:rPr lang="en-GB" dirty="0">
                <a:solidFill>
                  <a:schemeClr val="bg1"/>
                </a:solidFill>
              </a:rPr>
              <a:t>Why Cloud? - https://www.isc2.org/-/media/ISC2/Landing-Pages/2019-Cloud-Security-Report-ISC2.ashx?la=</a:t>
            </a:r>
            <a:r>
              <a:rPr lang="en-GB" dirty="0" err="1">
                <a:solidFill>
                  <a:schemeClr val="bg1"/>
                </a:solidFill>
              </a:rPr>
              <a:t>en&amp;hash</a:t>
            </a:r>
            <a:r>
              <a:rPr lang="en-GB" dirty="0">
                <a:solidFill>
                  <a:schemeClr val="bg1"/>
                </a:solidFill>
              </a:rPr>
              <a:t>=06133FF277FCCFF720FC8B96DF505CA66A7CE565</a:t>
            </a:r>
          </a:p>
          <a:p>
            <a:endParaRPr lang="en-PT" dirty="0">
              <a:solidFill>
                <a:schemeClr val="bg1"/>
              </a:solidFill>
            </a:endParaRPr>
          </a:p>
          <a:p>
            <a:r>
              <a:rPr lang="en-PT" dirty="0">
                <a:solidFill>
                  <a:schemeClr val="bg1"/>
                </a:solidFill>
              </a:rPr>
              <a:t>Adoption Barriers - http://www.oracle.com/us/solutions/cloud/move-critical-apps-to-cloud-4441209.pdf</a:t>
            </a:r>
          </a:p>
          <a:p>
            <a:endParaRPr lang="en-PT" dirty="0">
              <a:solidFill>
                <a:schemeClr val="bg1"/>
              </a:solidFill>
            </a:endParaRPr>
          </a:p>
          <a:p>
            <a:r>
              <a:rPr lang="en-PT" dirty="0">
                <a:solidFill>
                  <a:schemeClr val="bg1"/>
                </a:solidFill>
              </a:rPr>
              <a:t>Relevant Incidents - </a:t>
            </a:r>
            <a:r>
              <a:rPr lang="en-GB" dirty="0">
                <a:solidFill>
                  <a:schemeClr val="bg1"/>
                </a:solidFill>
              </a:rPr>
              <a:t>https://</a:t>
            </a:r>
            <a:r>
              <a:rPr lang="en-GB" dirty="0" err="1">
                <a:solidFill>
                  <a:schemeClr val="bg1"/>
                </a:solidFill>
              </a:rPr>
              <a:t>healthitsecurity.com</a:t>
            </a:r>
            <a:r>
              <a:rPr lang="en-GB" dirty="0">
                <a:solidFill>
                  <a:schemeClr val="bg1"/>
                </a:solidFill>
              </a:rPr>
              <a:t>/news/remote-attacks-on-cloud-service-targets-rose-630-amid-covid-19</a:t>
            </a:r>
            <a:endParaRPr lang="en-PT" dirty="0">
              <a:solidFill>
                <a:schemeClr val="bg1"/>
              </a:solidFill>
            </a:endParaRPr>
          </a:p>
        </p:txBody>
      </p:sp>
      <p:sp>
        <p:nvSpPr>
          <p:cNvPr id="7" name="Slide Number Placeholder 6">
            <a:extLst>
              <a:ext uri="{FF2B5EF4-FFF2-40B4-BE49-F238E27FC236}">
                <a16:creationId xmlns:a16="http://schemas.microsoft.com/office/drawing/2014/main" id="{F4A56371-B280-8C49-B0C5-1E10578DE855}"/>
              </a:ext>
            </a:extLst>
          </p:cNvPr>
          <p:cNvSpPr>
            <a:spLocks noGrp="1"/>
          </p:cNvSpPr>
          <p:nvPr>
            <p:ph type="sldNum" sz="quarter" idx="12"/>
          </p:nvPr>
        </p:nvSpPr>
        <p:spPr/>
        <p:txBody>
          <a:bodyPr/>
          <a:lstStyle/>
          <a:p>
            <a:fld id="{A9135C31-6AD0-CA46-9D97-A5A6BD1305E0}" type="slidenum">
              <a:rPr lang="pt-PT" smtClean="0"/>
              <a:t>59</a:t>
            </a:fld>
            <a:endParaRPr lang="pt-PT"/>
          </a:p>
        </p:txBody>
      </p:sp>
    </p:spTree>
    <p:extLst>
      <p:ext uri="{BB962C8B-B14F-4D97-AF65-F5344CB8AC3E}">
        <p14:creationId xmlns:p14="http://schemas.microsoft.com/office/powerpoint/2010/main" val="40588999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pic>
        <p:nvPicPr>
          <p:cNvPr id="38" name="Graphic 37" descr="Syncing cloud outline">
            <a:extLst>
              <a:ext uri="{FF2B5EF4-FFF2-40B4-BE49-F238E27FC236}">
                <a16:creationId xmlns:a16="http://schemas.microsoft.com/office/drawing/2014/main" id="{A7401D8E-6D53-7D4B-8DFB-0475A12EE6E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808854" y="4536729"/>
            <a:ext cx="914400" cy="914400"/>
          </a:xfrm>
          <a:prstGeom prst="rect">
            <a:avLst/>
          </a:prstGeom>
        </p:spPr>
      </p:pic>
      <p:sp>
        <p:nvSpPr>
          <p:cNvPr id="3" name="Title 1">
            <a:extLst>
              <a:ext uri="{FF2B5EF4-FFF2-40B4-BE49-F238E27FC236}">
                <a16:creationId xmlns:a16="http://schemas.microsoft.com/office/drawing/2014/main" id="{2700E860-BE6C-C149-891C-4D7E0A3D9B38}"/>
              </a:ext>
            </a:extLst>
          </p:cNvPr>
          <p:cNvSpPr>
            <a:spLocks noGrp="1"/>
          </p:cNvSpPr>
          <p:nvPr>
            <p:ph type="title"/>
          </p:nvPr>
        </p:nvSpPr>
        <p:spPr>
          <a:xfrm>
            <a:off x="4379976" y="452842"/>
            <a:ext cx="6976872" cy="1261872"/>
          </a:xfrm>
        </p:spPr>
        <p:txBody>
          <a:bodyPr vert="horz" lIns="91440" tIns="45720" rIns="91440" bIns="45720" rtlCol="0" anchor="ctr">
            <a:normAutofit/>
          </a:bodyPr>
          <a:lstStyle/>
          <a:p>
            <a:r>
              <a:rPr lang="en-US" sz="4800" kern="1200" dirty="0">
                <a:solidFill>
                  <a:schemeClr val="tx1"/>
                </a:solidFill>
                <a:cs typeface="Arial" panose="020B0604020202020204" pitchFamily="34" charset="0"/>
              </a:rPr>
              <a:t>Why Cloud?</a:t>
            </a:r>
          </a:p>
        </p:txBody>
      </p:sp>
      <p:sp>
        <p:nvSpPr>
          <p:cNvPr id="4" name="TextBox 3">
            <a:extLst>
              <a:ext uri="{FF2B5EF4-FFF2-40B4-BE49-F238E27FC236}">
                <a16:creationId xmlns:a16="http://schemas.microsoft.com/office/drawing/2014/main" id="{9FDBAC92-C4DA-BF49-B1C5-EB5B64D8A87B}"/>
              </a:ext>
            </a:extLst>
          </p:cNvPr>
          <p:cNvSpPr txBox="1"/>
          <p:nvPr/>
        </p:nvSpPr>
        <p:spPr>
          <a:xfrm>
            <a:off x="412385" y="452842"/>
            <a:ext cx="3318368" cy="1261872"/>
          </a:xfrm>
          <a:prstGeom prst="rect">
            <a:avLst/>
          </a:prstGeom>
          <a:ln>
            <a:noFill/>
          </a:ln>
        </p:spPr>
        <p:txBody>
          <a:bodyPr vert="horz" lIns="91440" tIns="45720" rIns="91440" bIns="45720" rtlCol="0" anchor="ctr">
            <a:normAutofit/>
          </a:bodyPr>
          <a:lstStyle/>
          <a:p>
            <a:pPr algn="r">
              <a:lnSpc>
                <a:spcPct val="90000"/>
              </a:lnSpc>
              <a:spcBef>
                <a:spcPts val="1000"/>
              </a:spcBef>
            </a:pPr>
            <a:r>
              <a:rPr lang="en-US" sz="2000" kern="1200" dirty="0">
                <a:latin typeface="+mn-lt"/>
                <a:ea typeface="+mn-ea"/>
                <a:cs typeface="+mn-cs"/>
              </a:rPr>
              <a:t>Context and Motivation</a:t>
            </a:r>
          </a:p>
        </p:txBody>
      </p:sp>
      <p:cxnSp>
        <p:nvCxnSpPr>
          <p:cNvPr id="5" name="Straight Connector 4">
            <a:extLst>
              <a:ext uri="{FF2B5EF4-FFF2-40B4-BE49-F238E27FC236}">
                <a16:creationId xmlns:a16="http://schemas.microsoft.com/office/drawing/2014/main" id="{B5AFE14D-520C-BE42-9378-5586E93D1550}"/>
              </a:ext>
            </a:extLst>
          </p:cNvPr>
          <p:cNvCxnSpPr/>
          <p:nvPr/>
        </p:nvCxnSpPr>
        <p:spPr>
          <a:xfrm>
            <a:off x="4059936" y="623740"/>
            <a:ext cx="0" cy="914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7" name="Graphic 6" descr="Cloud outline">
            <a:extLst>
              <a:ext uri="{FF2B5EF4-FFF2-40B4-BE49-F238E27FC236}">
                <a16:creationId xmlns:a16="http://schemas.microsoft.com/office/drawing/2014/main" id="{5B0B6CC4-B656-7B4A-8A5C-0D6FC713232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257289" y="1080940"/>
            <a:ext cx="3677421" cy="3677421"/>
          </a:xfrm>
          <a:prstGeom prst="rect">
            <a:avLst/>
          </a:prstGeom>
        </p:spPr>
      </p:pic>
      <p:cxnSp>
        <p:nvCxnSpPr>
          <p:cNvPr id="10" name="Straight Connector 9">
            <a:extLst>
              <a:ext uri="{FF2B5EF4-FFF2-40B4-BE49-F238E27FC236}">
                <a16:creationId xmlns:a16="http://schemas.microsoft.com/office/drawing/2014/main" id="{1D518CC1-B0F1-6C4C-92E9-B88142EE610E}"/>
              </a:ext>
            </a:extLst>
          </p:cNvPr>
          <p:cNvCxnSpPr>
            <a:cxnSpLocks/>
          </p:cNvCxnSpPr>
          <p:nvPr/>
        </p:nvCxnSpPr>
        <p:spPr>
          <a:xfrm flipH="1">
            <a:off x="2551471" y="2841831"/>
            <a:ext cx="2108203" cy="0"/>
          </a:xfrm>
          <a:prstGeom prst="line">
            <a:avLst/>
          </a:prstGeom>
          <a:ln w="38100">
            <a:solidFill>
              <a:srgbClr val="35B0E4"/>
            </a:solidFill>
            <a:prstDash val="dash"/>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645A5D15-D4A7-C941-8258-A198A83C22CF}"/>
              </a:ext>
            </a:extLst>
          </p:cNvPr>
          <p:cNvCxnSpPr>
            <a:cxnSpLocks/>
          </p:cNvCxnSpPr>
          <p:nvPr/>
        </p:nvCxnSpPr>
        <p:spPr>
          <a:xfrm flipV="1">
            <a:off x="2613691" y="2848311"/>
            <a:ext cx="0" cy="1710210"/>
          </a:xfrm>
          <a:prstGeom prst="line">
            <a:avLst/>
          </a:prstGeom>
          <a:ln w="38100">
            <a:solidFill>
              <a:srgbClr val="35B0E4"/>
            </a:solidFill>
            <a:prstDash val="dash"/>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06CE9358-84AA-8B4A-86FD-1A2E3BCB3BCD}"/>
              </a:ext>
            </a:extLst>
          </p:cNvPr>
          <p:cNvCxnSpPr>
            <a:cxnSpLocks/>
          </p:cNvCxnSpPr>
          <p:nvPr/>
        </p:nvCxnSpPr>
        <p:spPr>
          <a:xfrm flipV="1">
            <a:off x="5043053" y="3829879"/>
            <a:ext cx="0" cy="723648"/>
          </a:xfrm>
          <a:prstGeom prst="line">
            <a:avLst/>
          </a:prstGeom>
          <a:ln w="38100">
            <a:solidFill>
              <a:srgbClr val="35B0E4"/>
            </a:solidFill>
            <a:prstDash val="dash"/>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B9F8D796-B2FD-DF47-9A0D-12DF2222D3A1}"/>
              </a:ext>
            </a:extLst>
          </p:cNvPr>
          <p:cNvCxnSpPr>
            <a:cxnSpLocks/>
          </p:cNvCxnSpPr>
          <p:nvPr/>
        </p:nvCxnSpPr>
        <p:spPr>
          <a:xfrm flipV="1">
            <a:off x="7214455" y="3848976"/>
            <a:ext cx="0" cy="723648"/>
          </a:xfrm>
          <a:prstGeom prst="line">
            <a:avLst/>
          </a:prstGeom>
          <a:ln w="38100">
            <a:solidFill>
              <a:srgbClr val="35B0E4"/>
            </a:solidFill>
            <a:prstDash val="dash"/>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FCE42275-B5CD-C34F-AE40-4D504A8FA277}"/>
              </a:ext>
            </a:extLst>
          </p:cNvPr>
          <p:cNvCxnSpPr>
            <a:cxnSpLocks/>
          </p:cNvCxnSpPr>
          <p:nvPr/>
        </p:nvCxnSpPr>
        <p:spPr>
          <a:xfrm flipH="1">
            <a:off x="7214455" y="2823963"/>
            <a:ext cx="2783368" cy="17868"/>
          </a:xfrm>
          <a:prstGeom prst="line">
            <a:avLst/>
          </a:prstGeom>
          <a:ln w="38100">
            <a:solidFill>
              <a:srgbClr val="35B0E4"/>
            </a:solidFill>
            <a:prstDash val="dash"/>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10BDB59-90A1-B34B-B8A9-480D3F6D9F36}"/>
              </a:ext>
            </a:extLst>
          </p:cNvPr>
          <p:cNvCxnSpPr>
            <a:cxnSpLocks/>
          </p:cNvCxnSpPr>
          <p:nvPr/>
        </p:nvCxnSpPr>
        <p:spPr>
          <a:xfrm flipV="1">
            <a:off x="9997823" y="2848311"/>
            <a:ext cx="0" cy="1710210"/>
          </a:xfrm>
          <a:prstGeom prst="line">
            <a:avLst/>
          </a:prstGeom>
          <a:ln w="38100">
            <a:solidFill>
              <a:srgbClr val="35B0E4"/>
            </a:solidFill>
            <a:prstDash val="dash"/>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E04A957C-F4DC-D24F-89FB-6FE59B6FE0F4}"/>
              </a:ext>
            </a:extLst>
          </p:cNvPr>
          <p:cNvSpPr txBox="1"/>
          <p:nvPr/>
        </p:nvSpPr>
        <p:spPr>
          <a:xfrm>
            <a:off x="1422350" y="6031654"/>
            <a:ext cx="2308403" cy="646331"/>
          </a:xfrm>
          <a:prstGeom prst="rect">
            <a:avLst/>
          </a:prstGeom>
          <a:noFill/>
        </p:spPr>
        <p:txBody>
          <a:bodyPr wrap="square" rtlCol="0">
            <a:spAutoFit/>
          </a:bodyPr>
          <a:lstStyle/>
          <a:p>
            <a:pPr algn="ctr"/>
            <a:r>
              <a:rPr lang="en-PT" dirty="0">
                <a:solidFill>
                  <a:schemeClr val="bg1"/>
                </a:solidFill>
              </a:rPr>
              <a:t>Flexible Capacity / Scalability</a:t>
            </a:r>
          </a:p>
        </p:txBody>
      </p:sp>
      <p:sp>
        <p:nvSpPr>
          <p:cNvPr id="31" name="TextBox 30">
            <a:extLst>
              <a:ext uri="{FF2B5EF4-FFF2-40B4-BE49-F238E27FC236}">
                <a16:creationId xmlns:a16="http://schemas.microsoft.com/office/drawing/2014/main" id="{BD0744C7-5FD3-F341-96AB-6980F5FA10CE}"/>
              </a:ext>
            </a:extLst>
          </p:cNvPr>
          <p:cNvSpPr txBox="1"/>
          <p:nvPr/>
        </p:nvSpPr>
        <p:spPr>
          <a:xfrm>
            <a:off x="4205184" y="5754655"/>
            <a:ext cx="1625426" cy="923330"/>
          </a:xfrm>
          <a:prstGeom prst="rect">
            <a:avLst/>
          </a:prstGeom>
          <a:noFill/>
        </p:spPr>
        <p:txBody>
          <a:bodyPr wrap="square" rtlCol="0">
            <a:spAutoFit/>
          </a:bodyPr>
          <a:lstStyle/>
          <a:p>
            <a:pPr algn="ctr"/>
            <a:r>
              <a:rPr lang="en-PT" dirty="0">
                <a:solidFill>
                  <a:schemeClr val="bg1"/>
                </a:solidFill>
              </a:rPr>
              <a:t>Increased Productivity and Agility</a:t>
            </a:r>
          </a:p>
        </p:txBody>
      </p:sp>
      <p:sp>
        <p:nvSpPr>
          <p:cNvPr id="32" name="TextBox 31">
            <a:extLst>
              <a:ext uri="{FF2B5EF4-FFF2-40B4-BE49-F238E27FC236}">
                <a16:creationId xmlns:a16="http://schemas.microsoft.com/office/drawing/2014/main" id="{C8C0DD5C-D05A-0D43-9B6A-9E80D337BE8E}"/>
              </a:ext>
            </a:extLst>
          </p:cNvPr>
          <p:cNvSpPr txBox="1"/>
          <p:nvPr/>
        </p:nvSpPr>
        <p:spPr>
          <a:xfrm>
            <a:off x="6023042" y="5899263"/>
            <a:ext cx="2486025" cy="923330"/>
          </a:xfrm>
          <a:prstGeom prst="rect">
            <a:avLst/>
          </a:prstGeom>
          <a:noFill/>
        </p:spPr>
        <p:txBody>
          <a:bodyPr wrap="square" rtlCol="0">
            <a:spAutoFit/>
          </a:bodyPr>
          <a:lstStyle/>
          <a:p>
            <a:pPr algn="ctr"/>
            <a:r>
              <a:rPr lang="en-PT" dirty="0">
                <a:solidFill>
                  <a:schemeClr val="bg1"/>
                </a:solidFill>
              </a:rPr>
              <a:t>Improved Availability and Bussiness Continuity</a:t>
            </a:r>
          </a:p>
        </p:txBody>
      </p:sp>
      <p:sp>
        <p:nvSpPr>
          <p:cNvPr id="34" name="TextBox 33">
            <a:extLst>
              <a:ext uri="{FF2B5EF4-FFF2-40B4-BE49-F238E27FC236}">
                <a16:creationId xmlns:a16="http://schemas.microsoft.com/office/drawing/2014/main" id="{104A9D1F-9C8A-F745-8D06-162E002F2341}"/>
              </a:ext>
            </a:extLst>
          </p:cNvPr>
          <p:cNvSpPr txBox="1"/>
          <p:nvPr/>
        </p:nvSpPr>
        <p:spPr>
          <a:xfrm>
            <a:off x="9179951" y="5919610"/>
            <a:ext cx="1658223" cy="923330"/>
          </a:xfrm>
          <a:prstGeom prst="rect">
            <a:avLst/>
          </a:prstGeom>
          <a:noFill/>
        </p:spPr>
        <p:txBody>
          <a:bodyPr wrap="square" rtlCol="0">
            <a:spAutoFit/>
          </a:bodyPr>
          <a:lstStyle/>
          <a:p>
            <a:pPr algn="ctr"/>
            <a:r>
              <a:rPr lang="en-PT" dirty="0">
                <a:solidFill>
                  <a:schemeClr val="bg1"/>
                </a:solidFill>
              </a:rPr>
              <a:t>Reduced Costs / Pay as you Use</a:t>
            </a:r>
          </a:p>
        </p:txBody>
      </p:sp>
      <p:pic>
        <p:nvPicPr>
          <p:cNvPr id="42" name="Graphic 41" descr="Monitor outline">
            <a:extLst>
              <a:ext uri="{FF2B5EF4-FFF2-40B4-BE49-F238E27FC236}">
                <a16:creationId xmlns:a16="http://schemas.microsoft.com/office/drawing/2014/main" id="{B0B2E45B-F81E-C545-8633-4A52013EF8B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808854" y="5117490"/>
            <a:ext cx="914400" cy="914400"/>
          </a:xfrm>
          <a:prstGeom prst="rect">
            <a:avLst/>
          </a:prstGeom>
        </p:spPr>
      </p:pic>
      <p:pic>
        <p:nvPicPr>
          <p:cNvPr id="44" name="Graphic 43" descr="Tick outline">
            <a:extLst>
              <a:ext uri="{FF2B5EF4-FFF2-40B4-BE49-F238E27FC236}">
                <a16:creationId xmlns:a16="http://schemas.microsoft.com/office/drawing/2014/main" id="{3C662677-6061-5743-97A2-2F4664C2204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078896" y="5307215"/>
            <a:ext cx="374316" cy="457200"/>
          </a:xfrm>
          <a:prstGeom prst="rect">
            <a:avLst/>
          </a:prstGeom>
        </p:spPr>
      </p:pic>
      <p:pic>
        <p:nvPicPr>
          <p:cNvPr id="65" name="Graphic 64" descr="Upward trend outline">
            <a:extLst>
              <a:ext uri="{FF2B5EF4-FFF2-40B4-BE49-F238E27FC236}">
                <a16:creationId xmlns:a16="http://schemas.microsoft.com/office/drawing/2014/main" id="{AC6465BB-B7D2-BB44-9DD2-EB02423469C7}"/>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590820" y="4748573"/>
            <a:ext cx="914400" cy="914400"/>
          </a:xfrm>
          <a:prstGeom prst="rect">
            <a:avLst/>
          </a:prstGeom>
        </p:spPr>
      </p:pic>
      <p:pic>
        <p:nvPicPr>
          <p:cNvPr id="75" name="Graphic 74" descr="Dollar with solid fill">
            <a:extLst>
              <a:ext uri="{FF2B5EF4-FFF2-40B4-BE49-F238E27FC236}">
                <a16:creationId xmlns:a16="http://schemas.microsoft.com/office/drawing/2014/main" id="{BA5E2620-2133-8D44-895E-BDBFC58A0F8F}"/>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9347738" y="5223628"/>
            <a:ext cx="428655" cy="428655"/>
          </a:xfrm>
          <a:prstGeom prst="rect">
            <a:avLst/>
          </a:prstGeom>
        </p:spPr>
      </p:pic>
      <p:pic>
        <p:nvPicPr>
          <p:cNvPr id="67" name="Graphic 66" descr="Download from cloud outline">
            <a:extLst>
              <a:ext uri="{FF2B5EF4-FFF2-40B4-BE49-F238E27FC236}">
                <a16:creationId xmlns:a16="http://schemas.microsoft.com/office/drawing/2014/main" id="{B559A40F-9940-AE43-B4E5-E6C744D907B0}"/>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9550476" y="4572624"/>
            <a:ext cx="914400" cy="914400"/>
          </a:xfrm>
          <a:prstGeom prst="rect">
            <a:avLst/>
          </a:prstGeom>
        </p:spPr>
      </p:pic>
      <p:pic>
        <p:nvPicPr>
          <p:cNvPr id="77" name="Graphic 76" descr="Pound with solid fill">
            <a:extLst>
              <a:ext uri="{FF2B5EF4-FFF2-40B4-BE49-F238E27FC236}">
                <a16:creationId xmlns:a16="http://schemas.microsoft.com/office/drawing/2014/main" id="{58EC2F5C-55F9-1148-AE08-BB980E2643A2}"/>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9823111" y="5457738"/>
            <a:ext cx="328999" cy="328999"/>
          </a:xfrm>
          <a:prstGeom prst="rect">
            <a:avLst/>
          </a:prstGeom>
        </p:spPr>
      </p:pic>
      <p:pic>
        <p:nvPicPr>
          <p:cNvPr id="73" name="Graphic 72" descr="Euro with solid fill">
            <a:extLst>
              <a:ext uri="{FF2B5EF4-FFF2-40B4-BE49-F238E27FC236}">
                <a16:creationId xmlns:a16="http://schemas.microsoft.com/office/drawing/2014/main" id="{EB08CF5D-51FF-B847-89F1-72EC855444FE}"/>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10191314" y="5247085"/>
            <a:ext cx="382613" cy="382613"/>
          </a:xfrm>
          <a:prstGeom prst="rect">
            <a:avLst/>
          </a:prstGeom>
        </p:spPr>
      </p:pic>
      <p:pic>
        <p:nvPicPr>
          <p:cNvPr id="79" name="Graphic 78" descr="Stop with solid fill">
            <a:extLst>
              <a:ext uri="{FF2B5EF4-FFF2-40B4-BE49-F238E27FC236}">
                <a16:creationId xmlns:a16="http://schemas.microsoft.com/office/drawing/2014/main" id="{1B2C89D4-B668-D04A-902E-1D9D43C79B2C}"/>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2096327" y="5217091"/>
            <a:ext cx="544344" cy="544344"/>
          </a:xfrm>
          <a:prstGeom prst="rect">
            <a:avLst/>
          </a:prstGeom>
        </p:spPr>
      </p:pic>
      <p:pic>
        <p:nvPicPr>
          <p:cNvPr id="81" name="Graphic 80" descr="Stop outline">
            <a:extLst>
              <a:ext uri="{FF2B5EF4-FFF2-40B4-BE49-F238E27FC236}">
                <a16:creationId xmlns:a16="http://schemas.microsoft.com/office/drawing/2014/main" id="{1224510D-2267-8E46-85B6-1FB04B821978}"/>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2214221" y="4748573"/>
            <a:ext cx="914400" cy="914400"/>
          </a:xfrm>
          <a:prstGeom prst="rect">
            <a:avLst/>
          </a:prstGeom>
        </p:spPr>
      </p:pic>
      <p:pic>
        <p:nvPicPr>
          <p:cNvPr id="85" name="Graphic 84" descr="Sort outline">
            <a:extLst>
              <a:ext uri="{FF2B5EF4-FFF2-40B4-BE49-F238E27FC236}">
                <a16:creationId xmlns:a16="http://schemas.microsoft.com/office/drawing/2014/main" id="{D33FB6EE-D759-CA4B-B99F-ED6F7CA8C3CB}"/>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rot="3476573">
            <a:off x="2528307" y="4904032"/>
            <a:ext cx="487788" cy="487788"/>
          </a:xfrm>
          <a:prstGeom prst="rect">
            <a:avLst/>
          </a:prstGeom>
        </p:spPr>
      </p:pic>
      <p:pic>
        <p:nvPicPr>
          <p:cNvPr id="91" name="Graphic 90" descr="Clock outline">
            <a:extLst>
              <a:ext uri="{FF2B5EF4-FFF2-40B4-BE49-F238E27FC236}">
                <a16:creationId xmlns:a16="http://schemas.microsoft.com/office/drawing/2014/main" id="{13A147E1-3C8F-1145-835E-B7C50F97ECE7}"/>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4759250" y="4700931"/>
            <a:ext cx="457200" cy="457200"/>
          </a:xfrm>
          <a:prstGeom prst="rect">
            <a:avLst/>
          </a:prstGeom>
        </p:spPr>
      </p:pic>
      <p:pic>
        <p:nvPicPr>
          <p:cNvPr id="39" name="Graphic 38" descr="Lock outline">
            <a:extLst>
              <a:ext uri="{FF2B5EF4-FFF2-40B4-BE49-F238E27FC236}">
                <a16:creationId xmlns:a16="http://schemas.microsoft.com/office/drawing/2014/main" id="{2945B7EF-4F95-A04C-B2D7-B73D11BBC1B6}"/>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5444038" y="2226848"/>
            <a:ext cx="773144" cy="773144"/>
          </a:xfrm>
          <a:prstGeom prst="rect">
            <a:avLst/>
          </a:prstGeom>
        </p:spPr>
      </p:pic>
      <p:pic>
        <p:nvPicPr>
          <p:cNvPr id="40" name="Graphic 39" descr="Shield Tick with solid fill">
            <a:extLst>
              <a:ext uri="{FF2B5EF4-FFF2-40B4-BE49-F238E27FC236}">
                <a16:creationId xmlns:a16="http://schemas.microsoft.com/office/drawing/2014/main" id="{4D38C245-55D4-F045-9D8A-BBDD6914D6DC}"/>
              </a:ext>
            </a:extLst>
          </p:cNvPr>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a:off x="6492910" y="2972882"/>
            <a:ext cx="773144" cy="773144"/>
          </a:xfrm>
          <a:prstGeom prst="rect">
            <a:avLst/>
          </a:prstGeom>
        </p:spPr>
      </p:pic>
      <p:sp>
        <p:nvSpPr>
          <p:cNvPr id="6" name="TextBox 5">
            <a:extLst>
              <a:ext uri="{FF2B5EF4-FFF2-40B4-BE49-F238E27FC236}">
                <a16:creationId xmlns:a16="http://schemas.microsoft.com/office/drawing/2014/main" id="{4B619C60-3F43-0241-93A1-C07E872E81D1}"/>
              </a:ext>
            </a:extLst>
          </p:cNvPr>
          <p:cNvSpPr txBox="1"/>
          <p:nvPr/>
        </p:nvSpPr>
        <p:spPr>
          <a:xfrm>
            <a:off x="4759250" y="3111567"/>
            <a:ext cx="1894921" cy="369332"/>
          </a:xfrm>
          <a:prstGeom prst="rect">
            <a:avLst/>
          </a:prstGeom>
          <a:noFill/>
        </p:spPr>
        <p:txBody>
          <a:bodyPr wrap="square" rtlCol="0">
            <a:spAutoFit/>
          </a:bodyPr>
          <a:lstStyle/>
          <a:p>
            <a:r>
              <a:rPr lang="en-PT" dirty="0">
                <a:solidFill>
                  <a:srgbClr val="FF0000"/>
                </a:solidFill>
              </a:rPr>
              <a:t>Cloud Security</a:t>
            </a:r>
          </a:p>
        </p:txBody>
      </p:sp>
      <p:sp>
        <p:nvSpPr>
          <p:cNvPr id="33" name="TextBox 32">
            <a:extLst>
              <a:ext uri="{FF2B5EF4-FFF2-40B4-BE49-F238E27FC236}">
                <a16:creationId xmlns:a16="http://schemas.microsoft.com/office/drawing/2014/main" id="{1CFC56E5-086E-6843-B320-0C9385770253}"/>
              </a:ext>
            </a:extLst>
          </p:cNvPr>
          <p:cNvSpPr txBox="1"/>
          <p:nvPr/>
        </p:nvSpPr>
        <p:spPr>
          <a:xfrm rot="60000">
            <a:off x="315681" y="3648921"/>
            <a:ext cx="1619354" cy="400110"/>
          </a:xfrm>
          <a:prstGeom prst="rect">
            <a:avLst/>
          </a:prstGeom>
          <a:noFill/>
        </p:spPr>
        <p:txBody>
          <a:bodyPr wrap="none" rtlCol="0">
            <a:prstTxWarp prst="textArchDown">
              <a:avLst/>
            </a:prstTxWarp>
            <a:spAutoFit/>
          </a:bodyPr>
          <a:lstStyle/>
          <a:p>
            <a:pPr algn="ctr"/>
            <a:r>
              <a:rPr lang="en-US" sz="2000" dirty="0">
                <a:solidFill>
                  <a:schemeClr val="bg1">
                    <a:lumMod val="50000"/>
                    <a:lumOff val="50000"/>
                  </a:schemeClr>
                </a:solidFill>
              </a:rPr>
              <a:t>… Or not</a:t>
            </a:r>
          </a:p>
          <a:p>
            <a:pPr algn="ctr"/>
            <a:r>
              <a:rPr lang="en-US" sz="2000" dirty="0">
                <a:solidFill>
                  <a:schemeClr val="bg1">
                    <a:lumMod val="50000"/>
                    <a:lumOff val="50000"/>
                  </a:schemeClr>
                </a:solidFill>
              </a:rPr>
              <a:t>     to Cloud …</a:t>
            </a:r>
          </a:p>
        </p:txBody>
      </p:sp>
      <p:sp>
        <p:nvSpPr>
          <p:cNvPr id="35" name="Oval 34">
            <a:extLst>
              <a:ext uri="{FF2B5EF4-FFF2-40B4-BE49-F238E27FC236}">
                <a16:creationId xmlns:a16="http://schemas.microsoft.com/office/drawing/2014/main" id="{0C17643F-7188-6E48-963D-CD2E0A2119C5}"/>
              </a:ext>
            </a:extLst>
          </p:cNvPr>
          <p:cNvSpPr/>
          <p:nvPr/>
        </p:nvSpPr>
        <p:spPr>
          <a:xfrm>
            <a:off x="170890" y="1984933"/>
            <a:ext cx="2016000" cy="1835999"/>
          </a:xfrm>
          <a:prstGeom prst="ellipse">
            <a:avLst/>
          </a:prstGeom>
          <a:blipFill>
            <a:blip r:embed="rId33"/>
            <a:stretch>
              <a:fillRect l="-21520" r="-21520" b="1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dirty="0"/>
          </a:p>
        </p:txBody>
      </p:sp>
      <p:sp>
        <p:nvSpPr>
          <p:cNvPr id="36" name="Slide Number Placeholder 5">
            <a:extLst>
              <a:ext uri="{FF2B5EF4-FFF2-40B4-BE49-F238E27FC236}">
                <a16:creationId xmlns:a16="http://schemas.microsoft.com/office/drawing/2014/main" id="{759600C0-C83E-CB49-ABF1-FA45FD568ACB}"/>
              </a:ext>
            </a:extLst>
          </p:cNvPr>
          <p:cNvSpPr>
            <a:spLocks noGrp="1"/>
          </p:cNvSpPr>
          <p:nvPr>
            <p:ph type="sldNum" sz="quarter" idx="12"/>
          </p:nvPr>
        </p:nvSpPr>
        <p:spPr>
          <a:xfrm>
            <a:off x="11008650" y="6235360"/>
            <a:ext cx="1062155" cy="490599"/>
          </a:xfrm>
        </p:spPr>
        <p:txBody>
          <a:bodyPr/>
          <a:lstStyle/>
          <a:p>
            <a:fld id="{A9135C31-6AD0-CA46-9D97-A5A6BD1305E0}" type="slidenum">
              <a:rPr lang="pt-PT" smtClean="0"/>
              <a:t>6</a:t>
            </a:fld>
            <a:endParaRPr lang="pt-PT" dirty="0"/>
          </a:p>
        </p:txBody>
      </p:sp>
    </p:spTree>
    <p:extLst>
      <p:ext uri="{BB962C8B-B14F-4D97-AF65-F5344CB8AC3E}">
        <p14:creationId xmlns:p14="http://schemas.microsoft.com/office/powerpoint/2010/main" val="24678064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4B5D269-2DE7-CA4C-A372-6A718CE00A95}"/>
              </a:ext>
            </a:extLst>
          </p:cNvPr>
          <p:cNvPicPr>
            <a:picLocks noChangeAspect="1"/>
          </p:cNvPicPr>
          <p:nvPr/>
        </p:nvPicPr>
        <p:blipFill>
          <a:blip r:embed="rId3">
            <a:extLst>
              <a:ext uri="{BEBA8EAE-BF5A-486C-A8C5-ECC9F3942E4B}">
                <a14:imgProps xmlns:a14="http://schemas.microsoft.com/office/drawing/2010/main">
                  <a14:imgLayer r:embed="rId4">
                    <a14:imgEffect>
                      <a14:artisticCrisscrossEtching pressure="68"/>
                    </a14:imgEffect>
                  </a14:imgLayer>
                </a14:imgProps>
              </a:ext>
            </a:extLst>
          </a:blip>
          <a:stretch>
            <a:fillRect/>
          </a:stretch>
        </p:blipFill>
        <p:spPr>
          <a:xfrm>
            <a:off x="67034" y="2417829"/>
            <a:ext cx="5265169" cy="1069144"/>
          </a:xfrm>
          <a:prstGeom prst="rect">
            <a:avLst/>
          </a:prstGeom>
          <a:scene3d>
            <a:camera prst="orthographicFront"/>
            <a:lightRig rig="threePt" dir="t"/>
          </a:scene3d>
          <a:sp3d contourW="12700"/>
        </p:spPr>
      </p:pic>
      <p:pic>
        <p:nvPicPr>
          <p:cNvPr id="8" name="Picture 7">
            <a:extLst>
              <a:ext uri="{FF2B5EF4-FFF2-40B4-BE49-F238E27FC236}">
                <a16:creationId xmlns:a16="http://schemas.microsoft.com/office/drawing/2014/main" id="{E1231F2E-CC4F-5F44-90E2-5681B89200D8}"/>
              </a:ext>
            </a:extLst>
          </p:cNvPr>
          <p:cNvPicPr>
            <a:picLocks noChangeAspect="1"/>
          </p:cNvPicPr>
          <p:nvPr/>
        </p:nvPicPr>
        <p:blipFill>
          <a:blip r:embed="rId5">
            <a:extLst>
              <a:ext uri="{BEBA8EAE-BF5A-486C-A8C5-ECC9F3942E4B}">
                <a14:imgProps xmlns:a14="http://schemas.microsoft.com/office/drawing/2010/main">
                  <a14:imgLayer r:embed="rId6">
                    <a14:imgEffect>
                      <a14:artisticCrisscrossEtching pressure="61"/>
                    </a14:imgEffect>
                  </a14:imgLayer>
                </a14:imgProps>
              </a:ext>
            </a:extLst>
          </a:blip>
          <a:stretch>
            <a:fillRect/>
          </a:stretch>
        </p:blipFill>
        <p:spPr>
          <a:xfrm>
            <a:off x="5845791" y="2325234"/>
            <a:ext cx="6024645" cy="985162"/>
          </a:xfrm>
          <a:prstGeom prst="rect">
            <a:avLst/>
          </a:prstGeom>
          <a:scene3d>
            <a:camera prst="orthographicFront"/>
            <a:lightRig rig="threePt" dir="t"/>
          </a:scene3d>
          <a:sp3d contourW="12700"/>
        </p:spPr>
      </p:pic>
      <p:pic>
        <p:nvPicPr>
          <p:cNvPr id="9" name="Picture 8">
            <a:extLst>
              <a:ext uri="{FF2B5EF4-FFF2-40B4-BE49-F238E27FC236}">
                <a16:creationId xmlns:a16="http://schemas.microsoft.com/office/drawing/2014/main" id="{D170E43C-6122-A041-9F97-D7FE07C831AB}"/>
              </a:ext>
            </a:extLst>
          </p:cNvPr>
          <p:cNvPicPr>
            <a:picLocks noChangeAspect="1"/>
          </p:cNvPicPr>
          <p:nvPr/>
        </p:nvPicPr>
        <p:blipFill>
          <a:blip r:embed="rId7">
            <a:extLst>
              <a:ext uri="{BEBA8EAE-BF5A-486C-A8C5-ECC9F3942E4B}">
                <a14:imgProps xmlns:a14="http://schemas.microsoft.com/office/drawing/2010/main">
                  <a14:imgLayer r:embed="rId8">
                    <a14:imgEffect>
                      <a14:artisticCrisscrossEtching/>
                    </a14:imgEffect>
                  </a14:imgLayer>
                </a14:imgProps>
              </a:ext>
            </a:extLst>
          </a:blip>
          <a:stretch>
            <a:fillRect/>
          </a:stretch>
        </p:blipFill>
        <p:spPr>
          <a:xfrm>
            <a:off x="316765" y="4112185"/>
            <a:ext cx="4912898" cy="2180443"/>
          </a:xfrm>
          <a:prstGeom prst="rect">
            <a:avLst/>
          </a:prstGeom>
          <a:scene3d>
            <a:camera prst="orthographicFront"/>
            <a:lightRig rig="threePt" dir="t"/>
          </a:scene3d>
          <a:sp3d contourW="12700"/>
        </p:spPr>
      </p:pic>
      <p:pic>
        <p:nvPicPr>
          <p:cNvPr id="10" name="Picture 9">
            <a:extLst>
              <a:ext uri="{FF2B5EF4-FFF2-40B4-BE49-F238E27FC236}">
                <a16:creationId xmlns:a16="http://schemas.microsoft.com/office/drawing/2014/main" id="{204994CA-89E6-A548-950F-6F90F19968FA}"/>
              </a:ext>
            </a:extLst>
          </p:cNvPr>
          <p:cNvPicPr>
            <a:picLocks noChangeAspect="1"/>
          </p:cNvPicPr>
          <p:nvPr/>
        </p:nvPicPr>
        <p:blipFill>
          <a:blip r:embed="rId9">
            <a:extLst>
              <a:ext uri="{BEBA8EAE-BF5A-486C-A8C5-ECC9F3942E4B}">
                <a14:imgProps xmlns:a14="http://schemas.microsoft.com/office/drawing/2010/main">
                  <a14:imgLayer r:embed="rId10">
                    <a14:imgEffect>
                      <a14:artisticCrisscrossEtching/>
                    </a14:imgEffect>
                  </a14:imgLayer>
                </a14:imgProps>
              </a:ext>
            </a:extLst>
          </a:blip>
          <a:stretch>
            <a:fillRect/>
          </a:stretch>
        </p:blipFill>
        <p:spPr>
          <a:xfrm>
            <a:off x="4385663" y="4855386"/>
            <a:ext cx="5596537" cy="1841442"/>
          </a:xfrm>
          <a:prstGeom prst="rect">
            <a:avLst/>
          </a:prstGeom>
          <a:scene3d>
            <a:camera prst="orthographicFront"/>
            <a:lightRig rig="threePt" dir="t"/>
          </a:scene3d>
          <a:sp3d contourW="12700"/>
        </p:spPr>
      </p:pic>
      <p:pic>
        <p:nvPicPr>
          <p:cNvPr id="2" name="Picture 1">
            <a:extLst>
              <a:ext uri="{FF2B5EF4-FFF2-40B4-BE49-F238E27FC236}">
                <a16:creationId xmlns:a16="http://schemas.microsoft.com/office/drawing/2014/main" id="{9248EA32-D61B-EB4B-B993-0019894EF28E}"/>
              </a:ext>
            </a:extLst>
          </p:cNvPr>
          <p:cNvPicPr>
            <a:picLocks noChangeAspect="1"/>
          </p:cNvPicPr>
          <p:nvPr/>
        </p:nvPicPr>
        <p:blipFill>
          <a:blip r:embed="rId11">
            <a:extLst>
              <a:ext uri="{BEBA8EAE-BF5A-486C-A8C5-ECC9F3942E4B}">
                <a14:imgProps xmlns:a14="http://schemas.microsoft.com/office/drawing/2010/main">
                  <a14:imgLayer r:embed="rId12">
                    <a14:imgEffect>
                      <a14:artisticFilmGrain/>
                    </a14:imgEffect>
                  </a14:imgLayer>
                </a14:imgProps>
              </a:ext>
            </a:extLst>
          </a:blip>
          <a:stretch>
            <a:fillRect/>
          </a:stretch>
        </p:blipFill>
        <p:spPr>
          <a:xfrm>
            <a:off x="4254052" y="3139799"/>
            <a:ext cx="5416573" cy="1056111"/>
          </a:xfrm>
          <a:prstGeom prst="rect">
            <a:avLst/>
          </a:prstGeom>
          <a:ln>
            <a:solidFill>
              <a:srgbClr val="FF0000"/>
            </a:solidFill>
          </a:ln>
        </p:spPr>
      </p:pic>
      <p:pic>
        <p:nvPicPr>
          <p:cNvPr id="11" name="Picture 10">
            <a:extLst>
              <a:ext uri="{FF2B5EF4-FFF2-40B4-BE49-F238E27FC236}">
                <a16:creationId xmlns:a16="http://schemas.microsoft.com/office/drawing/2014/main" id="{047EC494-36DB-DF40-B4D4-4AAF618ECED5}"/>
              </a:ext>
            </a:extLst>
          </p:cNvPr>
          <p:cNvPicPr>
            <a:picLocks noChangeAspect="1"/>
          </p:cNvPicPr>
          <p:nvPr/>
        </p:nvPicPr>
        <p:blipFill>
          <a:blip r:embed="rId13">
            <a:extLst>
              <a:ext uri="{BEBA8EAE-BF5A-486C-A8C5-ECC9F3942E4B}">
                <a14:imgProps xmlns:a14="http://schemas.microsoft.com/office/drawing/2010/main">
                  <a14:imgLayer r:embed="rId14">
                    <a14:imgEffect>
                      <a14:artisticCrisscrossEtching/>
                    </a14:imgEffect>
                  </a14:imgLayer>
                </a14:imgProps>
              </a:ext>
            </a:extLst>
          </a:blip>
          <a:stretch>
            <a:fillRect/>
          </a:stretch>
        </p:blipFill>
        <p:spPr>
          <a:xfrm>
            <a:off x="4613786" y="4146449"/>
            <a:ext cx="7339777" cy="555202"/>
          </a:xfrm>
          <a:prstGeom prst="rect">
            <a:avLst/>
          </a:prstGeom>
          <a:scene3d>
            <a:camera prst="orthographicFront"/>
            <a:lightRig rig="threePt" dir="t"/>
          </a:scene3d>
          <a:sp3d contourW="12700"/>
        </p:spPr>
      </p:pic>
      <p:sp>
        <p:nvSpPr>
          <p:cNvPr id="3" name="Title 1">
            <a:extLst>
              <a:ext uri="{FF2B5EF4-FFF2-40B4-BE49-F238E27FC236}">
                <a16:creationId xmlns:a16="http://schemas.microsoft.com/office/drawing/2014/main" id="{2700E860-BE6C-C149-891C-4D7E0A3D9B38}"/>
              </a:ext>
            </a:extLst>
          </p:cNvPr>
          <p:cNvSpPr>
            <a:spLocks noGrp="1"/>
          </p:cNvSpPr>
          <p:nvPr>
            <p:ph type="title"/>
          </p:nvPr>
        </p:nvSpPr>
        <p:spPr>
          <a:xfrm>
            <a:off x="4379976" y="452842"/>
            <a:ext cx="6976872" cy="1261872"/>
          </a:xfrm>
        </p:spPr>
        <p:txBody>
          <a:bodyPr vert="horz" lIns="91440" tIns="45720" rIns="91440" bIns="45720" rtlCol="0" anchor="ctr">
            <a:normAutofit/>
          </a:bodyPr>
          <a:lstStyle/>
          <a:p>
            <a:r>
              <a:rPr lang="en-US" sz="4800" kern="1200" dirty="0">
                <a:solidFill>
                  <a:schemeClr val="tx1"/>
                </a:solidFill>
                <a:cs typeface="Arial" panose="020B0604020202020204" pitchFamily="34" charset="0"/>
              </a:rPr>
              <a:t>Relevant Incidents</a:t>
            </a:r>
          </a:p>
        </p:txBody>
      </p:sp>
      <p:sp>
        <p:nvSpPr>
          <p:cNvPr id="4" name="TextBox 3">
            <a:extLst>
              <a:ext uri="{FF2B5EF4-FFF2-40B4-BE49-F238E27FC236}">
                <a16:creationId xmlns:a16="http://schemas.microsoft.com/office/drawing/2014/main" id="{9FDBAC92-C4DA-BF49-B1C5-EB5B64D8A87B}"/>
              </a:ext>
            </a:extLst>
          </p:cNvPr>
          <p:cNvSpPr txBox="1"/>
          <p:nvPr/>
        </p:nvSpPr>
        <p:spPr>
          <a:xfrm>
            <a:off x="412385" y="452842"/>
            <a:ext cx="3318368" cy="1261872"/>
          </a:xfrm>
          <a:prstGeom prst="rect">
            <a:avLst/>
          </a:prstGeom>
          <a:ln>
            <a:noFill/>
          </a:ln>
        </p:spPr>
        <p:txBody>
          <a:bodyPr vert="horz" lIns="91440" tIns="45720" rIns="91440" bIns="45720" rtlCol="0" anchor="ctr">
            <a:normAutofit/>
          </a:bodyPr>
          <a:lstStyle/>
          <a:p>
            <a:pPr algn="r">
              <a:lnSpc>
                <a:spcPct val="90000"/>
              </a:lnSpc>
              <a:spcBef>
                <a:spcPts val="1000"/>
              </a:spcBef>
            </a:pPr>
            <a:r>
              <a:rPr lang="en-US" sz="2000" kern="1200" dirty="0">
                <a:latin typeface="+mn-lt"/>
                <a:ea typeface="+mn-ea"/>
                <a:cs typeface="+mn-cs"/>
              </a:rPr>
              <a:t>Context and Motivation</a:t>
            </a:r>
          </a:p>
        </p:txBody>
      </p:sp>
      <p:cxnSp>
        <p:nvCxnSpPr>
          <p:cNvPr id="5" name="Straight Connector 4">
            <a:extLst>
              <a:ext uri="{FF2B5EF4-FFF2-40B4-BE49-F238E27FC236}">
                <a16:creationId xmlns:a16="http://schemas.microsoft.com/office/drawing/2014/main" id="{B5AFE14D-520C-BE42-9378-5586E93D1550}"/>
              </a:ext>
            </a:extLst>
          </p:cNvPr>
          <p:cNvCxnSpPr/>
          <p:nvPr/>
        </p:nvCxnSpPr>
        <p:spPr>
          <a:xfrm>
            <a:off x="4059936" y="623740"/>
            <a:ext cx="0" cy="914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Slide Number Placeholder 5">
            <a:extLst>
              <a:ext uri="{FF2B5EF4-FFF2-40B4-BE49-F238E27FC236}">
                <a16:creationId xmlns:a16="http://schemas.microsoft.com/office/drawing/2014/main" id="{BBE87876-0BE5-4F44-BAF7-0F9B29CC63CF}"/>
              </a:ext>
            </a:extLst>
          </p:cNvPr>
          <p:cNvSpPr>
            <a:spLocks noGrp="1"/>
          </p:cNvSpPr>
          <p:nvPr>
            <p:ph type="sldNum" sz="quarter" idx="12"/>
          </p:nvPr>
        </p:nvSpPr>
        <p:spPr>
          <a:xfrm>
            <a:off x="11008650" y="6235360"/>
            <a:ext cx="1062155" cy="490599"/>
          </a:xfrm>
        </p:spPr>
        <p:txBody>
          <a:bodyPr/>
          <a:lstStyle/>
          <a:p>
            <a:fld id="{A9135C31-6AD0-CA46-9D97-A5A6BD1305E0}" type="slidenum">
              <a:rPr lang="pt-PT" smtClean="0"/>
              <a:t>7</a:t>
            </a:fld>
            <a:endParaRPr lang="pt-PT" dirty="0"/>
          </a:p>
        </p:txBody>
      </p:sp>
    </p:spTree>
    <p:extLst>
      <p:ext uri="{BB962C8B-B14F-4D97-AF65-F5344CB8AC3E}">
        <p14:creationId xmlns:p14="http://schemas.microsoft.com/office/powerpoint/2010/main" val="24249456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4" name="Rounded Rectangle 33">
            <a:extLst>
              <a:ext uri="{FF2B5EF4-FFF2-40B4-BE49-F238E27FC236}">
                <a16:creationId xmlns:a16="http://schemas.microsoft.com/office/drawing/2014/main" id="{952D4B31-8035-B94B-822E-09F2FFCA0847}"/>
              </a:ext>
            </a:extLst>
          </p:cNvPr>
          <p:cNvSpPr/>
          <p:nvPr/>
        </p:nvSpPr>
        <p:spPr>
          <a:xfrm>
            <a:off x="9054194" y="2475741"/>
            <a:ext cx="2028048" cy="929540"/>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PT"/>
          </a:p>
        </p:txBody>
      </p:sp>
      <p:sp>
        <p:nvSpPr>
          <p:cNvPr id="3" name="Title 1">
            <a:extLst>
              <a:ext uri="{FF2B5EF4-FFF2-40B4-BE49-F238E27FC236}">
                <a16:creationId xmlns:a16="http://schemas.microsoft.com/office/drawing/2014/main" id="{2700E860-BE6C-C149-891C-4D7E0A3D9B38}"/>
              </a:ext>
            </a:extLst>
          </p:cNvPr>
          <p:cNvSpPr>
            <a:spLocks noGrp="1"/>
          </p:cNvSpPr>
          <p:nvPr>
            <p:ph type="title"/>
          </p:nvPr>
        </p:nvSpPr>
        <p:spPr>
          <a:xfrm>
            <a:off x="4379976" y="452842"/>
            <a:ext cx="6976872" cy="1261872"/>
          </a:xfrm>
        </p:spPr>
        <p:txBody>
          <a:bodyPr vert="horz" lIns="91440" tIns="45720" rIns="91440" bIns="45720" rtlCol="0" anchor="ctr">
            <a:normAutofit/>
          </a:bodyPr>
          <a:lstStyle/>
          <a:p>
            <a:r>
              <a:rPr lang="en-US" sz="4800" dirty="0">
                <a:solidFill>
                  <a:schemeClr val="tx1"/>
                </a:solidFill>
                <a:cs typeface="Arial" panose="020B0604020202020204" pitchFamily="34" charset="0"/>
              </a:rPr>
              <a:t>Threat Model</a:t>
            </a:r>
            <a:endParaRPr lang="en-US" sz="4800" kern="1200" dirty="0">
              <a:solidFill>
                <a:schemeClr val="tx1"/>
              </a:solidFill>
              <a:cs typeface="Arial" panose="020B0604020202020204" pitchFamily="34" charset="0"/>
            </a:endParaRPr>
          </a:p>
        </p:txBody>
      </p:sp>
      <p:sp>
        <p:nvSpPr>
          <p:cNvPr id="4" name="TextBox 3">
            <a:extLst>
              <a:ext uri="{FF2B5EF4-FFF2-40B4-BE49-F238E27FC236}">
                <a16:creationId xmlns:a16="http://schemas.microsoft.com/office/drawing/2014/main" id="{9FDBAC92-C4DA-BF49-B1C5-EB5B64D8A87B}"/>
              </a:ext>
            </a:extLst>
          </p:cNvPr>
          <p:cNvSpPr txBox="1"/>
          <p:nvPr/>
        </p:nvSpPr>
        <p:spPr>
          <a:xfrm>
            <a:off x="189195" y="452842"/>
            <a:ext cx="3541558" cy="1261872"/>
          </a:xfrm>
          <a:prstGeom prst="rect">
            <a:avLst/>
          </a:prstGeom>
          <a:ln>
            <a:noFill/>
          </a:ln>
        </p:spPr>
        <p:txBody>
          <a:bodyPr vert="horz" lIns="91440" tIns="45720" rIns="91440" bIns="45720" rtlCol="0" anchor="ctr">
            <a:normAutofit/>
          </a:bodyPr>
          <a:lstStyle/>
          <a:p>
            <a:pPr algn="r">
              <a:lnSpc>
                <a:spcPct val="90000"/>
              </a:lnSpc>
              <a:spcBef>
                <a:spcPts val="1000"/>
              </a:spcBef>
            </a:pPr>
            <a:r>
              <a:rPr lang="en-US" sz="2000" kern="1200" dirty="0">
                <a:latin typeface="+mn-lt"/>
                <a:ea typeface="+mn-ea"/>
                <a:cs typeface="+mn-cs"/>
              </a:rPr>
              <a:t>Problem and Contributions</a:t>
            </a:r>
          </a:p>
        </p:txBody>
      </p:sp>
      <p:cxnSp>
        <p:nvCxnSpPr>
          <p:cNvPr id="5" name="Straight Connector 4">
            <a:extLst>
              <a:ext uri="{FF2B5EF4-FFF2-40B4-BE49-F238E27FC236}">
                <a16:creationId xmlns:a16="http://schemas.microsoft.com/office/drawing/2014/main" id="{B5AFE14D-520C-BE42-9378-5586E93D1550}"/>
              </a:ext>
            </a:extLst>
          </p:cNvPr>
          <p:cNvCxnSpPr/>
          <p:nvPr/>
        </p:nvCxnSpPr>
        <p:spPr>
          <a:xfrm>
            <a:off x="4059936" y="623740"/>
            <a:ext cx="0" cy="914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10" name="Graphic 9" descr="Server outline">
            <a:extLst>
              <a:ext uri="{FF2B5EF4-FFF2-40B4-BE49-F238E27FC236}">
                <a16:creationId xmlns:a16="http://schemas.microsoft.com/office/drawing/2014/main" id="{A86400C1-FB30-CA44-8087-A12DA1959C0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917226" y="5490758"/>
            <a:ext cx="914400" cy="914400"/>
          </a:xfrm>
          <a:prstGeom prst="rect">
            <a:avLst/>
          </a:prstGeom>
        </p:spPr>
      </p:pic>
      <p:sp>
        <p:nvSpPr>
          <p:cNvPr id="11" name="Rounded Rectangle 10">
            <a:extLst>
              <a:ext uri="{FF2B5EF4-FFF2-40B4-BE49-F238E27FC236}">
                <a16:creationId xmlns:a16="http://schemas.microsoft.com/office/drawing/2014/main" id="{D0974D74-87B5-6744-84FD-56F73C57D2DF}"/>
              </a:ext>
            </a:extLst>
          </p:cNvPr>
          <p:cNvSpPr/>
          <p:nvPr/>
        </p:nvSpPr>
        <p:spPr>
          <a:xfrm>
            <a:off x="5060731" y="2144110"/>
            <a:ext cx="6605752" cy="4430111"/>
          </a:xfrm>
          <a:prstGeom prst="roundRect">
            <a:avLst/>
          </a:prstGeom>
          <a:noFill/>
          <a:ln w="381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PT"/>
          </a:p>
        </p:txBody>
      </p:sp>
      <p:pic>
        <p:nvPicPr>
          <p:cNvPr id="13" name="Graphic 12" descr="Server outline">
            <a:extLst>
              <a:ext uri="{FF2B5EF4-FFF2-40B4-BE49-F238E27FC236}">
                <a16:creationId xmlns:a16="http://schemas.microsoft.com/office/drawing/2014/main" id="{01702DA4-D632-C14D-92A1-112A50585E2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253655" y="5490758"/>
            <a:ext cx="914400" cy="914400"/>
          </a:xfrm>
          <a:prstGeom prst="rect">
            <a:avLst/>
          </a:prstGeom>
        </p:spPr>
      </p:pic>
      <p:pic>
        <p:nvPicPr>
          <p:cNvPr id="15" name="Graphic 14" descr="Server outline">
            <a:extLst>
              <a:ext uri="{FF2B5EF4-FFF2-40B4-BE49-F238E27FC236}">
                <a16:creationId xmlns:a16="http://schemas.microsoft.com/office/drawing/2014/main" id="{9DFB2EF3-5554-1647-B731-3864D5DC189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80797" y="5490758"/>
            <a:ext cx="914400" cy="914400"/>
          </a:xfrm>
          <a:prstGeom prst="rect">
            <a:avLst/>
          </a:prstGeom>
        </p:spPr>
      </p:pic>
      <p:cxnSp>
        <p:nvCxnSpPr>
          <p:cNvPr id="22" name="Straight Connector 21">
            <a:extLst>
              <a:ext uri="{FF2B5EF4-FFF2-40B4-BE49-F238E27FC236}">
                <a16:creationId xmlns:a16="http://schemas.microsoft.com/office/drawing/2014/main" id="{79EC8BCC-8E3B-1344-83BA-3B5E21F23B0F}"/>
              </a:ext>
            </a:extLst>
          </p:cNvPr>
          <p:cNvCxnSpPr>
            <a:cxnSpLocks/>
          </p:cNvCxnSpPr>
          <p:nvPr/>
        </p:nvCxnSpPr>
        <p:spPr>
          <a:xfrm>
            <a:off x="7340007" y="4726212"/>
            <a:ext cx="0" cy="78734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3" name="Left Bracket 22">
            <a:extLst>
              <a:ext uri="{FF2B5EF4-FFF2-40B4-BE49-F238E27FC236}">
                <a16:creationId xmlns:a16="http://schemas.microsoft.com/office/drawing/2014/main" id="{260867DC-F063-B944-9AF5-D273CB55151C}"/>
              </a:ext>
            </a:extLst>
          </p:cNvPr>
          <p:cNvSpPr/>
          <p:nvPr/>
        </p:nvSpPr>
        <p:spPr>
          <a:xfrm rot="16200000">
            <a:off x="8327829" y="1580221"/>
            <a:ext cx="176044" cy="6129897"/>
          </a:xfrm>
          <a:prstGeom prst="leftBracket">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PT"/>
          </a:p>
        </p:txBody>
      </p:sp>
      <p:sp>
        <p:nvSpPr>
          <p:cNvPr id="24" name="Rounded Rectangle 23">
            <a:extLst>
              <a:ext uri="{FF2B5EF4-FFF2-40B4-BE49-F238E27FC236}">
                <a16:creationId xmlns:a16="http://schemas.microsoft.com/office/drawing/2014/main" id="{DEB678A1-BBC6-724B-97AA-2699B2999E67}"/>
              </a:ext>
            </a:extLst>
          </p:cNvPr>
          <p:cNvSpPr/>
          <p:nvPr/>
        </p:nvSpPr>
        <p:spPr>
          <a:xfrm>
            <a:off x="5536011" y="2509594"/>
            <a:ext cx="2028048" cy="929540"/>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PT"/>
          </a:p>
        </p:txBody>
      </p:sp>
      <p:sp>
        <p:nvSpPr>
          <p:cNvPr id="32" name="Rounded Rectangle 31">
            <a:extLst>
              <a:ext uri="{FF2B5EF4-FFF2-40B4-BE49-F238E27FC236}">
                <a16:creationId xmlns:a16="http://schemas.microsoft.com/office/drawing/2014/main" id="{DF6F9F7B-A8DF-D843-948B-D003F88E533B}"/>
              </a:ext>
            </a:extLst>
          </p:cNvPr>
          <p:cNvSpPr/>
          <p:nvPr/>
        </p:nvSpPr>
        <p:spPr>
          <a:xfrm>
            <a:off x="5535339" y="3490217"/>
            <a:ext cx="5580769" cy="875548"/>
          </a:xfrm>
          <a:prstGeom prst="roundRect">
            <a:avLst/>
          </a:prstGeom>
          <a:pattFill prst="pct60">
            <a:fgClr>
              <a:schemeClr val="accent1"/>
            </a:fgClr>
            <a:bgClr>
              <a:schemeClr val="accent2">
                <a:lumMod val="40000"/>
                <a:lumOff val="60000"/>
              </a:schemeClr>
            </a:bgClr>
          </a:patt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PT"/>
          </a:p>
        </p:txBody>
      </p:sp>
      <p:sp>
        <p:nvSpPr>
          <p:cNvPr id="33" name="TextBox 32">
            <a:extLst>
              <a:ext uri="{FF2B5EF4-FFF2-40B4-BE49-F238E27FC236}">
                <a16:creationId xmlns:a16="http://schemas.microsoft.com/office/drawing/2014/main" id="{B3FBB160-267A-344A-AAA4-1E8FD1BDC5B5}"/>
              </a:ext>
            </a:extLst>
          </p:cNvPr>
          <p:cNvSpPr txBox="1"/>
          <p:nvPr/>
        </p:nvSpPr>
        <p:spPr>
          <a:xfrm>
            <a:off x="7535495" y="3717299"/>
            <a:ext cx="1656223" cy="369332"/>
          </a:xfrm>
          <a:prstGeom prst="rect">
            <a:avLst/>
          </a:prstGeom>
          <a:noFill/>
        </p:spPr>
        <p:txBody>
          <a:bodyPr wrap="none" rtlCol="0">
            <a:spAutoFit/>
          </a:bodyPr>
          <a:lstStyle/>
          <a:p>
            <a:r>
              <a:rPr lang="en-PT" dirty="0">
                <a:solidFill>
                  <a:schemeClr val="bg1"/>
                </a:solidFill>
              </a:rPr>
              <a:t>Shared Stack</a:t>
            </a:r>
          </a:p>
        </p:txBody>
      </p:sp>
      <p:sp>
        <p:nvSpPr>
          <p:cNvPr id="35" name="TextBox 34">
            <a:extLst>
              <a:ext uri="{FF2B5EF4-FFF2-40B4-BE49-F238E27FC236}">
                <a16:creationId xmlns:a16="http://schemas.microsoft.com/office/drawing/2014/main" id="{C0822673-04B6-544F-816B-C09EACD68D32}"/>
              </a:ext>
            </a:extLst>
          </p:cNvPr>
          <p:cNvSpPr txBox="1"/>
          <p:nvPr/>
        </p:nvSpPr>
        <p:spPr>
          <a:xfrm>
            <a:off x="9745652" y="2755845"/>
            <a:ext cx="670376" cy="369332"/>
          </a:xfrm>
          <a:prstGeom prst="rect">
            <a:avLst/>
          </a:prstGeom>
          <a:noFill/>
        </p:spPr>
        <p:txBody>
          <a:bodyPr wrap="none" rtlCol="0">
            <a:spAutoFit/>
          </a:bodyPr>
          <a:lstStyle/>
          <a:p>
            <a:r>
              <a:rPr lang="en-PT" dirty="0">
                <a:solidFill>
                  <a:schemeClr val="bg1"/>
                </a:solidFill>
              </a:rPr>
              <a:t>App</a:t>
            </a:r>
          </a:p>
        </p:txBody>
      </p:sp>
      <p:sp>
        <p:nvSpPr>
          <p:cNvPr id="40" name="TextBox 39">
            <a:extLst>
              <a:ext uri="{FF2B5EF4-FFF2-40B4-BE49-F238E27FC236}">
                <a16:creationId xmlns:a16="http://schemas.microsoft.com/office/drawing/2014/main" id="{B65E80D7-925D-5149-8A46-9366503BC393}"/>
              </a:ext>
            </a:extLst>
          </p:cNvPr>
          <p:cNvSpPr txBox="1"/>
          <p:nvPr/>
        </p:nvSpPr>
        <p:spPr>
          <a:xfrm>
            <a:off x="5792456" y="2789698"/>
            <a:ext cx="1515158" cy="369332"/>
          </a:xfrm>
          <a:prstGeom prst="rect">
            <a:avLst/>
          </a:prstGeom>
          <a:noFill/>
        </p:spPr>
        <p:txBody>
          <a:bodyPr wrap="none" rtlCol="0">
            <a:spAutoFit/>
          </a:bodyPr>
          <a:lstStyle/>
          <a:p>
            <a:r>
              <a:rPr lang="en-PT" dirty="0">
                <a:solidFill>
                  <a:schemeClr val="bg1"/>
                </a:solidFill>
              </a:rPr>
              <a:t>Critical App</a:t>
            </a:r>
          </a:p>
        </p:txBody>
      </p:sp>
      <p:sp>
        <p:nvSpPr>
          <p:cNvPr id="25" name="TextBox 24">
            <a:extLst>
              <a:ext uri="{FF2B5EF4-FFF2-40B4-BE49-F238E27FC236}">
                <a16:creationId xmlns:a16="http://schemas.microsoft.com/office/drawing/2014/main" id="{C14A659D-B83B-9A48-A4A8-5CB19BCF7D8B}"/>
              </a:ext>
            </a:extLst>
          </p:cNvPr>
          <p:cNvSpPr txBox="1"/>
          <p:nvPr/>
        </p:nvSpPr>
        <p:spPr>
          <a:xfrm>
            <a:off x="235142" y="2330140"/>
            <a:ext cx="3487865" cy="3779111"/>
          </a:xfrm>
          <a:prstGeom prst="rect">
            <a:avLst/>
          </a:prstGeom>
          <a:noFill/>
        </p:spPr>
        <p:txBody>
          <a:bodyPr wrap="square" rtlCol="0">
            <a:spAutoFit/>
          </a:bodyPr>
          <a:lstStyle/>
          <a:p>
            <a:pPr>
              <a:lnSpc>
                <a:spcPct val="150000"/>
              </a:lnSpc>
            </a:pPr>
            <a:r>
              <a:rPr lang="en-PT" b="1" dirty="0">
                <a:solidFill>
                  <a:schemeClr val="bg1"/>
                </a:solidFill>
              </a:rPr>
              <a:t>External Threats</a:t>
            </a:r>
          </a:p>
          <a:p>
            <a:pPr marL="285750" indent="-285750">
              <a:lnSpc>
                <a:spcPct val="150000"/>
              </a:lnSpc>
              <a:buFont typeface="Arial" panose="020B0604020202020204" pitchFamily="34" charset="0"/>
              <a:buChar char="•"/>
            </a:pPr>
            <a:r>
              <a:rPr lang="en-PT" dirty="0">
                <a:solidFill>
                  <a:schemeClr val="bg1"/>
                </a:solidFill>
              </a:rPr>
              <a:t>“Hacking”, Breaking Access Control</a:t>
            </a:r>
          </a:p>
          <a:p>
            <a:pPr marL="285750" indent="-285750">
              <a:lnSpc>
                <a:spcPct val="150000"/>
              </a:lnSpc>
              <a:buFont typeface="Arial" panose="020B0604020202020204" pitchFamily="34" charset="0"/>
              <a:buChar char="•"/>
            </a:pPr>
            <a:r>
              <a:rPr lang="en-PT" dirty="0">
                <a:solidFill>
                  <a:schemeClr val="bg1"/>
                </a:solidFill>
              </a:rPr>
              <a:t>Rootkit vectors =&gt; Violation of “non-attestable” SW components in the Stack</a:t>
            </a:r>
          </a:p>
          <a:p>
            <a:pPr marL="285750" indent="-285750">
              <a:lnSpc>
                <a:spcPct val="150000"/>
              </a:lnSpc>
              <a:buFont typeface="Arial" panose="020B0604020202020204" pitchFamily="34" charset="0"/>
              <a:buChar char="•"/>
            </a:pPr>
            <a:r>
              <a:rPr lang="en-PT" dirty="0">
                <a:solidFill>
                  <a:schemeClr val="bg1"/>
                </a:solidFill>
              </a:rPr>
              <a:t>Memory Monitorization</a:t>
            </a:r>
          </a:p>
          <a:p>
            <a:pPr marL="285750" indent="-285750">
              <a:lnSpc>
                <a:spcPct val="150000"/>
              </a:lnSpc>
              <a:buFont typeface="Arial" panose="020B0604020202020204" pitchFamily="34" charset="0"/>
              <a:buChar char="•"/>
            </a:pPr>
            <a:r>
              <a:rPr lang="en-PT" dirty="0">
                <a:solidFill>
                  <a:schemeClr val="bg1"/>
                </a:solidFill>
              </a:rPr>
              <a:t>Breaking data confidentilaity</a:t>
            </a:r>
          </a:p>
        </p:txBody>
      </p:sp>
      <p:pic>
        <p:nvPicPr>
          <p:cNvPr id="26" name="Graphic 25" descr="Devil face with solid fill with solid fill">
            <a:extLst>
              <a:ext uri="{FF2B5EF4-FFF2-40B4-BE49-F238E27FC236}">
                <a16:creationId xmlns:a16="http://schemas.microsoft.com/office/drawing/2014/main" id="{78C3E087-A80A-4745-9CE0-6338CB4CFDF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697719" y="3642747"/>
            <a:ext cx="914400" cy="914400"/>
          </a:xfrm>
          <a:prstGeom prst="rect">
            <a:avLst/>
          </a:prstGeom>
        </p:spPr>
      </p:pic>
      <p:sp>
        <p:nvSpPr>
          <p:cNvPr id="28" name="Left Arrow 27">
            <a:extLst>
              <a:ext uri="{FF2B5EF4-FFF2-40B4-BE49-F238E27FC236}">
                <a16:creationId xmlns:a16="http://schemas.microsoft.com/office/drawing/2014/main" id="{341BA7FD-487E-5147-A857-B87CE21A1DCB}"/>
              </a:ext>
            </a:extLst>
          </p:cNvPr>
          <p:cNvSpPr/>
          <p:nvPr/>
        </p:nvSpPr>
        <p:spPr>
          <a:xfrm rot="9098698">
            <a:off x="4687220" y="2865406"/>
            <a:ext cx="743726" cy="455454"/>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29" name="Left Arrow 28">
            <a:extLst>
              <a:ext uri="{FF2B5EF4-FFF2-40B4-BE49-F238E27FC236}">
                <a16:creationId xmlns:a16="http://schemas.microsoft.com/office/drawing/2014/main" id="{34B27B30-9670-174B-8276-9E06CE48D1DD}"/>
              </a:ext>
            </a:extLst>
          </p:cNvPr>
          <p:cNvSpPr/>
          <p:nvPr/>
        </p:nvSpPr>
        <p:spPr>
          <a:xfrm rot="10800000">
            <a:off x="4739046" y="3728313"/>
            <a:ext cx="743726" cy="455454"/>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30" name="Left Arrow 29">
            <a:extLst>
              <a:ext uri="{FF2B5EF4-FFF2-40B4-BE49-F238E27FC236}">
                <a16:creationId xmlns:a16="http://schemas.microsoft.com/office/drawing/2014/main" id="{D06B04E6-9473-E34E-8F2D-C3E58AEC66D0}"/>
              </a:ext>
            </a:extLst>
          </p:cNvPr>
          <p:cNvSpPr/>
          <p:nvPr/>
        </p:nvSpPr>
        <p:spPr>
          <a:xfrm rot="12234199">
            <a:off x="4716948" y="4705878"/>
            <a:ext cx="743726" cy="455454"/>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31" name="Slide Number Placeholder 5">
            <a:extLst>
              <a:ext uri="{FF2B5EF4-FFF2-40B4-BE49-F238E27FC236}">
                <a16:creationId xmlns:a16="http://schemas.microsoft.com/office/drawing/2014/main" id="{FFA13837-BD6F-724B-84D1-47A01804C855}"/>
              </a:ext>
            </a:extLst>
          </p:cNvPr>
          <p:cNvSpPr>
            <a:spLocks noGrp="1"/>
          </p:cNvSpPr>
          <p:nvPr>
            <p:ph type="sldNum" sz="quarter" idx="12"/>
          </p:nvPr>
        </p:nvSpPr>
        <p:spPr>
          <a:xfrm>
            <a:off x="11008650" y="6235360"/>
            <a:ext cx="1062155" cy="490599"/>
          </a:xfrm>
        </p:spPr>
        <p:txBody>
          <a:bodyPr/>
          <a:lstStyle/>
          <a:p>
            <a:fld id="{A9135C31-6AD0-CA46-9D97-A5A6BD1305E0}" type="slidenum">
              <a:rPr lang="pt-PT" smtClean="0"/>
              <a:t>8</a:t>
            </a:fld>
            <a:endParaRPr lang="pt-PT" dirty="0"/>
          </a:p>
        </p:txBody>
      </p:sp>
      <p:sp>
        <p:nvSpPr>
          <p:cNvPr id="41" name="Left Arrow 40">
            <a:extLst>
              <a:ext uri="{FF2B5EF4-FFF2-40B4-BE49-F238E27FC236}">
                <a16:creationId xmlns:a16="http://schemas.microsoft.com/office/drawing/2014/main" id="{9242EF8B-DC39-3E42-BEFD-10D7E0406670}"/>
              </a:ext>
            </a:extLst>
          </p:cNvPr>
          <p:cNvSpPr/>
          <p:nvPr/>
        </p:nvSpPr>
        <p:spPr>
          <a:xfrm>
            <a:off x="7694700" y="2721822"/>
            <a:ext cx="1127342" cy="425885"/>
          </a:xfrm>
          <a:prstGeom prst="leftArrow">
            <a:avLst/>
          </a:prstGeom>
          <a:solidFill>
            <a:srgbClr val="C10001"/>
          </a:solidFill>
          <a:ln>
            <a:solidFill>
              <a:srgbClr val="C100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42" name="Left Arrow 41">
            <a:extLst>
              <a:ext uri="{FF2B5EF4-FFF2-40B4-BE49-F238E27FC236}">
                <a16:creationId xmlns:a16="http://schemas.microsoft.com/office/drawing/2014/main" id="{91FA19D9-70B4-9345-844F-95D580FAD891}"/>
              </a:ext>
            </a:extLst>
          </p:cNvPr>
          <p:cNvSpPr/>
          <p:nvPr/>
        </p:nvSpPr>
        <p:spPr>
          <a:xfrm rot="5400000">
            <a:off x="6186768" y="3371372"/>
            <a:ext cx="656444" cy="377130"/>
          </a:xfrm>
          <a:prstGeom prst="leftArrow">
            <a:avLst/>
          </a:prstGeom>
          <a:solidFill>
            <a:srgbClr val="C10001"/>
          </a:solidFill>
          <a:ln>
            <a:solidFill>
              <a:srgbClr val="C100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Tree>
    <p:extLst>
      <p:ext uri="{BB962C8B-B14F-4D97-AF65-F5344CB8AC3E}">
        <p14:creationId xmlns:p14="http://schemas.microsoft.com/office/powerpoint/2010/main" val="19408265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4" name="Rounded Rectangle 33">
            <a:extLst>
              <a:ext uri="{FF2B5EF4-FFF2-40B4-BE49-F238E27FC236}">
                <a16:creationId xmlns:a16="http://schemas.microsoft.com/office/drawing/2014/main" id="{952D4B31-8035-B94B-822E-09F2FFCA0847}"/>
              </a:ext>
            </a:extLst>
          </p:cNvPr>
          <p:cNvSpPr/>
          <p:nvPr/>
        </p:nvSpPr>
        <p:spPr>
          <a:xfrm>
            <a:off x="9054194" y="2475741"/>
            <a:ext cx="2028048" cy="929540"/>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PT"/>
          </a:p>
        </p:txBody>
      </p:sp>
      <p:sp>
        <p:nvSpPr>
          <p:cNvPr id="3" name="Title 1">
            <a:extLst>
              <a:ext uri="{FF2B5EF4-FFF2-40B4-BE49-F238E27FC236}">
                <a16:creationId xmlns:a16="http://schemas.microsoft.com/office/drawing/2014/main" id="{2700E860-BE6C-C149-891C-4D7E0A3D9B38}"/>
              </a:ext>
            </a:extLst>
          </p:cNvPr>
          <p:cNvSpPr>
            <a:spLocks noGrp="1"/>
          </p:cNvSpPr>
          <p:nvPr>
            <p:ph type="title"/>
          </p:nvPr>
        </p:nvSpPr>
        <p:spPr>
          <a:xfrm>
            <a:off x="4379976" y="452842"/>
            <a:ext cx="6976872" cy="1261872"/>
          </a:xfrm>
        </p:spPr>
        <p:txBody>
          <a:bodyPr vert="horz" lIns="91440" tIns="45720" rIns="91440" bIns="45720" rtlCol="0" anchor="ctr">
            <a:normAutofit/>
          </a:bodyPr>
          <a:lstStyle/>
          <a:p>
            <a:r>
              <a:rPr lang="en-US" sz="4800" dirty="0">
                <a:solidFill>
                  <a:schemeClr val="tx1"/>
                </a:solidFill>
                <a:cs typeface="Arial" panose="020B0604020202020204" pitchFamily="34" charset="0"/>
              </a:rPr>
              <a:t>Threat Model</a:t>
            </a:r>
            <a:endParaRPr lang="en-US" sz="4800" kern="1200" dirty="0">
              <a:solidFill>
                <a:schemeClr val="tx1"/>
              </a:solidFill>
              <a:cs typeface="Arial" panose="020B0604020202020204" pitchFamily="34" charset="0"/>
            </a:endParaRPr>
          </a:p>
        </p:txBody>
      </p:sp>
      <p:sp>
        <p:nvSpPr>
          <p:cNvPr id="4" name="TextBox 3">
            <a:extLst>
              <a:ext uri="{FF2B5EF4-FFF2-40B4-BE49-F238E27FC236}">
                <a16:creationId xmlns:a16="http://schemas.microsoft.com/office/drawing/2014/main" id="{9FDBAC92-C4DA-BF49-B1C5-EB5B64D8A87B}"/>
              </a:ext>
            </a:extLst>
          </p:cNvPr>
          <p:cNvSpPr txBox="1"/>
          <p:nvPr/>
        </p:nvSpPr>
        <p:spPr>
          <a:xfrm>
            <a:off x="189195" y="452842"/>
            <a:ext cx="3541558" cy="1261872"/>
          </a:xfrm>
          <a:prstGeom prst="rect">
            <a:avLst/>
          </a:prstGeom>
          <a:ln>
            <a:noFill/>
          </a:ln>
        </p:spPr>
        <p:txBody>
          <a:bodyPr vert="horz" lIns="91440" tIns="45720" rIns="91440" bIns="45720" rtlCol="0" anchor="ctr">
            <a:normAutofit/>
          </a:bodyPr>
          <a:lstStyle/>
          <a:p>
            <a:pPr algn="r">
              <a:lnSpc>
                <a:spcPct val="90000"/>
              </a:lnSpc>
              <a:spcBef>
                <a:spcPts val="1000"/>
              </a:spcBef>
            </a:pPr>
            <a:r>
              <a:rPr lang="en-US" sz="2000" kern="1200" dirty="0">
                <a:latin typeface="+mn-lt"/>
                <a:ea typeface="+mn-ea"/>
                <a:cs typeface="+mn-cs"/>
              </a:rPr>
              <a:t>Problem and Contributions</a:t>
            </a:r>
          </a:p>
        </p:txBody>
      </p:sp>
      <p:cxnSp>
        <p:nvCxnSpPr>
          <p:cNvPr id="5" name="Straight Connector 4">
            <a:extLst>
              <a:ext uri="{FF2B5EF4-FFF2-40B4-BE49-F238E27FC236}">
                <a16:creationId xmlns:a16="http://schemas.microsoft.com/office/drawing/2014/main" id="{B5AFE14D-520C-BE42-9378-5586E93D1550}"/>
              </a:ext>
            </a:extLst>
          </p:cNvPr>
          <p:cNvCxnSpPr/>
          <p:nvPr/>
        </p:nvCxnSpPr>
        <p:spPr>
          <a:xfrm>
            <a:off x="4059936" y="623740"/>
            <a:ext cx="0" cy="914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10" name="Graphic 9" descr="Server outline">
            <a:extLst>
              <a:ext uri="{FF2B5EF4-FFF2-40B4-BE49-F238E27FC236}">
                <a16:creationId xmlns:a16="http://schemas.microsoft.com/office/drawing/2014/main" id="{A86400C1-FB30-CA44-8087-A12DA1959C0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917226" y="5490758"/>
            <a:ext cx="914400" cy="914400"/>
          </a:xfrm>
          <a:prstGeom prst="rect">
            <a:avLst/>
          </a:prstGeom>
        </p:spPr>
      </p:pic>
      <p:sp>
        <p:nvSpPr>
          <p:cNvPr id="11" name="Rounded Rectangle 10">
            <a:extLst>
              <a:ext uri="{FF2B5EF4-FFF2-40B4-BE49-F238E27FC236}">
                <a16:creationId xmlns:a16="http://schemas.microsoft.com/office/drawing/2014/main" id="{D0974D74-87B5-6744-84FD-56F73C57D2DF}"/>
              </a:ext>
            </a:extLst>
          </p:cNvPr>
          <p:cNvSpPr/>
          <p:nvPr/>
        </p:nvSpPr>
        <p:spPr>
          <a:xfrm>
            <a:off x="5060731" y="2144110"/>
            <a:ext cx="6605752" cy="4430111"/>
          </a:xfrm>
          <a:prstGeom prst="roundRect">
            <a:avLst/>
          </a:prstGeom>
          <a:noFill/>
          <a:ln w="381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PT"/>
          </a:p>
        </p:txBody>
      </p:sp>
      <p:pic>
        <p:nvPicPr>
          <p:cNvPr id="13" name="Graphic 12" descr="Server outline">
            <a:extLst>
              <a:ext uri="{FF2B5EF4-FFF2-40B4-BE49-F238E27FC236}">
                <a16:creationId xmlns:a16="http://schemas.microsoft.com/office/drawing/2014/main" id="{01702DA4-D632-C14D-92A1-112A50585E2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253655" y="5490758"/>
            <a:ext cx="914400" cy="914400"/>
          </a:xfrm>
          <a:prstGeom prst="rect">
            <a:avLst/>
          </a:prstGeom>
        </p:spPr>
      </p:pic>
      <p:pic>
        <p:nvPicPr>
          <p:cNvPr id="15" name="Graphic 14" descr="Server outline">
            <a:extLst>
              <a:ext uri="{FF2B5EF4-FFF2-40B4-BE49-F238E27FC236}">
                <a16:creationId xmlns:a16="http://schemas.microsoft.com/office/drawing/2014/main" id="{9DFB2EF3-5554-1647-B731-3864D5DC189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80797" y="5490758"/>
            <a:ext cx="914400" cy="914400"/>
          </a:xfrm>
          <a:prstGeom prst="rect">
            <a:avLst/>
          </a:prstGeom>
        </p:spPr>
      </p:pic>
      <p:cxnSp>
        <p:nvCxnSpPr>
          <p:cNvPr id="22" name="Straight Connector 21">
            <a:extLst>
              <a:ext uri="{FF2B5EF4-FFF2-40B4-BE49-F238E27FC236}">
                <a16:creationId xmlns:a16="http://schemas.microsoft.com/office/drawing/2014/main" id="{79EC8BCC-8E3B-1344-83BA-3B5E21F23B0F}"/>
              </a:ext>
            </a:extLst>
          </p:cNvPr>
          <p:cNvCxnSpPr>
            <a:cxnSpLocks/>
          </p:cNvCxnSpPr>
          <p:nvPr/>
        </p:nvCxnSpPr>
        <p:spPr>
          <a:xfrm>
            <a:off x="7340007" y="4726212"/>
            <a:ext cx="0" cy="78734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3" name="Left Bracket 22">
            <a:extLst>
              <a:ext uri="{FF2B5EF4-FFF2-40B4-BE49-F238E27FC236}">
                <a16:creationId xmlns:a16="http://schemas.microsoft.com/office/drawing/2014/main" id="{260867DC-F063-B944-9AF5-D273CB55151C}"/>
              </a:ext>
            </a:extLst>
          </p:cNvPr>
          <p:cNvSpPr/>
          <p:nvPr/>
        </p:nvSpPr>
        <p:spPr>
          <a:xfrm rot="16200000">
            <a:off x="8327829" y="1580221"/>
            <a:ext cx="176044" cy="6129897"/>
          </a:xfrm>
          <a:prstGeom prst="leftBracket">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PT"/>
          </a:p>
        </p:txBody>
      </p:sp>
      <p:sp>
        <p:nvSpPr>
          <p:cNvPr id="24" name="Rounded Rectangle 23">
            <a:extLst>
              <a:ext uri="{FF2B5EF4-FFF2-40B4-BE49-F238E27FC236}">
                <a16:creationId xmlns:a16="http://schemas.microsoft.com/office/drawing/2014/main" id="{DEB678A1-BBC6-724B-97AA-2699B2999E67}"/>
              </a:ext>
            </a:extLst>
          </p:cNvPr>
          <p:cNvSpPr/>
          <p:nvPr/>
        </p:nvSpPr>
        <p:spPr>
          <a:xfrm>
            <a:off x="5536011" y="2509594"/>
            <a:ext cx="2028048" cy="929540"/>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PT"/>
          </a:p>
        </p:txBody>
      </p:sp>
      <p:sp>
        <p:nvSpPr>
          <p:cNvPr id="32" name="Rounded Rectangle 31">
            <a:extLst>
              <a:ext uri="{FF2B5EF4-FFF2-40B4-BE49-F238E27FC236}">
                <a16:creationId xmlns:a16="http://schemas.microsoft.com/office/drawing/2014/main" id="{DF6F9F7B-A8DF-D843-948B-D003F88E533B}"/>
              </a:ext>
            </a:extLst>
          </p:cNvPr>
          <p:cNvSpPr/>
          <p:nvPr/>
        </p:nvSpPr>
        <p:spPr>
          <a:xfrm>
            <a:off x="5535339" y="3490217"/>
            <a:ext cx="5580769" cy="875548"/>
          </a:xfrm>
          <a:prstGeom prst="roundRect">
            <a:avLst/>
          </a:prstGeom>
          <a:pattFill prst="pct60">
            <a:fgClr>
              <a:schemeClr val="accent1"/>
            </a:fgClr>
            <a:bgClr>
              <a:schemeClr val="accent2">
                <a:lumMod val="40000"/>
                <a:lumOff val="60000"/>
              </a:schemeClr>
            </a:bgClr>
          </a:patt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PT"/>
          </a:p>
        </p:txBody>
      </p:sp>
      <p:sp>
        <p:nvSpPr>
          <p:cNvPr id="33" name="TextBox 32">
            <a:extLst>
              <a:ext uri="{FF2B5EF4-FFF2-40B4-BE49-F238E27FC236}">
                <a16:creationId xmlns:a16="http://schemas.microsoft.com/office/drawing/2014/main" id="{B3FBB160-267A-344A-AAA4-1E8FD1BDC5B5}"/>
              </a:ext>
            </a:extLst>
          </p:cNvPr>
          <p:cNvSpPr txBox="1"/>
          <p:nvPr/>
        </p:nvSpPr>
        <p:spPr>
          <a:xfrm>
            <a:off x="7535495" y="3717299"/>
            <a:ext cx="1656223" cy="369332"/>
          </a:xfrm>
          <a:prstGeom prst="rect">
            <a:avLst/>
          </a:prstGeom>
          <a:noFill/>
        </p:spPr>
        <p:txBody>
          <a:bodyPr wrap="none" rtlCol="0">
            <a:spAutoFit/>
          </a:bodyPr>
          <a:lstStyle/>
          <a:p>
            <a:r>
              <a:rPr lang="en-PT" dirty="0">
                <a:solidFill>
                  <a:schemeClr val="bg1"/>
                </a:solidFill>
              </a:rPr>
              <a:t>Shared Stack</a:t>
            </a:r>
          </a:p>
        </p:txBody>
      </p:sp>
      <p:sp>
        <p:nvSpPr>
          <p:cNvPr id="35" name="TextBox 34">
            <a:extLst>
              <a:ext uri="{FF2B5EF4-FFF2-40B4-BE49-F238E27FC236}">
                <a16:creationId xmlns:a16="http://schemas.microsoft.com/office/drawing/2014/main" id="{C0822673-04B6-544F-816B-C09EACD68D32}"/>
              </a:ext>
            </a:extLst>
          </p:cNvPr>
          <p:cNvSpPr txBox="1"/>
          <p:nvPr/>
        </p:nvSpPr>
        <p:spPr>
          <a:xfrm>
            <a:off x="9745652" y="2755845"/>
            <a:ext cx="670376" cy="369332"/>
          </a:xfrm>
          <a:prstGeom prst="rect">
            <a:avLst/>
          </a:prstGeom>
          <a:noFill/>
        </p:spPr>
        <p:txBody>
          <a:bodyPr wrap="none" rtlCol="0">
            <a:spAutoFit/>
          </a:bodyPr>
          <a:lstStyle/>
          <a:p>
            <a:r>
              <a:rPr lang="en-PT" dirty="0">
                <a:solidFill>
                  <a:schemeClr val="bg1"/>
                </a:solidFill>
              </a:rPr>
              <a:t>App</a:t>
            </a:r>
          </a:p>
        </p:txBody>
      </p:sp>
      <p:sp>
        <p:nvSpPr>
          <p:cNvPr id="40" name="TextBox 39">
            <a:extLst>
              <a:ext uri="{FF2B5EF4-FFF2-40B4-BE49-F238E27FC236}">
                <a16:creationId xmlns:a16="http://schemas.microsoft.com/office/drawing/2014/main" id="{B65E80D7-925D-5149-8A46-9366503BC393}"/>
              </a:ext>
            </a:extLst>
          </p:cNvPr>
          <p:cNvSpPr txBox="1"/>
          <p:nvPr/>
        </p:nvSpPr>
        <p:spPr>
          <a:xfrm>
            <a:off x="5792456" y="2789698"/>
            <a:ext cx="1515158" cy="369332"/>
          </a:xfrm>
          <a:prstGeom prst="rect">
            <a:avLst/>
          </a:prstGeom>
          <a:noFill/>
        </p:spPr>
        <p:txBody>
          <a:bodyPr wrap="none" rtlCol="0">
            <a:spAutoFit/>
          </a:bodyPr>
          <a:lstStyle/>
          <a:p>
            <a:r>
              <a:rPr lang="en-PT" dirty="0">
                <a:solidFill>
                  <a:schemeClr val="bg1"/>
                </a:solidFill>
              </a:rPr>
              <a:t>Critical App</a:t>
            </a:r>
          </a:p>
        </p:txBody>
      </p:sp>
      <p:pic>
        <p:nvPicPr>
          <p:cNvPr id="26" name="Graphic 25" descr="Devil face with solid fill with solid fill">
            <a:extLst>
              <a:ext uri="{FF2B5EF4-FFF2-40B4-BE49-F238E27FC236}">
                <a16:creationId xmlns:a16="http://schemas.microsoft.com/office/drawing/2014/main" id="{78C3E087-A80A-4745-9CE0-6338CB4CFDF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697719" y="3642747"/>
            <a:ext cx="914400" cy="914400"/>
          </a:xfrm>
          <a:prstGeom prst="rect">
            <a:avLst/>
          </a:prstGeom>
        </p:spPr>
      </p:pic>
      <p:sp>
        <p:nvSpPr>
          <p:cNvPr id="28" name="Left Arrow 27">
            <a:extLst>
              <a:ext uri="{FF2B5EF4-FFF2-40B4-BE49-F238E27FC236}">
                <a16:creationId xmlns:a16="http://schemas.microsoft.com/office/drawing/2014/main" id="{341BA7FD-487E-5147-A857-B87CE21A1DCB}"/>
              </a:ext>
            </a:extLst>
          </p:cNvPr>
          <p:cNvSpPr/>
          <p:nvPr/>
        </p:nvSpPr>
        <p:spPr>
          <a:xfrm rot="9098698">
            <a:off x="4687220" y="2865406"/>
            <a:ext cx="743726" cy="455454"/>
          </a:xfrm>
          <a:prstGeom prst="leftArrow">
            <a:avLst/>
          </a:prstGeom>
          <a:solidFill>
            <a:srgbClr val="7F7F7F"/>
          </a:soli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29" name="Left Arrow 28">
            <a:extLst>
              <a:ext uri="{FF2B5EF4-FFF2-40B4-BE49-F238E27FC236}">
                <a16:creationId xmlns:a16="http://schemas.microsoft.com/office/drawing/2014/main" id="{34B27B30-9670-174B-8276-9E06CE48D1DD}"/>
              </a:ext>
            </a:extLst>
          </p:cNvPr>
          <p:cNvSpPr/>
          <p:nvPr/>
        </p:nvSpPr>
        <p:spPr>
          <a:xfrm rot="10800000">
            <a:off x="4739046" y="3728313"/>
            <a:ext cx="743726" cy="455454"/>
          </a:xfrm>
          <a:prstGeom prst="leftArrow">
            <a:avLst/>
          </a:prstGeom>
          <a:solidFill>
            <a:srgbClr val="7F7F7F"/>
          </a:soli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30" name="Left Arrow 29">
            <a:extLst>
              <a:ext uri="{FF2B5EF4-FFF2-40B4-BE49-F238E27FC236}">
                <a16:creationId xmlns:a16="http://schemas.microsoft.com/office/drawing/2014/main" id="{D06B04E6-9473-E34E-8F2D-C3E58AEC66D0}"/>
              </a:ext>
            </a:extLst>
          </p:cNvPr>
          <p:cNvSpPr/>
          <p:nvPr/>
        </p:nvSpPr>
        <p:spPr>
          <a:xfrm rot="12234199">
            <a:off x="4716948" y="4705878"/>
            <a:ext cx="743726" cy="455454"/>
          </a:xfrm>
          <a:prstGeom prst="leftArrow">
            <a:avLst/>
          </a:prstGeom>
          <a:solidFill>
            <a:srgbClr val="7F7F7F"/>
          </a:soli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38" name="TextBox 37">
            <a:extLst>
              <a:ext uri="{FF2B5EF4-FFF2-40B4-BE49-F238E27FC236}">
                <a16:creationId xmlns:a16="http://schemas.microsoft.com/office/drawing/2014/main" id="{2D2BC32C-C086-5549-8245-0B9DF586C9F1}"/>
              </a:ext>
            </a:extLst>
          </p:cNvPr>
          <p:cNvSpPr txBox="1"/>
          <p:nvPr/>
        </p:nvSpPr>
        <p:spPr>
          <a:xfrm>
            <a:off x="385353" y="2313336"/>
            <a:ext cx="3172204" cy="3573222"/>
          </a:xfrm>
          <a:prstGeom prst="rect">
            <a:avLst/>
          </a:prstGeom>
          <a:noFill/>
        </p:spPr>
        <p:txBody>
          <a:bodyPr wrap="square" rtlCol="0">
            <a:spAutoFit/>
          </a:bodyPr>
          <a:lstStyle/>
          <a:p>
            <a:r>
              <a:rPr lang="en-PT" sz="2000" b="1" dirty="0">
                <a:solidFill>
                  <a:schemeClr val="bg1"/>
                </a:solidFill>
              </a:rPr>
              <a:t>Internal Threats:</a:t>
            </a:r>
          </a:p>
          <a:p>
            <a:pPr marL="285750" indent="-285750">
              <a:lnSpc>
                <a:spcPct val="150000"/>
              </a:lnSpc>
              <a:buFont typeface="Arial" panose="020B0604020202020204" pitchFamily="34" charset="0"/>
              <a:buChar char="•"/>
            </a:pPr>
            <a:r>
              <a:rPr lang="en-PT" sz="2000" dirty="0">
                <a:solidFill>
                  <a:schemeClr val="bg1"/>
                </a:solidFill>
              </a:rPr>
              <a:t>Malicious (HbC)      Sys. Administrators</a:t>
            </a:r>
          </a:p>
          <a:p>
            <a:pPr marL="285750" indent="-285750">
              <a:lnSpc>
                <a:spcPct val="150000"/>
              </a:lnSpc>
              <a:buFont typeface="Arial" panose="020B0604020202020204" pitchFamily="34" charset="0"/>
              <a:buChar char="•"/>
            </a:pPr>
            <a:r>
              <a:rPr lang="en-PT" sz="2000" dirty="0">
                <a:solidFill>
                  <a:schemeClr val="bg1"/>
                </a:solidFill>
              </a:rPr>
              <a:t>Insider Exploits </a:t>
            </a:r>
          </a:p>
          <a:p>
            <a:pPr marL="285750" indent="-285750">
              <a:lnSpc>
                <a:spcPct val="150000"/>
              </a:lnSpc>
              <a:buFont typeface="Arial" panose="020B0604020202020204" pitchFamily="34" charset="0"/>
              <a:buChar char="•"/>
            </a:pPr>
            <a:r>
              <a:rPr lang="en-PT" sz="2000" dirty="0">
                <a:solidFill>
                  <a:schemeClr val="bg1"/>
                </a:solidFill>
              </a:rPr>
              <a:t>Memory Monitorization</a:t>
            </a:r>
          </a:p>
          <a:p>
            <a:pPr marL="285750" indent="-285750">
              <a:lnSpc>
                <a:spcPct val="150000"/>
              </a:lnSpc>
              <a:buFont typeface="Arial" panose="020B0604020202020204" pitchFamily="34" charset="0"/>
              <a:buChar char="•"/>
            </a:pPr>
            <a:r>
              <a:rPr lang="en-PT" sz="2000" dirty="0">
                <a:solidFill>
                  <a:schemeClr val="bg1"/>
                </a:solidFill>
              </a:rPr>
              <a:t>Data-Confidentiality Breaks</a:t>
            </a:r>
          </a:p>
        </p:txBody>
      </p:sp>
      <p:pic>
        <p:nvPicPr>
          <p:cNvPr id="39" name="Graphic 38" descr="Devil face with solid fill with solid fill">
            <a:extLst>
              <a:ext uri="{FF2B5EF4-FFF2-40B4-BE49-F238E27FC236}">
                <a16:creationId xmlns:a16="http://schemas.microsoft.com/office/drawing/2014/main" id="{960134B1-A27C-C445-8566-46B1250CB6F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811612" y="5513552"/>
            <a:ext cx="914400" cy="914400"/>
          </a:xfrm>
          <a:prstGeom prst="rect">
            <a:avLst/>
          </a:prstGeom>
        </p:spPr>
      </p:pic>
      <p:sp>
        <p:nvSpPr>
          <p:cNvPr id="41" name="Left Arrow 40">
            <a:extLst>
              <a:ext uri="{FF2B5EF4-FFF2-40B4-BE49-F238E27FC236}">
                <a16:creationId xmlns:a16="http://schemas.microsoft.com/office/drawing/2014/main" id="{A0B4565D-67D7-0D42-8459-7C2A5F090FEB}"/>
              </a:ext>
            </a:extLst>
          </p:cNvPr>
          <p:cNvSpPr/>
          <p:nvPr/>
        </p:nvSpPr>
        <p:spPr>
          <a:xfrm>
            <a:off x="8585829" y="5711872"/>
            <a:ext cx="1032036" cy="425885"/>
          </a:xfrm>
          <a:prstGeom prst="leftArrow">
            <a:avLst/>
          </a:prstGeom>
          <a:solidFill>
            <a:srgbClr val="C00000"/>
          </a:solidFill>
          <a:ln>
            <a:solidFill>
              <a:srgbClr val="C1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solidFill>
                <a:schemeClr val="bg1"/>
              </a:solidFill>
            </a:endParaRPr>
          </a:p>
        </p:txBody>
      </p:sp>
      <p:sp>
        <p:nvSpPr>
          <p:cNvPr id="42" name="Left Arrow 41">
            <a:extLst>
              <a:ext uri="{FF2B5EF4-FFF2-40B4-BE49-F238E27FC236}">
                <a16:creationId xmlns:a16="http://schemas.microsoft.com/office/drawing/2014/main" id="{272F1463-8038-7543-84D2-1C99E727FD57}"/>
              </a:ext>
            </a:extLst>
          </p:cNvPr>
          <p:cNvSpPr/>
          <p:nvPr/>
        </p:nvSpPr>
        <p:spPr>
          <a:xfrm rot="3054044">
            <a:off x="8307258" y="4584424"/>
            <a:ext cx="1577931" cy="425885"/>
          </a:xfrm>
          <a:prstGeom prst="leftArrow">
            <a:avLst/>
          </a:prstGeom>
          <a:solidFill>
            <a:srgbClr val="C00000"/>
          </a:solidFill>
          <a:ln>
            <a:solidFill>
              <a:srgbClr val="C1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dirty="0">
              <a:solidFill>
                <a:schemeClr val="bg1"/>
              </a:solidFill>
            </a:endParaRPr>
          </a:p>
        </p:txBody>
      </p:sp>
      <p:sp>
        <p:nvSpPr>
          <p:cNvPr id="43" name="Left Arrow 42">
            <a:extLst>
              <a:ext uri="{FF2B5EF4-FFF2-40B4-BE49-F238E27FC236}">
                <a16:creationId xmlns:a16="http://schemas.microsoft.com/office/drawing/2014/main" id="{1B01AE23-F989-1F41-A525-AEA91A9D524A}"/>
              </a:ext>
            </a:extLst>
          </p:cNvPr>
          <p:cNvSpPr/>
          <p:nvPr/>
        </p:nvSpPr>
        <p:spPr>
          <a:xfrm rot="5400000">
            <a:off x="9317937" y="4090931"/>
            <a:ext cx="1901750" cy="455454"/>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44" name="Slide Number Placeholder 5">
            <a:extLst>
              <a:ext uri="{FF2B5EF4-FFF2-40B4-BE49-F238E27FC236}">
                <a16:creationId xmlns:a16="http://schemas.microsoft.com/office/drawing/2014/main" id="{83A9D5EF-6A83-AF4A-B37F-303303DBE6E8}"/>
              </a:ext>
            </a:extLst>
          </p:cNvPr>
          <p:cNvSpPr>
            <a:spLocks noGrp="1"/>
          </p:cNvSpPr>
          <p:nvPr>
            <p:ph type="sldNum" sz="quarter" idx="12"/>
          </p:nvPr>
        </p:nvSpPr>
        <p:spPr>
          <a:xfrm>
            <a:off x="11008650" y="6235360"/>
            <a:ext cx="1062155" cy="490599"/>
          </a:xfrm>
        </p:spPr>
        <p:txBody>
          <a:bodyPr/>
          <a:lstStyle/>
          <a:p>
            <a:fld id="{A9135C31-6AD0-CA46-9D97-A5A6BD1305E0}" type="slidenum">
              <a:rPr lang="pt-PT" smtClean="0"/>
              <a:t>9</a:t>
            </a:fld>
            <a:endParaRPr lang="pt-PT" dirty="0"/>
          </a:p>
        </p:txBody>
      </p:sp>
      <p:pic>
        <p:nvPicPr>
          <p:cNvPr id="45" name="Graphic 44" descr="Devil face with solid fill with solid fill">
            <a:extLst>
              <a:ext uri="{FF2B5EF4-FFF2-40B4-BE49-F238E27FC236}">
                <a16:creationId xmlns:a16="http://schemas.microsoft.com/office/drawing/2014/main" id="{72030B52-F3C0-2845-8C09-26BCC75B3E0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081894" y="2701297"/>
            <a:ext cx="533117" cy="533117"/>
          </a:xfrm>
          <a:prstGeom prst="rect">
            <a:avLst/>
          </a:prstGeom>
        </p:spPr>
      </p:pic>
      <p:pic>
        <p:nvPicPr>
          <p:cNvPr id="46" name="Graphic 45" descr="Bug with solid fill">
            <a:extLst>
              <a:ext uri="{FF2B5EF4-FFF2-40B4-BE49-F238E27FC236}">
                <a16:creationId xmlns:a16="http://schemas.microsoft.com/office/drawing/2014/main" id="{B3DAFA03-D146-8F42-88C9-1BD276935BC7}"/>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0546669" y="2698598"/>
            <a:ext cx="533117" cy="533117"/>
          </a:xfrm>
          <a:prstGeom prst="rect">
            <a:avLst/>
          </a:prstGeom>
        </p:spPr>
      </p:pic>
      <p:sp>
        <p:nvSpPr>
          <p:cNvPr id="47" name="Left Arrow 46">
            <a:extLst>
              <a:ext uri="{FF2B5EF4-FFF2-40B4-BE49-F238E27FC236}">
                <a16:creationId xmlns:a16="http://schemas.microsoft.com/office/drawing/2014/main" id="{4EDEEFD9-EC61-5540-8AC5-A45D9F620AB2}"/>
              </a:ext>
            </a:extLst>
          </p:cNvPr>
          <p:cNvSpPr/>
          <p:nvPr/>
        </p:nvSpPr>
        <p:spPr>
          <a:xfrm>
            <a:off x="7694700" y="2721822"/>
            <a:ext cx="1127342" cy="425885"/>
          </a:xfrm>
          <a:prstGeom prst="leftArrow">
            <a:avLst/>
          </a:prstGeom>
          <a:solidFill>
            <a:srgbClr val="C10001"/>
          </a:solidFill>
          <a:ln>
            <a:solidFill>
              <a:srgbClr val="C100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48" name="Left Arrow 47">
            <a:extLst>
              <a:ext uri="{FF2B5EF4-FFF2-40B4-BE49-F238E27FC236}">
                <a16:creationId xmlns:a16="http://schemas.microsoft.com/office/drawing/2014/main" id="{D5508D3F-D956-0E42-BA4B-D3604475C579}"/>
              </a:ext>
            </a:extLst>
          </p:cNvPr>
          <p:cNvSpPr/>
          <p:nvPr/>
        </p:nvSpPr>
        <p:spPr>
          <a:xfrm rot="5400000">
            <a:off x="6186768" y="3371372"/>
            <a:ext cx="656444" cy="377130"/>
          </a:xfrm>
          <a:prstGeom prst="leftArrow">
            <a:avLst/>
          </a:prstGeom>
          <a:solidFill>
            <a:srgbClr val="C10001"/>
          </a:solidFill>
          <a:ln>
            <a:solidFill>
              <a:srgbClr val="C100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Tree>
    <p:extLst>
      <p:ext uri="{BB962C8B-B14F-4D97-AF65-F5344CB8AC3E}">
        <p14:creationId xmlns:p14="http://schemas.microsoft.com/office/powerpoint/2010/main" val="299966182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tação">
  <a:themeElements>
    <a:clrScheme name="Azul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Citação">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Citação">
      <a:fillStyleLst>
        <a:solidFill>
          <a:schemeClr val="phClr"/>
        </a:solidFill>
        <a:gradFill rotWithShape="1">
          <a:gsLst>
            <a:gs pos="0">
              <a:schemeClr val="phClr">
                <a:tint val="80000"/>
                <a:lumMod val="105000"/>
              </a:schemeClr>
            </a:gs>
            <a:gs pos="100000">
              <a:schemeClr val="phClr">
                <a:tint val="90000"/>
              </a:schemeClr>
            </a:gs>
          </a:gsLst>
          <a:lin ang="5400000" scaled="0"/>
        </a:gradFill>
        <a:blipFill rotWithShape="1">
          <a:blip xmlns:r="http://schemas.openxmlformats.org/officeDocument/2006/relationships" r:embed="rId1">
            <a:duotone>
              <a:schemeClr val="phClr">
                <a:tint val="98000"/>
                <a:lumMod val="102000"/>
              </a:schemeClr>
              <a:schemeClr val="phClr">
                <a:shade val="98000"/>
                <a:lumMod val="98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effectStyle>
        <a:effectStyle>
          <a:effectLst>
            <a:innerShdw blurRad="63500" dist="25400" dir="13500000">
              <a:srgbClr val="000000">
                <a:alpha val="75000"/>
              </a:srgbClr>
            </a:innerShdw>
          </a:effectLst>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Quotable" id="{39EC5628-30ED-4578-ACD8-9820EDB8E15A}" vid="{6F3559E9-1A4C-49D8-94D4-F41003531C4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9695</TotalTime>
  <Words>4035</Words>
  <Application>Microsoft Macintosh PowerPoint</Application>
  <PresentationFormat>Widescreen</PresentationFormat>
  <Paragraphs>792</Paragraphs>
  <Slides>59</Slides>
  <Notes>42</Notes>
  <HiddenSlides>1</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59</vt:i4>
      </vt:variant>
    </vt:vector>
  </HeadingPairs>
  <TitlesOfParts>
    <vt:vector size="65" baseType="lpstr">
      <vt:lpstr>Arial</vt:lpstr>
      <vt:lpstr>Calibri</vt:lpstr>
      <vt:lpstr>Century Gothic</vt:lpstr>
      <vt:lpstr>Wingdings</vt:lpstr>
      <vt:lpstr>Wingdings 2</vt:lpstr>
      <vt:lpstr>Citação</vt:lpstr>
      <vt:lpstr>PowerPoint Presentation</vt:lpstr>
      <vt:lpstr>Outline</vt:lpstr>
      <vt:lpstr>Outline</vt:lpstr>
      <vt:lpstr>Cloud Adoption: Data on the Cloud is Rising</vt:lpstr>
      <vt:lpstr>Why Cloud?</vt:lpstr>
      <vt:lpstr>Why Cloud?</vt:lpstr>
      <vt:lpstr>Relevant Incidents</vt:lpstr>
      <vt:lpstr>Threat Model</vt:lpstr>
      <vt:lpstr>Threat Model</vt:lpstr>
      <vt:lpstr>Dissertation Problem</vt:lpstr>
      <vt:lpstr>Contributions</vt:lpstr>
      <vt:lpstr>Outline</vt:lpstr>
      <vt:lpstr>What is a TEE?</vt:lpstr>
      <vt:lpstr>Architecture: Typical Cloud Stack</vt:lpstr>
      <vt:lpstr>Architecture: TEE Protected Cloud Stack</vt:lpstr>
      <vt:lpstr>System Model Overview</vt:lpstr>
      <vt:lpstr>Proxy</vt:lpstr>
      <vt:lpstr>Key-Value Store</vt:lpstr>
      <vt:lpstr>Key-Value Store</vt:lpstr>
      <vt:lpstr>Attestation Flow</vt:lpstr>
      <vt:lpstr>Prototype Technologies </vt:lpstr>
      <vt:lpstr>Key Value Store</vt:lpstr>
      <vt:lpstr>Proxy</vt:lpstr>
      <vt:lpstr>Other Components</vt:lpstr>
      <vt:lpstr>Prototype Location </vt:lpstr>
      <vt:lpstr>Outline</vt:lpstr>
      <vt:lpstr>Tests &amp; Environment</vt:lpstr>
      <vt:lpstr>Tests &amp; Environment</vt:lpstr>
      <vt:lpstr>Standalone Redis</vt:lpstr>
      <vt:lpstr>Clustered Redis</vt:lpstr>
      <vt:lpstr>Resources</vt:lpstr>
      <vt:lpstr>Homomorphic Encryption</vt:lpstr>
      <vt:lpstr>Outline</vt:lpstr>
      <vt:lpstr>Conclusion</vt:lpstr>
      <vt:lpstr>Future Work</vt:lpstr>
      <vt:lpstr>PowerPoint Presentation</vt:lpstr>
      <vt:lpstr>PowerPoint Presentation</vt:lpstr>
      <vt:lpstr>PowerPoint Presentation</vt:lpstr>
      <vt:lpstr>Dissertation Storyline</vt:lpstr>
      <vt:lpstr>Dissertation Storyline</vt:lpstr>
      <vt:lpstr>Outline</vt:lpstr>
      <vt:lpstr>Adoption Barriers</vt:lpstr>
      <vt:lpstr>Adoption Barriers</vt:lpstr>
      <vt:lpstr>Problem / Threat Model</vt:lpstr>
      <vt:lpstr>Dissertation Problem</vt:lpstr>
      <vt:lpstr>Problem / Threat Model</vt:lpstr>
      <vt:lpstr>Problem / Threat Model</vt:lpstr>
      <vt:lpstr>Dissertation Contributions</vt:lpstr>
      <vt:lpstr>What is a TEE?</vt:lpstr>
      <vt:lpstr>What is a TEE?</vt:lpstr>
      <vt:lpstr>Key-Value Store</vt:lpstr>
      <vt:lpstr>Key-Value Store</vt:lpstr>
      <vt:lpstr>Tests &amp; Environment</vt:lpstr>
      <vt:lpstr>Tests &amp; Environment</vt:lpstr>
      <vt:lpstr>Standalone Redis</vt:lpstr>
      <vt:lpstr>Resources</vt:lpstr>
      <vt:lpstr>Resources</vt:lpstr>
      <vt:lpstr>Conclusion</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Miguel de Lemos Dias Rosa Anciaes</dc:creator>
  <cp:lastModifiedBy>Miguel de Lemos Dias Rosa Anciaes</cp:lastModifiedBy>
  <cp:revision>252</cp:revision>
  <dcterms:created xsi:type="dcterms:W3CDTF">2021-01-27T00:59:54Z</dcterms:created>
  <dcterms:modified xsi:type="dcterms:W3CDTF">2021-02-10T04:16:46Z</dcterms:modified>
</cp:coreProperties>
</file>